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68" r:id="rId6"/>
    <p:sldId id="27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0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E33AF-9144-4C2F-9322-291B080EEF05}" v="54" dt="2023-08-10T19:27:58.7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35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53890" y="3469385"/>
            <a:ext cx="541020" cy="102870"/>
          </a:xfrm>
          <a:custGeom>
            <a:avLst/>
            <a:gdLst/>
            <a:ahLst/>
            <a:cxnLst/>
            <a:rect l="l" t="t" r="r" b="b"/>
            <a:pathLst>
              <a:path w="541020" h="102870">
                <a:moveTo>
                  <a:pt x="0" y="0"/>
                </a:moveTo>
                <a:lnTo>
                  <a:pt x="541020" y="0"/>
                </a:lnTo>
                <a:lnTo>
                  <a:pt x="541020" y="102870"/>
                </a:lnTo>
                <a:lnTo>
                  <a:pt x="0" y="102870"/>
                </a:lnTo>
                <a:lnTo>
                  <a:pt x="0" y="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994909" y="3469385"/>
            <a:ext cx="541020" cy="102870"/>
          </a:xfrm>
          <a:custGeom>
            <a:avLst/>
            <a:gdLst/>
            <a:ahLst/>
            <a:cxnLst/>
            <a:rect l="l" t="t" r="r" b="b"/>
            <a:pathLst>
              <a:path w="541020" h="102870">
                <a:moveTo>
                  <a:pt x="0" y="0"/>
                </a:moveTo>
                <a:lnTo>
                  <a:pt x="541020" y="0"/>
                </a:lnTo>
                <a:lnTo>
                  <a:pt x="541020" y="102870"/>
                </a:lnTo>
                <a:lnTo>
                  <a:pt x="0" y="102870"/>
                </a:lnTo>
                <a:lnTo>
                  <a:pt x="0" y="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69385"/>
            <a:ext cx="541020" cy="102870"/>
          </a:xfrm>
          <a:custGeom>
            <a:avLst/>
            <a:gdLst/>
            <a:ahLst/>
            <a:cxnLst/>
            <a:rect l="l" t="t" r="r" b="b"/>
            <a:pathLst>
              <a:path w="541020" h="102870">
                <a:moveTo>
                  <a:pt x="0" y="102870"/>
                </a:moveTo>
                <a:lnTo>
                  <a:pt x="541020" y="102870"/>
                </a:lnTo>
                <a:lnTo>
                  <a:pt x="541020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41019" y="3469385"/>
            <a:ext cx="3912870" cy="102870"/>
          </a:xfrm>
          <a:custGeom>
            <a:avLst/>
            <a:gdLst/>
            <a:ahLst/>
            <a:cxnLst/>
            <a:rect l="l" t="t" r="r" b="b"/>
            <a:pathLst>
              <a:path w="3912870" h="102870">
                <a:moveTo>
                  <a:pt x="0" y="0"/>
                </a:moveTo>
                <a:lnTo>
                  <a:pt x="3912870" y="0"/>
                </a:lnTo>
                <a:lnTo>
                  <a:pt x="3912870" y="102870"/>
                </a:lnTo>
                <a:lnTo>
                  <a:pt x="0" y="102870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056119" y="6041135"/>
            <a:ext cx="1693925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6711" y="6755130"/>
            <a:ext cx="1402080" cy="102870"/>
          </a:xfrm>
          <a:custGeom>
            <a:avLst/>
            <a:gdLst/>
            <a:ahLst/>
            <a:cxnLst/>
            <a:rect l="l" t="t" r="r" b="b"/>
            <a:pathLst>
              <a:path w="1402079" h="102870">
                <a:moveTo>
                  <a:pt x="0" y="102870"/>
                </a:moveTo>
                <a:lnTo>
                  <a:pt x="1402080" y="102870"/>
                </a:lnTo>
                <a:lnTo>
                  <a:pt x="1402080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98792" y="6755130"/>
            <a:ext cx="2045335" cy="102870"/>
          </a:xfrm>
          <a:custGeom>
            <a:avLst/>
            <a:gdLst/>
            <a:ahLst/>
            <a:cxnLst/>
            <a:rect l="l" t="t" r="r" b="b"/>
            <a:pathLst>
              <a:path w="2045334" h="102870">
                <a:moveTo>
                  <a:pt x="0" y="102870"/>
                </a:moveTo>
                <a:lnTo>
                  <a:pt x="2045207" y="102870"/>
                </a:lnTo>
                <a:lnTo>
                  <a:pt x="2045207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55130"/>
            <a:ext cx="1473835" cy="102870"/>
          </a:xfrm>
          <a:custGeom>
            <a:avLst/>
            <a:gdLst/>
            <a:ahLst/>
            <a:cxnLst/>
            <a:rect l="l" t="t" r="r" b="b"/>
            <a:pathLst>
              <a:path w="1473835" h="102870">
                <a:moveTo>
                  <a:pt x="0" y="102870"/>
                </a:moveTo>
                <a:lnTo>
                  <a:pt x="1473708" y="102870"/>
                </a:lnTo>
                <a:lnTo>
                  <a:pt x="1473708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73708" y="6755130"/>
            <a:ext cx="4223385" cy="102870"/>
          </a:xfrm>
          <a:custGeom>
            <a:avLst/>
            <a:gdLst/>
            <a:ahLst/>
            <a:cxnLst/>
            <a:rect l="l" t="t" r="r" b="b"/>
            <a:pathLst>
              <a:path w="4223385" h="102870">
                <a:moveTo>
                  <a:pt x="0" y="102870"/>
                </a:moveTo>
                <a:lnTo>
                  <a:pt x="4223004" y="102870"/>
                </a:lnTo>
                <a:lnTo>
                  <a:pt x="4223004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03464" y="122681"/>
            <a:ext cx="986789" cy="175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643605"/>
            <a:ext cx="7729219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7709" y="1776348"/>
            <a:ext cx="7688580" cy="422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achelfranks@csi.state.co.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readinterimassessment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cde.state.co.us/coloradoliteracy/readdiagnosticandsummativeassessmen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wp-content/uploads/2022/07/READ-and-Other-Plans.pdf" TargetMode="External"/><Relationship Id="rId2" Type="http://schemas.openxmlformats.org/officeDocument/2006/relationships/hyperlink" Target="https://www.cde.state.co.us/coloradoliteracy/readpla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xnCWxYvNCqairwEMLYhyX2mv1m5QZms8HlEOZyJF3I8/edit?usp=shar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willynwebb@csi.state.co.u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Zbp7Sl2B_0WsP3MthlFCGb-HFn8N_w29EXnMHzuMTXxQQYw/viewform?usp=sf_lin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literacycurriculumtransparency" TargetMode="External"/><Relationship Id="rId2" Type="http://schemas.openxmlformats.org/officeDocument/2006/relationships/hyperlink" Target="https://docs.google.com/document/d/1xnCWxYvNCqairwEMLYhyX2mv1m5QZms8HlEOZyJF3I8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state.co.us/coloradoliteracy/readactell_assessment-guid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csi.state.co.us/read-act-ho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illynwebb4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de.state.co.us/code/readactdashboa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de.state.co.us/code/readactdash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advisorylistofinstructionalprogramming2020#supplemental" TargetMode="External"/><Relationship Id="rId2" Type="http://schemas.openxmlformats.org/officeDocument/2006/relationships/hyperlink" Target="https://www.cde.state.co.us/coloradoliteracy/advisorylistofinstructionalprogramming2020#c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cde.state.co.us/coloradoliteracy/readactprofessionaldevelopmentevidenceteachertraining" TargetMode="External"/><Relationship Id="rId4" Type="http://schemas.openxmlformats.org/officeDocument/2006/relationships/hyperlink" Target="https://www.cde.state.co.us/coloradoliteracy/advisorylistofinstructionalprogramming2020#interventio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readdiagnosticandsummativeassessments" TargetMode="External"/><Relationship Id="rId2" Type="http://schemas.openxmlformats.org/officeDocument/2006/relationships/hyperlink" Target="https://www.cde.state.co.us/coloradoliteracy/readinterimassess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2337974" y="1690434"/>
            <a:ext cx="4467225" cy="141033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4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23-24 READ</a:t>
            </a:r>
            <a:r>
              <a:rPr kumimoji="0" lang="en-US" sz="4800" b="0" i="0" u="none" strike="noStrike" kern="1200" cap="none" spc="-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</a:t>
            </a:r>
          </a:p>
          <a:p>
            <a:pPr marL="0" marR="0" lvl="0" indent="0" algn="ctr" defTabSz="914400" rtl="0" eaLnBrk="1" fontAlgn="auto" latinLnBrk="0" hangingPunct="1">
              <a:lnSpc>
                <a:spcPts val="54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Fall</a:t>
            </a:r>
            <a:r>
              <a:rPr kumimoji="0" lang="en-US" sz="4800" b="0" i="0" u="none" strike="noStrike" kern="1200" cap="none" spc="-16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0" i="0" u="none" strike="noStrike" kern="1200" cap="none" spc="-2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Training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726884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READ Assessment and</a:t>
            </a:r>
            <a:r>
              <a:rPr spc="-24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524001"/>
            <a:ext cx="8208010" cy="4973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ELLs </a:t>
            </a:r>
            <a:r>
              <a:rPr sz="2800" b="1" dirty="0">
                <a:latin typeface="Arial"/>
                <a:cs typeface="Arial"/>
              </a:rPr>
              <a:t>must be assessed </a:t>
            </a:r>
            <a:r>
              <a:rPr sz="2800" dirty="0">
                <a:latin typeface="Arial"/>
                <a:cs typeface="Arial"/>
              </a:rPr>
              <a:t>under the </a:t>
            </a:r>
            <a:r>
              <a:rPr sz="2800" spc="-5" dirty="0">
                <a:latin typeface="Arial"/>
                <a:cs typeface="Arial"/>
              </a:rPr>
              <a:t>READ </a:t>
            </a:r>
            <a:r>
              <a:rPr sz="2800" dirty="0">
                <a:latin typeface="Arial"/>
                <a:cs typeface="Arial"/>
              </a:rPr>
              <a:t>act. 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5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exception is for designated </a:t>
            </a:r>
            <a:r>
              <a:rPr sz="2800" spc="-5" dirty="0">
                <a:latin typeface="Arial"/>
                <a:cs typeface="Arial"/>
              </a:rPr>
              <a:t>NEPs  who </a:t>
            </a:r>
            <a:r>
              <a:rPr sz="2800" dirty="0">
                <a:latin typeface="Arial"/>
                <a:cs typeface="Arial"/>
              </a:rPr>
              <a:t>are also new (1</a:t>
            </a:r>
            <a:r>
              <a:rPr sz="2775" baseline="25525" dirty="0">
                <a:latin typeface="Arial"/>
                <a:cs typeface="Arial"/>
              </a:rPr>
              <a:t>st </a:t>
            </a:r>
            <a:r>
              <a:rPr sz="2800" dirty="0">
                <a:latin typeface="Arial"/>
                <a:cs typeface="Arial"/>
              </a:rPr>
              <a:t>year) to a </a:t>
            </a:r>
            <a:r>
              <a:rPr sz="2800" spc="-5" dirty="0">
                <a:latin typeface="Arial"/>
                <a:cs typeface="Arial"/>
              </a:rPr>
              <a:t>US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school.</a:t>
            </a:r>
          </a:p>
          <a:p>
            <a:pPr marL="698500" marR="338455" lvl="1" indent="-228600">
              <a:lnSpc>
                <a:spcPts val="2590"/>
              </a:lnSpc>
              <a:spcBef>
                <a:spcPts val="50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**Note: this does not mean new to your school-  must be new to the US schooling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system.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7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Funding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implications</a:t>
            </a:r>
            <a:endParaRPr sz="2700" dirty="0">
              <a:latin typeface="Times New Roman"/>
              <a:cs typeface="Times New Roman"/>
            </a:endParaRPr>
          </a:p>
          <a:p>
            <a:pPr marL="431800" marR="27305" indent="-342900">
              <a:lnSpc>
                <a:spcPts val="3020"/>
              </a:lnSpc>
              <a:spcBef>
                <a:spcPts val="1950"/>
              </a:spcBef>
              <a:buChar char="•"/>
              <a:tabLst>
                <a:tab pos="431165" algn="l"/>
                <a:tab pos="431800" algn="l"/>
              </a:tabLst>
            </a:pPr>
            <a:r>
              <a:rPr sz="2800" spc="-5" dirty="0">
                <a:latin typeface="Arial"/>
                <a:cs typeface="Arial"/>
              </a:rPr>
              <a:t>Follow same </a:t>
            </a:r>
            <a:r>
              <a:rPr sz="2800" dirty="0">
                <a:latin typeface="Arial"/>
                <a:cs typeface="Arial"/>
              </a:rPr>
              <a:t>guidelines </a:t>
            </a:r>
            <a:r>
              <a:rPr lang="en-US"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READ  </a:t>
            </a:r>
            <a:r>
              <a:rPr sz="2800" dirty="0">
                <a:latin typeface="Arial"/>
                <a:cs typeface="Arial"/>
              </a:rPr>
              <a:t>plans; </a:t>
            </a:r>
            <a:r>
              <a:rPr sz="2800" spc="-20" dirty="0">
                <a:latin typeface="Arial"/>
                <a:cs typeface="Arial"/>
              </a:rPr>
              <a:t>however, </a:t>
            </a:r>
            <a:r>
              <a:rPr sz="2800" dirty="0">
                <a:latin typeface="Arial"/>
                <a:cs typeface="Arial"/>
              </a:rPr>
              <a:t>consider including </a:t>
            </a:r>
            <a:r>
              <a:rPr sz="2800" spc="-10" dirty="0">
                <a:latin typeface="Arial"/>
                <a:cs typeface="Arial"/>
              </a:rPr>
              <a:t>ELD- </a:t>
            </a:r>
            <a:r>
              <a:rPr sz="2800" dirty="0">
                <a:latin typeface="Arial"/>
                <a:cs typeface="Arial"/>
              </a:rPr>
              <a:t>specific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goals</a:t>
            </a:r>
            <a:endParaRPr lang="en-US" sz="2800" dirty="0">
              <a:latin typeface="Arial"/>
              <a:cs typeface="Arial"/>
            </a:endParaRPr>
          </a:p>
          <a:p>
            <a:pPr marL="431800" marR="27305" indent="-342900">
              <a:lnSpc>
                <a:spcPts val="3020"/>
              </a:lnSpc>
              <a:spcBef>
                <a:spcPts val="1950"/>
              </a:spcBef>
              <a:buChar char="•"/>
              <a:tabLst>
                <a:tab pos="431165" algn="l"/>
                <a:tab pos="431800" algn="l"/>
              </a:tabLst>
            </a:pPr>
            <a:r>
              <a:rPr lang="en-US" sz="2800" dirty="0">
                <a:latin typeface="Arial"/>
                <a:cs typeface="Arial"/>
              </a:rPr>
              <a:t>Rachel Franks, ELD Coordinator  </a:t>
            </a:r>
            <a:r>
              <a:rPr lang="en-US" sz="2800" dirty="0">
                <a:latin typeface="Arial"/>
                <a:cs typeface="Arial"/>
                <a:hlinkClick r:id="rId2"/>
              </a:rPr>
              <a:t>rachelfranks@csi.state.co.us</a:t>
            </a:r>
            <a:r>
              <a:rPr lang="en-US" sz="2800" dirty="0">
                <a:latin typeface="Arial"/>
                <a:cs typeface="Arial"/>
              </a:rPr>
              <a:t> </a:t>
            </a:r>
          </a:p>
          <a:p>
            <a:pPr marL="431800" marR="27305" indent="-342900">
              <a:lnSpc>
                <a:spcPts val="3020"/>
              </a:lnSpc>
              <a:spcBef>
                <a:spcPts val="1950"/>
              </a:spcBef>
              <a:buChar char="•"/>
              <a:tabLst>
                <a:tab pos="431165" algn="l"/>
                <a:tab pos="431800" algn="l"/>
              </a:tabLst>
            </a:pPr>
            <a:r>
              <a:rPr lang="en-US" sz="2800" dirty="0">
                <a:latin typeface="Arial"/>
                <a:cs typeface="Arial"/>
              </a:rPr>
              <a:t>READ Plans &amp; ELD Presentation Sept 13th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735838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READ Assessment and</a:t>
            </a:r>
            <a:r>
              <a:rPr spc="-265" dirty="0"/>
              <a:t> </a:t>
            </a:r>
            <a:r>
              <a:rPr spc="-5" dirty="0"/>
              <a:t>SpEd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</a:pPr>
            <a:r>
              <a:rPr spc="-5" dirty="0"/>
              <a:t>Three</a:t>
            </a:r>
            <a:r>
              <a:rPr spc="-65" dirty="0"/>
              <a:t> </a:t>
            </a:r>
            <a:r>
              <a:rPr dirty="0"/>
              <a:t>pathways:</a:t>
            </a:r>
          </a:p>
          <a:p>
            <a:pPr marL="487680" marR="1370330" indent="-457200">
              <a:lnSpc>
                <a:spcPct val="80000"/>
              </a:lnSpc>
              <a:spcBef>
                <a:spcPts val="994"/>
              </a:spcBef>
              <a:buAutoNum type="arabicPeriod"/>
              <a:tabLst>
                <a:tab pos="487045" algn="l"/>
                <a:tab pos="487680" algn="l"/>
              </a:tabLst>
            </a:pPr>
            <a:r>
              <a:rPr dirty="0"/>
              <a:t>General </a:t>
            </a:r>
            <a:r>
              <a:rPr spc="-5" dirty="0"/>
              <a:t>READ </a:t>
            </a:r>
            <a:r>
              <a:rPr dirty="0"/>
              <a:t>implementation using  selected approved</a:t>
            </a:r>
            <a:r>
              <a:rPr spc="-75" dirty="0"/>
              <a:t> </a:t>
            </a:r>
            <a:r>
              <a:rPr dirty="0"/>
              <a:t>assessment</a:t>
            </a:r>
          </a:p>
          <a:p>
            <a:pPr marL="487680" marR="42545" indent="-457200">
              <a:lnSpc>
                <a:spcPct val="80000"/>
              </a:lnSpc>
              <a:spcBef>
                <a:spcPts val="1000"/>
              </a:spcBef>
              <a:buAutoNum type="arabicPeriod"/>
              <a:tabLst>
                <a:tab pos="487045" algn="l"/>
                <a:tab pos="487680" algn="l"/>
              </a:tabLst>
            </a:pPr>
            <a:r>
              <a:rPr dirty="0"/>
              <a:t>If there is an accessibility issue </a:t>
            </a:r>
            <a:r>
              <a:rPr spc="-5" dirty="0"/>
              <a:t>with </a:t>
            </a:r>
            <a:r>
              <a:rPr dirty="0"/>
              <a:t>the  </a:t>
            </a:r>
            <a:r>
              <a:rPr spc="-10" dirty="0"/>
              <a:t>school’s </a:t>
            </a:r>
            <a:r>
              <a:rPr dirty="0"/>
              <a:t>assessment of choice, assess </a:t>
            </a:r>
            <a:r>
              <a:rPr spc="-5" dirty="0"/>
              <a:t>with  </a:t>
            </a:r>
            <a:r>
              <a:rPr dirty="0"/>
              <a:t>one of the other state-approved assessments  that </a:t>
            </a:r>
            <a:r>
              <a:rPr spc="-5" dirty="0"/>
              <a:t>will </a:t>
            </a:r>
            <a:r>
              <a:rPr dirty="0"/>
              <a:t>yield a valid</a:t>
            </a:r>
            <a:r>
              <a:rPr spc="-75" dirty="0"/>
              <a:t> </a:t>
            </a:r>
            <a:r>
              <a:rPr dirty="0"/>
              <a:t>score</a:t>
            </a:r>
          </a:p>
          <a:p>
            <a:pPr marL="487680" marR="5080" indent="-457200">
              <a:lnSpc>
                <a:spcPct val="80000"/>
              </a:lnSpc>
              <a:spcBef>
                <a:spcPts val="1000"/>
              </a:spcBef>
              <a:buAutoNum type="arabicPeriod"/>
              <a:tabLst>
                <a:tab pos="487045" algn="l"/>
                <a:tab pos="487680" algn="l"/>
              </a:tabLst>
            </a:pPr>
            <a:r>
              <a:rPr dirty="0"/>
              <a:t>If student is unable to access any of the  approved assessments, </a:t>
            </a:r>
            <a:r>
              <a:rPr spc="-5" dirty="0"/>
              <a:t>CDE </a:t>
            </a:r>
            <a:r>
              <a:rPr dirty="0"/>
              <a:t>has established  alternative assessment pathways. </a:t>
            </a:r>
            <a:r>
              <a:rPr spc="-5" dirty="0"/>
              <a:t>Reach </a:t>
            </a:r>
            <a:r>
              <a:rPr dirty="0"/>
              <a:t>out  to </a:t>
            </a:r>
            <a:r>
              <a:rPr spc="-5" dirty="0"/>
              <a:t>CSI </a:t>
            </a:r>
            <a:r>
              <a:rPr dirty="0"/>
              <a:t>for</a:t>
            </a:r>
            <a:r>
              <a:rPr spc="-100" dirty="0"/>
              <a:t> </a:t>
            </a:r>
            <a:r>
              <a:rPr dirty="0"/>
              <a:t>support.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1" y="398509"/>
            <a:ext cx="7537740" cy="5909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Identifying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SRD</a:t>
            </a:r>
            <a:r>
              <a:rPr lang="en-US" spc="-5" dirty="0">
                <a:solidFill>
                  <a:srgbClr val="000000"/>
                </a:solidFill>
              </a:rPr>
              <a:t> </a:t>
            </a:r>
            <a:r>
              <a:rPr lang="en-US" sz="2400" spc="-5" dirty="0">
                <a:solidFill>
                  <a:srgbClr val="000000"/>
                </a:solidFill>
              </a:rPr>
              <a:t>In grades K-3, a determination that a child has a significant reading deficiency in English will be based on:</a:t>
            </a:r>
            <a:br>
              <a:rPr lang="en-US" sz="2400" spc="-5" dirty="0">
                <a:solidFill>
                  <a:srgbClr val="000000"/>
                </a:solidFill>
              </a:rPr>
            </a:br>
            <a:br>
              <a:rPr lang="en-US" sz="2400" spc="-5" dirty="0">
                <a:solidFill>
                  <a:srgbClr val="000000"/>
                </a:solidFill>
              </a:rPr>
            </a:br>
            <a:br>
              <a:rPr lang="en-US" sz="2400" spc="-5" dirty="0">
                <a:solidFill>
                  <a:srgbClr val="000000"/>
                </a:solidFill>
              </a:rPr>
            </a:br>
            <a:br>
              <a:rPr lang="en-US" sz="2400" spc="-5" dirty="0">
                <a:solidFill>
                  <a:srgbClr val="000000"/>
                </a:solidFill>
              </a:rPr>
            </a:br>
            <a:br>
              <a:rPr lang="en-US" spc="-5" dirty="0">
                <a:solidFill>
                  <a:srgbClr val="000000"/>
                </a:solidFill>
              </a:rPr>
            </a:br>
            <a:r>
              <a:rPr lang="en-US" sz="4400" spc="-5" dirty="0">
                <a:latin typeface="Arial"/>
                <a:cs typeface="Arial"/>
              </a:rPr>
              <a:t>In grades K-3, a determination that a child has</a:t>
            </a:r>
            <a:r>
              <a:rPr lang="en-US" sz="4400" spc="170" dirty="0">
                <a:latin typeface="Arial"/>
                <a:cs typeface="Arial"/>
              </a:rPr>
              <a:t> </a:t>
            </a:r>
            <a:r>
              <a:rPr lang="en-US" sz="4400" spc="-5" dirty="0">
                <a:latin typeface="Arial"/>
                <a:cs typeface="Arial"/>
              </a:rPr>
              <a:t>a significant reading deficiency in English will be based</a:t>
            </a:r>
            <a:r>
              <a:rPr lang="en-US" sz="4400" spc="-60" dirty="0">
                <a:latin typeface="Arial"/>
                <a:cs typeface="Arial"/>
              </a:rPr>
              <a:t> </a:t>
            </a:r>
            <a:r>
              <a:rPr lang="en-US" sz="4400" spc="-5" dirty="0">
                <a:latin typeface="Arial"/>
                <a:cs typeface="Arial"/>
              </a:rPr>
              <a:t>on</a:t>
            </a:r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627" y="1600200"/>
            <a:ext cx="8091573" cy="197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50"/>
              </a:lnSpc>
              <a:tabLst>
                <a:tab pos="241300" algn="l"/>
              </a:tabLst>
            </a:pPr>
            <a:endParaRPr lang="en-US" sz="2600" spc="-5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Char char="•"/>
              <a:tabLst>
                <a:tab pos="241300" algn="l"/>
              </a:tabLst>
            </a:pPr>
            <a:r>
              <a:rPr lang="en-US" sz="2600" spc="-5" dirty="0">
                <a:latin typeface="Arial"/>
                <a:cs typeface="Arial"/>
              </a:rPr>
              <a:t>3.02(A) A child </a:t>
            </a:r>
            <a:r>
              <a:rPr lang="en-US" sz="2600" b="1" spc="-5" dirty="0">
                <a:latin typeface="Arial"/>
                <a:cs typeface="Arial"/>
              </a:rPr>
              <a:t>scoring below the cut-score </a:t>
            </a:r>
            <a:r>
              <a:rPr lang="en-US" sz="2600" spc="-5" dirty="0">
                <a:latin typeface="Arial"/>
                <a:cs typeface="Arial"/>
              </a:rPr>
              <a:t>for</a:t>
            </a:r>
            <a:r>
              <a:rPr lang="en-US" sz="2600" spc="-160" dirty="0">
                <a:latin typeface="Arial"/>
                <a:cs typeface="Arial"/>
              </a:rPr>
              <a:t> </a:t>
            </a:r>
            <a:r>
              <a:rPr lang="en-US" sz="2600" spc="-5" dirty="0">
                <a:latin typeface="Arial"/>
                <a:cs typeface="Arial"/>
              </a:rPr>
              <a:t>a significant reading deficiency on a state board approved interim assessment </a:t>
            </a:r>
            <a:r>
              <a:rPr lang="en-US" sz="2600" b="1" i="1" spc="-5" dirty="0">
                <a:highlight>
                  <a:srgbClr val="FFFF00"/>
                </a:highlight>
                <a:latin typeface="Arial"/>
                <a:cs typeface="Arial"/>
              </a:rPr>
              <a:t>and</a:t>
            </a:r>
            <a:endParaRPr lang="en-US" sz="2600" spc="-5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Char char="•"/>
              <a:tabLst>
                <a:tab pos="241300" algn="l"/>
              </a:tabLst>
            </a:pPr>
            <a:endParaRPr lang="en-US" sz="260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51959" y="2803651"/>
            <a:ext cx="7631518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z="2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2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2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26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390" y="3280877"/>
            <a:ext cx="8131810" cy="18187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650"/>
              </a:lnSpc>
              <a:buChar char="•"/>
              <a:tabLst>
                <a:tab pos="241300" algn="l"/>
              </a:tabLst>
            </a:pPr>
            <a:r>
              <a:rPr sz="2600" spc="-5" dirty="0">
                <a:latin typeface="Arial"/>
                <a:cs typeface="Arial"/>
              </a:rPr>
              <a:t>3.02(B) </a:t>
            </a:r>
            <a:r>
              <a:rPr sz="2600" b="1" spc="-5" dirty="0">
                <a:latin typeface="Arial"/>
                <a:cs typeface="Arial"/>
              </a:rPr>
              <a:t>Results from a state board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approved</a:t>
            </a:r>
            <a:endParaRPr sz="2600" dirty="0">
              <a:latin typeface="Arial"/>
              <a:cs typeface="Arial"/>
            </a:endParaRPr>
          </a:p>
          <a:p>
            <a:pPr marL="240665">
              <a:lnSpc>
                <a:spcPts val="2185"/>
              </a:lnSpc>
            </a:pPr>
            <a:r>
              <a:rPr sz="2600" b="1" spc="-5" dirty="0">
                <a:latin typeface="Arial"/>
                <a:cs typeface="Arial"/>
              </a:rPr>
              <a:t>diagnostic assessment </a:t>
            </a:r>
            <a:r>
              <a:rPr sz="2600" spc="-5" dirty="0">
                <a:latin typeface="Arial"/>
                <a:cs typeface="Arial"/>
              </a:rPr>
              <a:t>that identifies a</a:t>
            </a:r>
            <a:r>
              <a:rPr sz="2600" spc="14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student’s</a:t>
            </a:r>
            <a:endParaRPr sz="2600" dirty="0">
              <a:latin typeface="Arial"/>
              <a:cs typeface="Arial"/>
            </a:endParaRPr>
          </a:p>
          <a:p>
            <a:pPr marL="240665" marR="5080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Arial"/>
                <a:cs typeface="Arial"/>
              </a:rPr>
              <a:t>significant reading deficiency in one or more of the  following components of reading: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phonemic</a:t>
            </a:r>
            <a:r>
              <a:rPr lang="en-US" sz="2600" i="1" spc="-5" dirty="0">
                <a:latin typeface="Arial"/>
                <a:cs typeface="Arial"/>
              </a:rPr>
              <a:t> awareness; phonics; vocabulary</a:t>
            </a:r>
            <a:r>
              <a:rPr lang="en-US" sz="2600" i="1" spc="95" dirty="0">
                <a:latin typeface="Arial"/>
                <a:cs typeface="Arial"/>
              </a:rPr>
              <a:t> </a:t>
            </a:r>
            <a:r>
              <a:rPr lang="en-US" sz="2600" i="1" spc="-5" dirty="0">
                <a:latin typeface="Arial"/>
                <a:cs typeface="Arial"/>
              </a:rPr>
              <a:t>development; reading fluency including oral skills and reading</a:t>
            </a:r>
            <a:r>
              <a:rPr lang="en-US" sz="2600" spc="-5" dirty="0">
                <a:latin typeface="Arial"/>
                <a:cs typeface="Arial"/>
              </a:rPr>
              <a:t>:</a:t>
            </a:r>
            <a:endParaRPr lang="en-US" sz="2600" i="1" spc="-5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5989" y="4280617"/>
            <a:ext cx="6805295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4012" y="4720736"/>
            <a:ext cx="689574" cy="35907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35"/>
              </a:lnSpc>
            </a:pPr>
            <a:r>
              <a:rPr sz="2600" b="1" i="1" spc="-5" dirty="0">
                <a:latin typeface="Arial"/>
                <a:cs typeface="Arial"/>
              </a:rPr>
              <a:t>a</a:t>
            </a:r>
            <a:r>
              <a:rPr sz="2600" b="1" i="1" spc="-10" dirty="0">
                <a:latin typeface="Arial"/>
                <a:cs typeface="Arial"/>
              </a:rPr>
              <a:t>nd</a:t>
            </a:r>
            <a:endParaRPr sz="2600" i="1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4511" y="5410200"/>
            <a:ext cx="7267257" cy="875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030"/>
              </a:lnSpc>
              <a:buChar char="•"/>
              <a:tabLst>
                <a:tab pos="241300" algn="l"/>
              </a:tabLst>
            </a:pPr>
            <a:r>
              <a:rPr sz="2600" spc="-5" dirty="0">
                <a:latin typeface="Arial"/>
                <a:cs typeface="Arial"/>
              </a:rPr>
              <a:t>3.02(C) A </a:t>
            </a:r>
            <a:r>
              <a:rPr sz="2600" b="1" spc="-5" dirty="0">
                <a:latin typeface="Arial"/>
                <a:cs typeface="Arial"/>
              </a:rPr>
              <a:t>body of</a:t>
            </a:r>
            <a:r>
              <a:rPr sz="2600" b="1" spc="-30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evidence</a:t>
            </a:r>
            <a:endParaRPr sz="2600" dirty="0">
              <a:latin typeface="Arial"/>
              <a:cs typeface="Arial"/>
            </a:endParaRPr>
          </a:p>
          <a:p>
            <a:pPr marL="1155700" marR="5080" lvl="1" indent="-228600">
              <a:lnSpc>
                <a:spcPct val="70000"/>
              </a:lnSpc>
              <a:spcBef>
                <a:spcPts val="595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Not </a:t>
            </a:r>
            <a:r>
              <a:rPr sz="1900" spc="-5" dirty="0">
                <a:latin typeface="Arial"/>
                <a:cs typeface="Arial"/>
              </a:rPr>
              <a:t>part </a:t>
            </a:r>
            <a:r>
              <a:rPr sz="1900" dirty="0">
                <a:latin typeface="Arial"/>
                <a:cs typeface="Arial"/>
              </a:rPr>
              <a:t>of </a:t>
            </a:r>
            <a:r>
              <a:rPr sz="1900" spc="-5" dirty="0">
                <a:latin typeface="Arial"/>
                <a:cs typeface="Arial"/>
              </a:rPr>
              <a:t>Spring Data Collection at this time (may  change).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7400" y="643605"/>
            <a:ext cx="457200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Identifying</a:t>
            </a:r>
            <a:r>
              <a:rPr spc="-45" dirty="0"/>
              <a:t> </a:t>
            </a:r>
            <a:r>
              <a:rPr spc="-5" dirty="0"/>
              <a:t>SRD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3560" y="1819021"/>
            <a:ext cx="7581390" cy="2097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3.02(A) A child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scoring below the</a:t>
            </a:r>
            <a:r>
              <a:rPr sz="2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cut-score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 dirty="0">
              <a:latin typeface="Times New Roman"/>
              <a:cs typeface="Times New Roman"/>
            </a:endParaRPr>
          </a:p>
          <a:p>
            <a:pPr marL="12700" marR="5939155">
              <a:lnSpc>
                <a:spcPct val="119700"/>
              </a:lnSpc>
            </a:pPr>
            <a:r>
              <a:rPr sz="3200" b="1" spc="-5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  <a:hlinkClick r:id="rId3"/>
              </a:rPr>
              <a:t>Cut  S</a:t>
            </a:r>
            <a:r>
              <a:rPr sz="3200" b="1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  <a:hlinkClick r:id="rId3"/>
              </a:rPr>
              <a:t>c</a:t>
            </a:r>
            <a:r>
              <a:rPr sz="3200" b="1" spc="-5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  <a:hlinkClick r:id="rId3"/>
              </a:rPr>
              <a:t>o</a:t>
            </a:r>
            <a:r>
              <a:rPr sz="3200" b="1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  <a:hlinkClick r:id="rId3"/>
              </a:rPr>
              <a:t>res</a:t>
            </a:r>
            <a:endParaRPr sz="320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0090" y="4766945"/>
            <a:ext cx="752475" cy="37465"/>
          </a:xfrm>
          <a:custGeom>
            <a:avLst/>
            <a:gdLst/>
            <a:ahLst/>
            <a:cxnLst/>
            <a:rect l="l" t="t" r="r" b="b"/>
            <a:pathLst>
              <a:path w="752475" h="37464">
                <a:moveTo>
                  <a:pt x="0" y="37337"/>
                </a:moveTo>
                <a:lnTo>
                  <a:pt x="752094" y="37337"/>
                </a:lnTo>
                <a:lnTo>
                  <a:pt x="752094" y="0"/>
                </a:lnTo>
                <a:lnTo>
                  <a:pt x="0" y="0"/>
                </a:lnTo>
                <a:lnTo>
                  <a:pt x="0" y="37337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50592" y="2768345"/>
            <a:ext cx="6419849" cy="3724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64496"/>
            <a:ext cx="8458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0000"/>
                </a:solidFill>
              </a:rPr>
              <a:t>Identifying</a:t>
            </a:r>
            <a:r>
              <a:rPr sz="3600" spc="-4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SRD</a:t>
            </a:r>
            <a:r>
              <a:rPr lang="en-US" sz="3600" spc="-5" dirty="0">
                <a:solidFill>
                  <a:srgbClr val="000000"/>
                </a:solidFill>
              </a:rPr>
              <a:t> &amp; Targeting Interventions</a:t>
            </a:r>
            <a:endParaRPr sz="3600"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900" y="1306489"/>
            <a:ext cx="7716520" cy="76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3.02(B) </a:t>
            </a:r>
            <a:r>
              <a:rPr sz="2800" b="1" spc="-5" dirty="0">
                <a:latin typeface="Arial"/>
                <a:cs typeface="Arial"/>
              </a:rPr>
              <a:t>Results from </a:t>
            </a:r>
            <a:r>
              <a:rPr sz="2800" b="1" dirty="0">
                <a:latin typeface="Arial"/>
                <a:cs typeface="Arial"/>
              </a:rPr>
              <a:t>a state </a:t>
            </a:r>
            <a:r>
              <a:rPr sz="2800" b="1" spc="-5" dirty="0">
                <a:latin typeface="Arial"/>
                <a:cs typeface="Arial"/>
              </a:rPr>
              <a:t>board approved  diagnostic assessment (</a:t>
            </a:r>
            <a:r>
              <a:rPr sz="2800" b="1" spc="-5" dirty="0">
                <a:latin typeface="Arial"/>
                <a:cs typeface="Arial"/>
                <a:hlinkClick r:id="rId2"/>
              </a:rPr>
              <a:t>approved </a:t>
            </a:r>
            <a:r>
              <a:rPr sz="2800" b="1" dirty="0">
                <a:latin typeface="Arial"/>
                <a:cs typeface="Arial"/>
                <a:hlinkClick r:id="rId2"/>
              </a:rPr>
              <a:t>list</a:t>
            </a:r>
            <a:r>
              <a:rPr sz="2800" b="1" spc="-5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64393" y="2362200"/>
            <a:ext cx="6289534" cy="3637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775081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Identifying</a:t>
            </a:r>
            <a:r>
              <a:rPr spc="-45" dirty="0"/>
              <a:t> </a:t>
            </a:r>
            <a:r>
              <a:rPr spc="-5" dirty="0"/>
              <a:t>SRD</a:t>
            </a:r>
            <a:r>
              <a:rPr lang="en-US" spc="-5" dirty="0"/>
              <a:t>-Scores Count</a:t>
            </a:r>
            <a:endParaRPr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707390" y="1758569"/>
            <a:ext cx="7689215" cy="421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3.02(C)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body of</a:t>
            </a:r>
            <a:r>
              <a:rPr sz="2400" b="1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evidence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5080">
              <a:lnSpc>
                <a:spcPct val="70000"/>
              </a:lnSpc>
            </a:pPr>
            <a:r>
              <a:rPr sz="2400" dirty="0">
                <a:solidFill>
                  <a:srgbClr val="E7E6E6"/>
                </a:solidFill>
                <a:latin typeface="Calibri"/>
                <a:cs typeface="Calibri"/>
              </a:rPr>
              <a:t>“Within 60 </a:t>
            </a:r>
            <a:r>
              <a:rPr sz="2400" spc="-20" dirty="0">
                <a:solidFill>
                  <a:srgbClr val="E7E6E6"/>
                </a:solidFill>
                <a:latin typeface="Calibri"/>
                <a:cs typeface="Calibri"/>
              </a:rPr>
              <a:t>days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E7E6E6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interim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assessment, </a:t>
            </a:r>
            <a:r>
              <a:rPr sz="2400" dirty="0">
                <a:solidFill>
                  <a:srgbClr val="E7E6E6"/>
                </a:solidFill>
                <a:latin typeface="Calibri"/>
                <a:cs typeface="Calibri"/>
              </a:rPr>
              <a:t>an </a:t>
            </a:r>
            <a:r>
              <a:rPr sz="2400" spc="-15" dirty="0">
                <a:solidFill>
                  <a:srgbClr val="E7E6E6"/>
                </a:solidFill>
                <a:latin typeface="Calibri"/>
                <a:cs typeface="Calibri"/>
              </a:rPr>
              <a:t>approved 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diagnostic assessment must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be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given </a:t>
            </a:r>
            <a:r>
              <a:rPr sz="2400" spc="-15" dirty="0">
                <a:solidFill>
                  <a:srgbClr val="E7E6E6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determine </a:t>
            </a:r>
            <a:r>
              <a:rPr sz="2400" spc="-15" dirty="0">
                <a:solidFill>
                  <a:srgbClr val="E7E6E6"/>
                </a:solidFill>
                <a:latin typeface="Calibri"/>
                <a:cs typeface="Calibri"/>
              </a:rPr>
              <a:t>/confirm 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specific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areas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of skill </a:t>
            </a:r>
            <a:r>
              <a:rPr sz="2400" spc="-20" dirty="0">
                <a:solidFill>
                  <a:srgbClr val="E7E6E6"/>
                </a:solidFill>
                <a:latin typeface="Calibri"/>
                <a:cs typeface="Calibri"/>
              </a:rPr>
              <a:t>deficiency. </a:t>
            </a:r>
            <a:r>
              <a:rPr sz="2400" spc="-5" dirty="0">
                <a:solidFill>
                  <a:srgbClr val="E7E6E6"/>
                </a:solidFill>
                <a:latin typeface="Calibri"/>
                <a:cs typeface="Calibri"/>
              </a:rPr>
              <a:t>Rule specifies </a:t>
            </a:r>
            <a:r>
              <a:rPr sz="2400" spc="-10" dirty="0">
                <a:solidFill>
                  <a:srgbClr val="E7E6E6"/>
                </a:solidFill>
                <a:latin typeface="Calibri"/>
                <a:cs typeface="Calibri"/>
              </a:rPr>
              <a:t>that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during this  </a:t>
            </a:r>
            <a:r>
              <a:rPr sz="2400" b="1" dirty="0">
                <a:solidFill>
                  <a:srgbClr val="E7E6E6"/>
                </a:solidFill>
                <a:latin typeface="Calibri"/>
                <a:cs typeface="Calibri"/>
              </a:rPr>
              <a:t>60 </a:t>
            </a:r>
            <a:r>
              <a:rPr sz="2400" b="1" spc="-15" dirty="0">
                <a:solidFill>
                  <a:srgbClr val="E7E6E6"/>
                </a:solidFill>
                <a:latin typeface="Calibri"/>
                <a:cs typeface="Calibri"/>
              </a:rPr>
              <a:t>day </a:t>
            </a:r>
            <a:r>
              <a:rPr sz="2400" b="1" spc="-30" dirty="0">
                <a:solidFill>
                  <a:srgbClr val="E7E6E6"/>
                </a:solidFill>
                <a:latin typeface="Calibri"/>
                <a:cs typeface="Calibri"/>
              </a:rPr>
              <a:t>window, </a:t>
            </a:r>
            <a:r>
              <a:rPr sz="2400" b="1" dirty="0">
                <a:solidFill>
                  <a:srgbClr val="E7E6E6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E7E6E6"/>
                </a:solidFill>
                <a:latin typeface="Calibri"/>
                <a:cs typeface="Calibri"/>
              </a:rPr>
              <a:t>student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should </a:t>
            </a:r>
            <a:r>
              <a:rPr sz="2400" b="1" spc="-15" dirty="0">
                <a:solidFill>
                  <a:srgbClr val="E7E6E6"/>
                </a:solidFill>
                <a:latin typeface="Calibri"/>
                <a:cs typeface="Calibri"/>
              </a:rPr>
              <a:t>receive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scientifically-  based and evidence-based </a:t>
            </a:r>
            <a:r>
              <a:rPr sz="2400" b="1" spc="-15" dirty="0">
                <a:solidFill>
                  <a:srgbClr val="E7E6E6"/>
                </a:solidFill>
                <a:latin typeface="Calibri"/>
                <a:cs typeface="Calibri"/>
              </a:rPr>
              <a:t>core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E7E6E6"/>
                </a:solidFill>
                <a:latin typeface="Calibri"/>
                <a:cs typeface="Calibri"/>
              </a:rPr>
              <a:t>intervention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instruction,  and </a:t>
            </a:r>
            <a:r>
              <a:rPr sz="2400" b="1" dirty="0">
                <a:solidFill>
                  <a:srgbClr val="E7E6E6"/>
                </a:solidFill>
                <a:latin typeface="Calibri"/>
                <a:cs typeface="Calibri"/>
              </a:rPr>
              <a:t>a body </a:t>
            </a:r>
            <a:r>
              <a:rPr sz="2400" b="1" spc="-5" dirty="0">
                <a:solidFill>
                  <a:srgbClr val="E7E6E6"/>
                </a:solidFill>
                <a:latin typeface="Calibri"/>
                <a:cs typeface="Calibri"/>
              </a:rPr>
              <a:t>of evidence should </a:t>
            </a:r>
            <a:r>
              <a:rPr sz="2400" b="1" dirty="0">
                <a:solidFill>
                  <a:srgbClr val="E7E6E6"/>
                </a:solidFill>
                <a:latin typeface="Calibri"/>
                <a:cs typeface="Calibri"/>
              </a:rPr>
              <a:t>be</a:t>
            </a:r>
            <a:r>
              <a:rPr sz="2400" b="1" spc="-70" dirty="0">
                <a:solidFill>
                  <a:srgbClr val="E7E6E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E7E6E6"/>
                </a:solidFill>
                <a:latin typeface="Calibri"/>
                <a:cs typeface="Calibri"/>
              </a:rPr>
              <a:t>collected”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245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“A body of evidence, at a minimum, shall include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scores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on formative or interim assessments and work that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student independently produces in 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classroom,</a:t>
            </a:r>
            <a:endParaRPr sz="2400">
              <a:latin typeface="Arial"/>
              <a:cs typeface="Arial"/>
            </a:endParaRPr>
          </a:p>
          <a:p>
            <a:pPr marL="12700" marR="1262380">
              <a:lnSpc>
                <a:spcPct val="70000"/>
              </a:lnSpc>
              <a:spcBef>
                <a:spcPts val="42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including but not limited to the school readiness  assessment”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5A77-770C-F8DC-796A-C6F58281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Quick Check Poll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6A20A-C616-5832-6EB7-F7C75B84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709" y="1776348"/>
            <a:ext cx="7688580" cy="38779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Is a child SRD if he/she scores below the cut score on the interim, but not on the diagnostic?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Should a student with a home language other than English be given the assessment in his/her native language?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Does the body of evidence trump the assessment scores?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75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341853"/>
            <a:ext cx="313182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READ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Plans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421807"/>
            <a:ext cx="7499350" cy="4534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91820" indent="-228600">
              <a:lnSpc>
                <a:spcPct val="80000"/>
              </a:lnSpc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Required regardless of instruction delivery  model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5"/>
              </a:spcBef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Schools must use the results of the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diagnostic  assessment to create a </a:t>
            </a:r>
            <a:r>
              <a:rPr sz="2800" spc="-5" dirty="0">
                <a:latin typeface="Arial"/>
                <a:cs typeface="Arial"/>
              </a:rPr>
              <a:t>READ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plan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marR="889000" indent="-228600">
              <a:lnSpc>
                <a:spcPct val="80000"/>
              </a:lnSpc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Schools monitor ongoing progress using  approved interim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assessment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marR="440055" indent="-228600">
              <a:lnSpc>
                <a:spcPct val="80000"/>
              </a:lnSpc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Student remains on a </a:t>
            </a:r>
            <a:r>
              <a:rPr sz="2800" spc="-5" dirty="0">
                <a:latin typeface="Arial"/>
                <a:cs typeface="Arial"/>
              </a:rPr>
              <a:t>READ Plan </a:t>
            </a:r>
            <a:r>
              <a:rPr sz="2800" dirty="0">
                <a:latin typeface="Arial"/>
                <a:cs typeface="Arial"/>
              </a:rPr>
              <a:t>until they  reach grade-level proficiency in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reading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583819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READ Plan: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861692"/>
            <a:ext cx="7579359" cy="335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150" dirty="0">
                <a:latin typeface="Times New Roman"/>
                <a:cs typeface="Times New Roman"/>
                <a:hlinkClick r:id="rId2"/>
              </a:rPr>
              <a:t>CDE READ Plan Resources</a:t>
            </a:r>
            <a:endParaRPr sz="3150" dirty="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40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READ Plan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Checklist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5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READ Plan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Sample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5"/>
              </a:lnSpc>
              <a:buChar char="•"/>
              <a:tabLst>
                <a:tab pos="698500" algn="l"/>
              </a:tabLst>
            </a:pPr>
            <a:r>
              <a:rPr sz="2400" spc="-10" dirty="0">
                <a:latin typeface="Arial"/>
                <a:cs typeface="Arial"/>
              </a:rPr>
              <a:t>Writing </a:t>
            </a:r>
            <a:r>
              <a:rPr sz="2400" spc="-5" dirty="0">
                <a:latin typeface="Arial"/>
                <a:cs typeface="Arial"/>
              </a:rPr>
              <a:t>goals and objectives for </a:t>
            </a:r>
            <a:r>
              <a:rPr sz="2400" dirty="0">
                <a:latin typeface="Arial"/>
                <a:cs typeface="Arial"/>
              </a:rPr>
              <a:t>READ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0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READ Plans and IEPs/ READ Plans and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ELLs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5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Sample Parent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Communication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5"/>
              </a:lnSpc>
              <a:buChar char="•"/>
              <a:tabLst>
                <a:tab pos="698500" algn="l"/>
              </a:tabLst>
            </a:pPr>
            <a:r>
              <a:rPr sz="2400" spc="-40" dirty="0">
                <a:latin typeface="Arial"/>
                <a:cs typeface="Arial"/>
              </a:rPr>
              <a:t>Template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00"/>
              </a:lnSpc>
              <a:buClr>
                <a:srgbClr val="000000"/>
              </a:buClr>
              <a:buChar char="•"/>
              <a:tabLst>
                <a:tab pos="698500" algn="l"/>
              </a:tabLst>
            </a:pPr>
            <a:r>
              <a:rPr sz="2400" u="heavy" spc="-5" dirty="0">
                <a:solidFill>
                  <a:srgbClr val="0563C1"/>
                </a:solidFill>
                <a:latin typeface="Arial"/>
                <a:cs typeface="Arial"/>
                <a:hlinkClick r:id="rId3"/>
              </a:rPr>
              <a:t>READ and other</a:t>
            </a:r>
            <a:r>
              <a:rPr sz="2400" u="heavy" spc="-40" dirty="0">
                <a:solidFill>
                  <a:srgbClr val="0563C1"/>
                </a:solidFill>
                <a:latin typeface="Arial"/>
                <a:cs typeface="Arial"/>
                <a:hlinkClick r:id="rId3"/>
              </a:rPr>
              <a:t> </a:t>
            </a:r>
            <a:r>
              <a:rPr sz="2400" u="heavy" spc="-5" dirty="0">
                <a:solidFill>
                  <a:srgbClr val="0563C1"/>
                </a:solidFill>
                <a:latin typeface="Arial"/>
                <a:cs typeface="Arial"/>
                <a:hlinkClick r:id="rId3"/>
              </a:rPr>
              <a:t>plans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40"/>
              </a:lnSpc>
              <a:buChar char="•"/>
              <a:tabLst>
                <a:tab pos="698500" algn="l"/>
              </a:tabLst>
            </a:pPr>
            <a:r>
              <a:rPr sz="2400" spc="-10" dirty="0">
                <a:latin typeface="Arial"/>
                <a:cs typeface="Arial"/>
              </a:rPr>
              <a:t>Working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Group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540258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READ Plan:</a:t>
            </a:r>
            <a:r>
              <a:rPr spc="-25" dirty="0"/>
              <a:t> </a:t>
            </a:r>
            <a:r>
              <a:rPr spc="-5" dirty="0"/>
              <a:t>Contents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5490" y="1867026"/>
            <a:ext cx="7463155" cy="3856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737870" indent="-457200">
              <a:lnSpc>
                <a:spcPts val="281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Interim and diagnostic assessment results,  including specific deficiencies</a:t>
            </a:r>
            <a:r>
              <a:rPr sz="26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identified</a:t>
            </a:r>
            <a:endParaRPr sz="2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EOY goal as well as ongoing (short-term)</a:t>
            </a:r>
            <a:r>
              <a:rPr sz="26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endParaRPr sz="2600">
              <a:latin typeface="Arial"/>
              <a:cs typeface="Arial"/>
            </a:endParaRPr>
          </a:p>
          <a:p>
            <a:pPr marL="469900" marR="351790" indent="-457200">
              <a:lnSpc>
                <a:spcPts val="2810"/>
              </a:lnSpc>
              <a:spcBef>
                <a:spcPts val="10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Interventions/services (beyond 90m universal  instruction)</a:t>
            </a:r>
            <a:endParaRPr sz="2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Progress monitoring (how/when is it</a:t>
            </a:r>
            <a:r>
              <a:rPr sz="2600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happening)</a:t>
            </a:r>
            <a:endParaRPr sz="2600">
              <a:latin typeface="Arial"/>
              <a:cs typeface="Arial"/>
            </a:endParaRPr>
          </a:p>
          <a:p>
            <a:pPr marL="469900" marR="849630" indent="-457200">
              <a:lnSpc>
                <a:spcPts val="2810"/>
              </a:lnSpc>
              <a:spcBef>
                <a:spcPts val="10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Family communication and involvement in  supporting literacy</a:t>
            </a:r>
            <a:r>
              <a:rPr sz="2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2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Supplemental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67436"/>
            <a:ext cx="195389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251744"/>
            <a:ext cx="6226810" cy="420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buAutoNum type="romanUcPeriod"/>
              <a:tabLst>
                <a:tab pos="583565" algn="l"/>
                <a:tab pos="584200" algn="l"/>
              </a:tabLst>
            </a:pPr>
            <a:r>
              <a:rPr sz="2800" spc="-5" dirty="0">
                <a:latin typeface="Arial"/>
                <a:cs typeface="Arial"/>
              </a:rPr>
              <a:t>READ</a:t>
            </a:r>
            <a:r>
              <a:rPr sz="2800" spc="-2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Act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romanUcPeriod"/>
            </a:pPr>
            <a:endParaRPr sz="2850" dirty="0">
              <a:latin typeface="Times New Roman"/>
              <a:cs typeface="Times New Roman"/>
            </a:endParaRPr>
          </a:p>
          <a:p>
            <a:pPr marL="984250" lvl="1" indent="-514350">
              <a:lnSpc>
                <a:spcPct val="100000"/>
              </a:lnSpc>
              <a:buAutoNum type="romanLcPeriod"/>
              <a:tabLst>
                <a:tab pos="983615" algn="l"/>
                <a:tab pos="984250" algn="l"/>
              </a:tabLst>
            </a:pPr>
            <a:r>
              <a:rPr sz="2400" dirty="0">
                <a:latin typeface="Arial"/>
                <a:cs typeface="Arial"/>
              </a:rPr>
              <a:t>CSI </a:t>
            </a:r>
            <a:r>
              <a:rPr sz="2400" spc="-5" dirty="0">
                <a:latin typeface="Arial"/>
                <a:cs typeface="Arial"/>
              </a:rPr>
              <a:t>Resource Site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Tour</a:t>
            </a:r>
            <a:endParaRPr sz="2400" dirty="0">
              <a:latin typeface="Arial"/>
              <a:cs typeface="Arial"/>
            </a:endParaRPr>
          </a:p>
          <a:p>
            <a:pPr marL="984250" lvl="1" indent="-514350">
              <a:lnSpc>
                <a:spcPct val="100000"/>
              </a:lnSpc>
              <a:spcBef>
                <a:spcPts val="204"/>
              </a:spcBef>
              <a:buAutoNum type="romanLcPeriod"/>
              <a:tabLst>
                <a:tab pos="983615" algn="l"/>
                <a:tab pos="984250" algn="l"/>
              </a:tabLst>
            </a:pPr>
            <a:r>
              <a:rPr sz="2400" spc="-5" dirty="0">
                <a:latin typeface="Arial"/>
                <a:cs typeface="Arial"/>
              </a:rPr>
              <a:t>Newsletter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List</a:t>
            </a:r>
            <a:r>
              <a:rPr lang="en-US" sz="2400" spc="-5" dirty="0">
                <a:latin typeface="Arial"/>
                <a:cs typeface="Arial"/>
              </a:rPr>
              <a:t>serv</a:t>
            </a:r>
          </a:p>
          <a:p>
            <a:pPr marL="984250" lvl="1" indent="-514350">
              <a:lnSpc>
                <a:spcPct val="100000"/>
              </a:lnSpc>
              <a:spcBef>
                <a:spcPts val="204"/>
              </a:spcBef>
              <a:buAutoNum type="romanLcPeriod"/>
              <a:tabLst>
                <a:tab pos="983615" algn="l"/>
                <a:tab pos="984250" algn="l"/>
              </a:tabLst>
            </a:pPr>
            <a:r>
              <a:rPr lang="en-US" sz="2400" spc="-5" dirty="0">
                <a:latin typeface="Arial"/>
                <a:cs typeface="Arial"/>
              </a:rPr>
              <a:t>Podcast Plan</a:t>
            </a:r>
            <a:endParaRPr sz="2400" dirty="0">
              <a:latin typeface="Arial"/>
              <a:cs typeface="Arial"/>
            </a:endParaRPr>
          </a:p>
          <a:p>
            <a:pPr marL="984250" lvl="1" indent="-514350">
              <a:lnSpc>
                <a:spcPct val="100000"/>
              </a:lnSpc>
              <a:spcBef>
                <a:spcPts val="204"/>
              </a:spcBef>
              <a:buAutoNum type="romanLcPeriod"/>
              <a:tabLst>
                <a:tab pos="983615" algn="l"/>
                <a:tab pos="984250" algn="l"/>
              </a:tabLst>
            </a:pPr>
            <a:r>
              <a:rPr sz="2400" spc="-5" dirty="0">
                <a:latin typeface="Arial"/>
                <a:cs typeface="Arial"/>
                <a:hlinkClick r:id="rId2"/>
              </a:rPr>
              <a:t>2</a:t>
            </a:r>
            <a:r>
              <a:rPr lang="en-US" sz="2400" spc="-5" dirty="0">
                <a:latin typeface="Arial"/>
                <a:cs typeface="Arial"/>
                <a:hlinkClick r:id="rId2"/>
              </a:rPr>
              <a:t>3-24</a:t>
            </a:r>
            <a:r>
              <a:rPr sz="2400" spc="-65" dirty="0">
                <a:latin typeface="Arial"/>
                <a:cs typeface="Arial"/>
                <a:hlinkClick r:id="rId2"/>
              </a:rPr>
              <a:t> </a:t>
            </a:r>
            <a:r>
              <a:rPr lang="en-US" sz="2400" spc="-65" dirty="0">
                <a:latin typeface="Arial"/>
                <a:cs typeface="Arial"/>
                <a:hlinkClick r:id="rId2"/>
              </a:rPr>
              <a:t>Early Learning </a:t>
            </a:r>
            <a:r>
              <a:rPr sz="2400" spc="-5" dirty="0">
                <a:latin typeface="Arial"/>
                <a:cs typeface="Arial"/>
                <a:hlinkClick r:id="rId2"/>
              </a:rPr>
              <a:t>Calendar</a:t>
            </a:r>
            <a:endParaRPr sz="2400" dirty="0">
              <a:latin typeface="Arial"/>
              <a:cs typeface="Arial"/>
            </a:endParaRPr>
          </a:p>
          <a:p>
            <a:pPr marL="984250" lvl="1" indent="-514350">
              <a:lnSpc>
                <a:spcPct val="100000"/>
              </a:lnSpc>
              <a:spcBef>
                <a:spcPts val="204"/>
              </a:spcBef>
              <a:buAutoNum type="romanLcPeriod"/>
              <a:tabLst>
                <a:tab pos="983615" algn="l"/>
                <a:tab pos="984250" algn="l"/>
              </a:tabLst>
            </a:pPr>
            <a:r>
              <a:rPr sz="2400" spc="-5" dirty="0">
                <a:latin typeface="Arial"/>
                <a:cs typeface="Arial"/>
              </a:rPr>
              <a:t>Components of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the READ Act</a:t>
            </a:r>
            <a:endParaRPr sz="2400" dirty="0">
              <a:latin typeface="Arial"/>
              <a:cs typeface="Arial"/>
            </a:endParaRPr>
          </a:p>
          <a:p>
            <a:pPr marL="1441450" lvl="2" indent="-514350">
              <a:lnSpc>
                <a:spcPct val="100000"/>
              </a:lnSpc>
              <a:spcBef>
                <a:spcPts val="265"/>
              </a:spcBef>
              <a:buAutoNum type="romanLcPeriod"/>
              <a:tabLst>
                <a:tab pos="1440815" algn="l"/>
                <a:tab pos="1441450" algn="l"/>
              </a:tabLst>
            </a:pPr>
            <a:r>
              <a:rPr sz="2000" spc="-5" dirty="0">
                <a:latin typeface="Arial"/>
                <a:cs typeface="Arial"/>
              </a:rPr>
              <a:t>Programming</a:t>
            </a:r>
            <a:endParaRPr sz="2000" dirty="0">
              <a:latin typeface="Arial"/>
              <a:cs typeface="Arial"/>
            </a:endParaRPr>
          </a:p>
          <a:p>
            <a:pPr marL="1441450" lvl="2" indent="-514350">
              <a:lnSpc>
                <a:spcPct val="100000"/>
              </a:lnSpc>
              <a:spcBef>
                <a:spcPts val="260"/>
              </a:spcBef>
              <a:buAutoNum type="romanLcPeriod"/>
              <a:tabLst>
                <a:tab pos="1440815" algn="l"/>
                <a:tab pos="1441450" algn="l"/>
              </a:tabLst>
            </a:pPr>
            <a:r>
              <a:rPr sz="2000" spc="-5" dirty="0">
                <a:latin typeface="Arial"/>
                <a:cs typeface="Arial"/>
              </a:rPr>
              <a:t>Assessment and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lang="en-US" sz="2000" spc="-85" dirty="0">
                <a:latin typeface="Arial"/>
                <a:cs typeface="Arial"/>
              </a:rPr>
              <a:t>Identification of </a:t>
            </a:r>
            <a:r>
              <a:rPr sz="2000" spc="-10" dirty="0">
                <a:latin typeface="Arial"/>
                <a:cs typeface="Arial"/>
              </a:rPr>
              <a:t>SRD</a:t>
            </a:r>
            <a:endParaRPr sz="2000" dirty="0">
              <a:latin typeface="Arial"/>
              <a:cs typeface="Arial"/>
            </a:endParaRPr>
          </a:p>
          <a:p>
            <a:pPr marL="1441450" lvl="2" indent="-514350">
              <a:lnSpc>
                <a:spcPct val="100000"/>
              </a:lnSpc>
              <a:spcBef>
                <a:spcPts val="254"/>
              </a:spcBef>
              <a:buAutoNum type="romanLcPeriod"/>
              <a:tabLst>
                <a:tab pos="1440815" algn="l"/>
                <a:tab pos="1441450" algn="l"/>
              </a:tabLst>
            </a:pPr>
            <a:r>
              <a:rPr sz="2000" spc="-10" dirty="0">
                <a:latin typeface="Arial"/>
                <a:cs typeface="Arial"/>
              </a:rPr>
              <a:t>READ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Plans</a:t>
            </a:r>
            <a:endParaRPr sz="2000" dirty="0">
              <a:latin typeface="Arial"/>
              <a:cs typeface="Arial"/>
            </a:endParaRPr>
          </a:p>
          <a:p>
            <a:pPr marL="1441450" lvl="2" indent="-514350">
              <a:lnSpc>
                <a:spcPct val="100000"/>
              </a:lnSpc>
              <a:spcBef>
                <a:spcPts val="254"/>
              </a:spcBef>
              <a:buAutoNum type="romanLcPeriod"/>
              <a:tabLst>
                <a:tab pos="1440815" algn="l"/>
                <a:tab pos="1441450" algn="l"/>
              </a:tabLst>
            </a:pPr>
            <a:r>
              <a:rPr sz="2000" spc="-10" dirty="0">
                <a:latin typeface="Arial"/>
                <a:cs typeface="Arial"/>
              </a:rPr>
              <a:t>READ </a:t>
            </a:r>
            <a:r>
              <a:rPr sz="2000" spc="-5" dirty="0">
                <a:latin typeface="Arial"/>
                <a:cs typeface="Arial"/>
              </a:rPr>
              <a:t>Data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Collection</a:t>
            </a:r>
            <a:r>
              <a:rPr lang="en-US" sz="2000" spc="-5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748601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Updating Current READ plans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07390" y="1867789"/>
            <a:ext cx="7509509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READ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plans, once in place, must be updated at  least once a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390" y="3784774"/>
            <a:ext cx="7137400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do you know if a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newly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enrolling student  comes in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READ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plan?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496443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Exiting READ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Plans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867789"/>
            <a:ext cx="7249159" cy="154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K-3: </a:t>
            </a:r>
            <a:r>
              <a:rPr sz="2800" dirty="0">
                <a:latin typeface="Arial"/>
                <a:cs typeface="Arial"/>
              </a:rPr>
              <a:t>Students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be exited from their plan  once they reach grade level proficiency in  reading (according to state-approved interim  assessment)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18053"/>
            <a:ext cx="5524500" cy="1206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750"/>
              </a:lnSpc>
            </a:pPr>
            <a:r>
              <a:rPr spc="-5" dirty="0">
                <a:solidFill>
                  <a:srgbClr val="000000"/>
                </a:solidFill>
              </a:rPr>
              <a:t>READ Data Collection  </a:t>
            </a:r>
            <a:r>
              <a:rPr spc="-25" dirty="0">
                <a:solidFill>
                  <a:srgbClr val="000000"/>
                </a:solidFill>
              </a:rPr>
              <a:t>Timeline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776348"/>
            <a:ext cx="7582534" cy="427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800" spc="-15" dirty="0">
                <a:latin typeface="Arial"/>
                <a:cs typeface="Arial"/>
              </a:rPr>
              <a:t>Training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March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marR="431800" indent="-228600">
              <a:lnSpc>
                <a:spcPct val="8000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Each </a:t>
            </a:r>
            <a:r>
              <a:rPr sz="2800" spc="-10" dirty="0">
                <a:latin typeface="Arial"/>
                <a:cs typeface="Arial"/>
              </a:rPr>
              <a:t>school’s </a:t>
            </a:r>
            <a:r>
              <a:rPr sz="2800" dirty="0">
                <a:latin typeface="Arial"/>
                <a:cs typeface="Arial"/>
              </a:rPr>
              <a:t>file is due to </a:t>
            </a:r>
            <a:r>
              <a:rPr sz="2800" spc="-5" dirty="0">
                <a:latin typeface="Arial"/>
                <a:cs typeface="Arial"/>
              </a:rPr>
              <a:t>CSI </a:t>
            </a:r>
            <a:r>
              <a:rPr sz="2800" dirty="0">
                <a:latin typeface="Arial"/>
                <a:cs typeface="Arial"/>
              </a:rPr>
              <a:t>on or before  May 18 (this date may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change)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Clearing errors takes several weeks; someone  at your school must be available to resolve  errors through early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June.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4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Summary </a:t>
            </a:r>
            <a:r>
              <a:rPr sz="2800" dirty="0">
                <a:latin typeface="Arial"/>
                <a:cs typeface="Arial"/>
              </a:rPr>
              <a:t>file available in </a:t>
            </a:r>
            <a:r>
              <a:rPr sz="2800" spc="-5" dirty="0">
                <a:latin typeface="Arial"/>
                <a:cs typeface="Arial"/>
              </a:rPr>
              <a:t>G-Drive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July.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521779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Support for</a:t>
            </a:r>
            <a:r>
              <a:rPr spc="-30" dirty="0"/>
              <a:t> </a:t>
            </a:r>
            <a:r>
              <a:rPr spc="-5" dirty="0"/>
              <a:t>Success!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07317" y="1776348"/>
            <a:ext cx="7903283" cy="2765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Support:</a:t>
            </a:r>
            <a:endParaRPr sz="2800" dirty="0">
              <a:latin typeface="Arial"/>
              <a:cs typeface="Arial"/>
            </a:endParaRPr>
          </a:p>
          <a:p>
            <a:pPr marL="12700" marR="681355">
              <a:lnSpc>
                <a:spcPct val="109800"/>
              </a:lnSpc>
              <a:tabLst>
                <a:tab pos="469900" algn="l"/>
                <a:tab pos="470534" algn="l"/>
              </a:tabLst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Newsletter, Podcast,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Connections </a:t>
            </a:r>
            <a:endParaRPr lang="en-US" sz="28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681355">
              <a:lnSpc>
                <a:spcPct val="109800"/>
              </a:lnSpc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CSI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Resource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Site  </a:t>
            </a:r>
            <a:endParaRPr lang="en-US" sz="28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681355">
              <a:lnSpc>
                <a:spcPct val="109800"/>
              </a:lnSpc>
              <a:tabLst>
                <a:tab pos="469900" algn="l"/>
                <a:tab pos="470534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Contact: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Willyn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Webb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563C1"/>
                </a:solidFill>
                <a:latin typeface="Arial"/>
                <a:cs typeface="Arial"/>
                <a:hlinkClick r:id="rId3"/>
              </a:rPr>
              <a:t>willynwebb@csi.state.co.us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4699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•	303-532-6262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390" y="643605"/>
            <a:ext cx="633349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READ: What to do</a:t>
            </a:r>
            <a:r>
              <a:rPr spc="-20" dirty="0"/>
              <a:t> </a:t>
            </a:r>
            <a:r>
              <a:rPr spc="-5" dirty="0"/>
              <a:t>now…</a:t>
            </a:r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9030" y="1293494"/>
            <a:ext cx="2464435" cy="4883785"/>
          </a:xfrm>
          <a:custGeom>
            <a:avLst/>
            <a:gdLst/>
            <a:ahLst/>
            <a:cxnLst/>
            <a:rect l="l" t="t" r="r" b="b"/>
            <a:pathLst>
              <a:path w="2464435" h="4883785">
                <a:moveTo>
                  <a:pt x="0" y="0"/>
                </a:moveTo>
                <a:lnTo>
                  <a:pt x="2464308" y="0"/>
                </a:lnTo>
                <a:lnTo>
                  <a:pt x="2464308" y="4883658"/>
                </a:lnTo>
                <a:lnTo>
                  <a:pt x="0" y="4883658"/>
                </a:lnTo>
                <a:lnTo>
                  <a:pt x="0" y="0"/>
                </a:lnTo>
                <a:close/>
              </a:path>
            </a:pathLst>
          </a:custGeom>
          <a:solidFill>
            <a:srgbClr val="CFD2E2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8098" y="3468549"/>
            <a:ext cx="1922145" cy="170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60"/>
              </a:lnSpc>
            </a:pPr>
            <a:r>
              <a:rPr sz="1600" spc="-15" dirty="0">
                <a:latin typeface="Calibri"/>
                <a:cs typeface="Calibri"/>
              </a:rPr>
              <a:t>Create </a:t>
            </a:r>
            <a:r>
              <a:rPr sz="1600" dirty="0">
                <a:latin typeface="Calibri"/>
                <a:cs typeface="Calibri"/>
              </a:rPr>
              <a:t>or </a:t>
            </a:r>
            <a:r>
              <a:rPr sz="1600" spc="-5" dirty="0">
                <a:latin typeface="Calibri"/>
                <a:cs typeface="Calibri"/>
              </a:rPr>
              <a:t>implement  </a:t>
            </a:r>
            <a:r>
              <a:rPr sz="1600" spc="-20" dirty="0">
                <a:latin typeface="Calibri"/>
                <a:cs typeface="Calibri"/>
              </a:rPr>
              <a:t>system </a:t>
            </a:r>
            <a:r>
              <a:rPr sz="1600" spc="-15" dirty="0">
                <a:latin typeface="Calibri"/>
                <a:cs typeface="Calibri"/>
              </a:rPr>
              <a:t>to </a:t>
            </a:r>
            <a:r>
              <a:rPr sz="1600" spc="-10" dirty="0">
                <a:latin typeface="Calibri"/>
                <a:cs typeface="Calibri"/>
              </a:rPr>
              <a:t>ensure READ  </a:t>
            </a:r>
            <a:r>
              <a:rPr sz="1600" spc="-5" dirty="0">
                <a:latin typeface="Calibri"/>
                <a:cs typeface="Calibri"/>
              </a:rPr>
              <a:t>timeline is adhered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to.</a:t>
            </a:r>
            <a:endParaRPr sz="1600">
              <a:latin typeface="Calibri"/>
              <a:cs typeface="Calibri"/>
            </a:endParaRPr>
          </a:p>
          <a:p>
            <a:pPr marL="184150" marR="302260" indent="-171450">
              <a:lnSpc>
                <a:spcPts val="1760"/>
              </a:lnSpc>
              <a:spcBef>
                <a:spcPts val="680"/>
              </a:spcBef>
              <a:buChar char="•"/>
              <a:tabLst>
                <a:tab pos="184785" algn="l"/>
              </a:tabLst>
            </a:pPr>
            <a:r>
              <a:rPr sz="1600" spc="-5" dirty="0">
                <a:latin typeface="Calibri"/>
                <a:cs typeface="Calibri"/>
              </a:rPr>
              <a:t>60 </a:t>
            </a:r>
            <a:r>
              <a:rPr sz="1600" spc="-15" dirty="0">
                <a:latin typeface="Calibri"/>
                <a:cs typeface="Calibri"/>
              </a:rPr>
              <a:t>day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diagnostic  window</a:t>
            </a:r>
            <a:endParaRPr sz="1600">
              <a:latin typeface="Calibri"/>
              <a:cs typeface="Calibri"/>
            </a:endParaRPr>
          </a:p>
          <a:p>
            <a:pPr marL="184150" marR="471170" indent="-171450">
              <a:lnSpc>
                <a:spcPts val="1760"/>
              </a:lnSpc>
              <a:spcBef>
                <a:spcPts val="290"/>
              </a:spcBef>
              <a:buChar char="•"/>
              <a:tabLst>
                <a:tab pos="184785" algn="l"/>
              </a:tabLst>
            </a:pPr>
            <a:r>
              <a:rPr sz="1600" spc="-5" dirty="0">
                <a:latin typeface="Calibri"/>
                <a:cs typeface="Calibri"/>
              </a:rPr>
              <a:t>Set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assessment  windows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8098" y="5452429"/>
            <a:ext cx="2163702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ts val="1760"/>
              </a:lnSpc>
              <a:buChar char="•"/>
              <a:tabLst>
                <a:tab pos="184785" algn="l"/>
              </a:tabLst>
            </a:pPr>
            <a:r>
              <a:rPr lang="en-US" sz="1600" spc="-30" dirty="0">
                <a:latin typeface="Calibri"/>
                <a:cs typeface="Calibri"/>
              </a:rPr>
              <a:t>Email your </a:t>
            </a:r>
            <a:r>
              <a:rPr sz="1600" spc="-10" dirty="0">
                <a:latin typeface="Calibri"/>
                <a:cs typeface="Calibri"/>
              </a:rPr>
              <a:t>READ  </a:t>
            </a:r>
            <a:r>
              <a:rPr sz="1600" spc="-5" dirty="0">
                <a:latin typeface="Calibri"/>
                <a:cs typeface="Calibri"/>
              </a:rPr>
              <a:t>assessment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calendar  </a:t>
            </a:r>
            <a:r>
              <a:rPr lang="en-US" sz="1600" spc="-5" dirty="0">
                <a:latin typeface="Calibri"/>
                <a:cs typeface="Calibri"/>
              </a:rPr>
              <a:t>to Willyn by </a:t>
            </a:r>
            <a:r>
              <a:rPr sz="1600" spc="-5" dirty="0">
                <a:latin typeface="Calibri"/>
                <a:cs typeface="Calibri"/>
              </a:rPr>
              <a:t>Aug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lang="en-US" sz="1600" spc="-5" dirty="0">
                <a:latin typeface="Calibri"/>
                <a:cs typeface="Calibri"/>
              </a:rPr>
              <a:t>5</a:t>
            </a:r>
            <a:r>
              <a:rPr sz="1600" spc="-5" dirty="0">
                <a:latin typeface="Calibri"/>
                <a:cs typeface="Calibri"/>
              </a:rPr>
              <a:t>th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5028" y="1691258"/>
            <a:ext cx="1035685" cy="1035050"/>
          </a:xfrm>
          <a:custGeom>
            <a:avLst/>
            <a:gdLst/>
            <a:ahLst/>
            <a:cxnLst/>
            <a:rect l="l" t="t" r="r" b="b"/>
            <a:pathLst>
              <a:path w="1035685" h="1035050">
                <a:moveTo>
                  <a:pt x="517779" y="0"/>
                </a:moveTo>
                <a:lnTo>
                  <a:pt x="470649" y="2114"/>
                </a:lnTo>
                <a:lnTo>
                  <a:pt x="424706" y="8336"/>
                </a:lnTo>
                <a:lnTo>
                  <a:pt x="380131" y="18482"/>
                </a:lnTo>
                <a:lnTo>
                  <a:pt x="337107" y="32369"/>
                </a:lnTo>
                <a:lnTo>
                  <a:pt x="295817" y="49816"/>
                </a:lnTo>
                <a:lnTo>
                  <a:pt x="256444" y="70640"/>
                </a:lnTo>
                <a:lnTo>
                  <a:pt x="219170" y="94657"/>
                </a:lnTo>
                <a:lnTo>
                  <a:pt x="184178" y="121685"/>
                </a:lnTo>
                <a:lnTo>
                  <a:pt x="151652" y="151542"/>
                </a:lnTo>
                <a:lnTo>
                  <a:pt x="121773" y="184045"/>
                </a:lnTo>
                <a:lnTo>
                  <a:pt x="94725" y="219011"/>
                </a:lnTo>
                <a:lnTo>
                  <a:pt x="70691" y="256257"/>
                </a:lnTo>
                <a:lnTo>
                  <a:pt x="49852" y="295602"/>
                </a:lnTo>
                <a:lnTo>
                  <a:pt x="32393" y="336861"/>
                </a:lnTo>
                <a:lnTo>
                  <a:pt x="18495" y="379853"/>
                </a:lnTo>
                <a:lnTo>
                  <a:pt x="8341" y="424395"/>
                </a:lnTo>
                <a:lnTo>
                  <a:pt x="2115" y="470304"/>
                </a:lnTo>
                <a:lnTo>
                  <a:pt x="0" y="517398"/>
                </a:lnTo>
                <a:lnTo>
                  <a:pt x="2115" y="564491"/>
                </a:lnTo>
                <a:lnTo>
                  <a:pt x="8341" y="610400"/>
                </a:lnTo>
                <a:lnTo>
                  <a:pt x="18495" y="654942"/>
                </a:lnTo>
                <a:lnTo>
                  <a:pt x="32393" y="697934"/>
                </a:lnTo>
                <a:lnTo>
                  <a:pt x="49852" y="739193"/>
                </a:lnTo>
                <a:lnTo>
                  <a:pt x="70691" y="778538"/>
                </a:lnTo>
                <a:lnTo>
                  <a:pt x="94725" y="815784"/>
                </a:lnTo>
                <a:lnTo>
                  <a:pt x="121773" y="850750"/>
                </a:lnTo>
                <a:lnTo>
                  <a:pt x="151652" y="883253"/>
                </a:lnTo>
                <a:lnTo>
                  <a:pt x="184178" y="913110"/>
                </a:lnTo>
                <a:lnTo>
                  <a:pt x="219170" y="940138"/>
                </a:lnTo>
                <a:lnTo>
                  <a:pt x="256444" y="964155"/>
                </a:lnTo>
                <a:lnTo>
                  <a:pt x="295817" y="984979"/>
                </a:lnTo>
                <a:lnTo>
                  <a:pt x="337107" y="1002426"/>
                </a:lnTo>
                <a:lnTo>
                  <a:pt x="380131" y="1016313"/>
                </a:lnTo>
                <a:lnTo>
                  <a:pt x="424706" y="1026459"/>
                </a:lnTo>
                <a:lnTo>
                  <a:pt x="470649" y="1032681"/>
                </a:lnTo>
                <a:lnTo>
                  <a:pt x="517779" y="1034796"/>
                </a:lnTo>
                <a:lnTo>
                  <a:pt x="564908" y="1032681"/>
                </a:lnTo>
                <a:lnTo>
                  <a:pt x="610851" y="1026459"/>
                </a:lnTo>
                <a:lnTo>
                  <a:pt x="655426" y="1016313"/>
                </a:lnTo>
                <a:lnTo>
                  <a:pt x="698450" y="1002426"/>
                </a:lnTo>
                <a:lnTo>
                  <a:pt x="739740" y="984979"/>
                </a:lnTo>
                <a:lnTo>
                  <a:pt x="779113" y="964155"/>
                </a:lnTo>
                <a:lnTo>
                  <a:pt x="816387" y="940138"/>
                </a:lnTo>
                <a:lnTo>
                  <a:pt x="851379" y="913110"/>
                </a:lnTo>
                <a:lnTo>
                  <a:pt x="883905" y="883253"/>
                </a:lnTo>
                <a:lnTo>
                  <a:pt x="913784" y="850750"/>
                </a:lnTo>
                <a:lnTo>
                  <a:pt x="940832" y="815784"/>
                </a:lnTo>
                <a:lnTo>
                  <a:pt x="964866" y="778538"/>
                </a:lnTo>
                <a:lnTo>
                  <a:pt x="985705" y="739193"/>
                </a:lnTo>
                <a:lnTo>
                  <a:pt x="1003164" y="697934"/>
                </a:lnTo>
                <a:lnTo>
                  <a:pt x="1017062" y="654942"/>
                </a:lnTo>
                <a:lnTo>
                  <a:pt x="1027216" y="610400"/>
                </a:lnTo>
                <a:lnTo>
                  <a:pt x="1033442" y="564491"/>
                </a:lnTo>
                <a:lnTo>
                  <a:pt x="1035558" y="517398"/>
                </a:lnTo>
                <a:lnTo>
                  <a:pt x="1033442" y="470304"/>
                </a:lnTo>
                <a:lnTo>
                  <a:pt x="1027216" y="424395"/>
                </a:lnTo>
                <a:lnTo>
                  <a:pt x="1017062" y="379853"/>
                </a:lnTo>
                <a:lnTo>
                  <a:pt x="1003164" y="336861"/>
                </a:lnTo>
                <a:lnTo>
                  <a:pt x="985705" y="295602"/>
                </a:lnTo>
                <a:lnTo>
                  <a:pt x="964866" y="256257"/>
                </a:lnTo>
                <a:lnTo>
                  <a:pt x="940832" y="219011"/>
                </a:lnTo>
                <a:lnTo>
                  <a:pt x="913784" y="184045"/>
                </a:lnTo>
                <a:lnTo>
                  <a:pt x="883905" y="151542"/>
                </a:lnTo>
                <a:lnTo>
                  <a:pt x="851379" y="121685"/>
                </a:lnTo>
                <a:lnTo>
                  <a:pt x="816387" y="94657"/>
                </a:lnTo>
                <a:lnTo>
                  <a:pt x="779113" y="70640"/>
                </a:lnTo>
                <a:lnTo>
                  <a:pt x="739740" y="49816"/>
                </a:lnTo>
                <a:lnTo>
                  <a:pt x="698450" y="32369"/>
                </a:lnTo>
                <a:lnTo>
                  <a:pt x="655426" y="18482"/>
                </a:lnTo>
                <a:lnTo>
                  <a:pt x="610851" y="8336"/>
                </a:lnTo>
                <a:lnTo>
                  <a:pt x="564908" y="2114"/>
                </a:lnTo>
                <a:lnTo>
                  <a:pt x="517779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5028" y="1691258"/>
            <a:ext cx="1035685" cy="1035050"/>
          </a:xfrm>
          <a:custGeom>
            <a:avLst/>
            <a:gdLst/>
            <a:ahLst/>
            <a:cxnLst/>
            <a:rect l="l" t="t" r="r" b="b"/>
            <a:pathLst>
              <a:path w="1035685" h="1035050">
                <a:moveTo>
                  <a:pt x="0" y="517398"/>
                </a:moveTo>
                <a:lnTo>
                  <a:pt x="2115" y="470304"/>
                </a:lnTo>
                <a:lnTo>
                  <a:pt x="8341" y="424395"/>
                </a:lnTo>
                <a:lnTo>
                  <a:pt x="18495" y="379853"/>
                </a:lnTo>
                <a:lnTo>
                  <a:pt x="32393" y="336861"/>
                </a:lnTo>
                <a:lnTo>
                  <a:pt x="49852" y="295602"/>
                </a:lnTo>
                <a:lnTo>
                  <a:pt x="70691" y="256257"/>
                </a:lnTo>
                <a:lnTo>
                  <a:pt x="94725" y="219011"/>
                </a:lnTo>
                <a:lnTo>
                  <a:pt x="121773" y="184045"/>
                </a:lnTo>
                <a:lnTo>
                  <a:pt x="151652" y="151542"/>
                </a:lnTo>
                <a:lnTo>
                  <a:pt x="184178" y="121685"/>
                </a:lnTo>
                <a:lnTo>
                  <a:pt x="219170" y="94657"/>
                </a:lnTo>
                <a:lnTo>
                  <a:pt x="256444" y="70640"/>
                </a:lnTo>
                <a:lnTo>
                  <a:pt x="295817" y="49816"/>
                </a:lnTo>
                <a:lnTo>
                  <a:pt x="337107" y="32369"/>
                </a:lnTo>
                <a:lnTo>
                  <a:pt x="380131" y="18482"/>
                </a:lnTo>
                <a:lnTo>
                  <a:pt x="424706" y="8336"/>
                </a:lnTo>
                <a:lnTo>
                  <a:pt x="470649" y="2114"/>
                </a:lnTo>
                <a:lnTo>
                  <a:pt x="517779" y="0"/>
                </a:lnTo>
                <a:lnTo>
                  <a:pt x="564908" y="2114"/>
                </a:lnTo>
                <a:lnTo>
                  <a:pt x="610851" y="8336"/>
                </a:lnTo>
                <a:lnTo>
                  <a:pt x="655426" y="18482"/>
                </a:lnTo>
                <a:lnTo>
                  <a:pt x="698450" y="32369"/>
                </a:lnTo>
                <a:lnTo>
                  <a:pt x="739740" y="49816"/>
                </a:lnTo>
                <a:lnTo>
                  <a:pt x="779113" y="70640"/>
                </a:lnTo>
                <a:lnTo>
                  <a:pt x="816387" y="94657"/>
                </a:lnTo>
                <a:lnTo>
                  <a:pt x="851379" y="121685"/>
                </a:lnTo>
                <a:lnTo>
                  <a:pt x="883905" y="151542"/>
                </a:lnTo>
                <a:lnTo>
                  <a:pt x="913784" y="184045"/>
                </a:lnTo>
                <a:lnTo>
                  <a:pt x="940832" y="219011"/>
                </a:lnTo>
                <a:lnTo>
                  <a:pt x="964866" y="256257"/>
                </a:lnTo>
                <a:lnTo>
                  <a:pt x="985705" y="295602"/>
                </a:lnTo>
                <a:lnTo>
                  <a:pt x="1003164" y="336861"/>
                </a:lnTo>
                <a:lnTo>
                  <a:pt x="1017062" y="379853"/>
                </a:lnTo>
                <a:lnTo>
                  <a:pt x="1027216" y="424395"/>
                </a:lnTo>
                <a:lnTo>
                  <a:pt x="1033442" y="470304"/>
                </a:lnTo>
                <a:lnTo>
                  <a:pt x="1035558" y="517398"/>
                </a:lnTo>
                <a:lnTo>
                  <a:pt x="1033442" y="564491"/>
                </a:lnTo>
                <a:lnTo>
                  <a:pt x="1027216" y="610400"/>
                </a:lnTo>
                <a:lnTo>
                  <a:pt x="1017062" y="654942"/>
                </a:lnTo>
                <a:lnTo>
                  <a:pt x="1003164" y="697934"/>
                </a:lnTo>
                <a:lnTo>
                  <a:pt x="985705" y="739193"/>
                </a:lnTo>
                <a:lnTo>
                  <a:pt x="964866" y="778538"/>
                </a:lnTo>
                <a:lnTo>
                  <a:pt x="940832" y="815784"/>
                </a:lnTo>
                <a:lnTo>
                  <a:pt x="913784" y="850750"/>
                </a:lnTo>
                <a:lnTo>
                  <a:pt x="883905" y="883253"/>
                </a:lnTo>
                <a:lnTo>
                  <a:pt x="851379" y="913110"/>
                </a:lnTo>
                <a:lnTo>
                  <a:pt x="816387" y="940138"/>
                </a:lnTo>
                <a:lnTo>
                  <a:pt x="779113" y="964155"/>
                </a:lnTo>
                <a:lnTo>
                  <a:pt x="739740" y="984979"/>
                </a:lnTo>
                <a:lnTo>
                  <a:pt x="698450" y="1002426"/>
                </a:lnTo>
                <a:lnTo>
                  <a:pt x="655426" y="1016313"/>
                </a:lnTo>
                <a:lnTo>
                  <a:pt x="610851" y="1026459"/>
                </a:lnTo>
                <a:lnTo>
                  <a:pt x="564908" y="1032681"/>
                </a:lnTo>
                <a:lnTo>
                  <a:pt x="517779" y="1034796"/>
                </a:lnTo>
                <a:lnTo>
                  <a:pt x="470649" y="1032681"/>
                </a:lnTo>
                <a:lnTo>
                  <a:pt x="424706" y="1026459"/>
                </a:lnTo>
                <a:lnTo>
                  <a:pt x="380131" y="1016313"/>
                </a:lnTo>
                <a:lnTo>
                  <a:pt x="337107" y="1002426"/>
                </a:lnTo>
                <a:lnTo>
                  <a:pt x="295817" y="984979"/>
                </a:lnTo>
                <a:lnTo>
                  <a:pt x="256444" y="964155"/>
                </a:lnTo>
                <a:lnTo>
                  <a:pt x="219170" y="940138"/>
                </a:lnTo>
                <a:lnTo>
                  <a:pt x="184178" y="913110"/>
                </a:lnTo>
                <a:lnTo>
                  <a:pt x="151652" y="883253"/>
                </a:lnTo>
                <a:lnTo>
                  <a:pt x="121773" y="850750"/>
                </a:lnTo>
                <a:lnTo>
                  <a:pt x="94725" y="815784"/>
                </a:lnTo>
                <a:lnTo>
                  <a:pt x="70691" y="778538"/>
                </a:lnTo>
                <a:lnTo>
                  <a:pt x="49852" y="739193"/>
                </a:lnTo>
                <a:lnTo>
                  <a:pt x="32393" y="697934"/>
                </a:lnTo>
                <a:lnTo>
                  <a:pt x="18495" y="654942"/>
                </a:lnTo>
                <a:lnTo>
                  <a:pt x="8341" y="610400"/>
                </a:lnTo>
                <a:lnTo>
                  <a:pt x="2115" y="564491"/>
                </a:lnTo>
                <a:lnTo>
                  <a:pt x="0" y="517398"/>
                </a:lnTo>
                <a:close/>
              </a:path>
            </a:pathLst>
          </a:custGeom>
          <a:ln w="12700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9030" y="5460104"/>
            <a:ext cx="2464435" cy="0"/>
          </a:xfrm>
          <a:custGeom>
            <a:avLst/>
            <a:gdLst/>
            <a:ahLst/>
            <a:cxnLst/>
            <a:rect l="l" t="t" r="r" b="b"/>
            <a:pathLst>
              <a:path w="2464435">
                <a:moveTo>
                  <a:pt x="0" y="0"/>
                </a:moveTo>
                <a:lnTo>
                  <a:pt x="2464308" y="0"/>
                </a:lnTo>
              </a:path>
            </a:pathLst>
          </a:custGeom>
          <a:ln w="3175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2680" y="5452998"/>
            <a:ext cx="2477135" cy="14604"/>
          </a:xfrm>
          <a:custGeom>
            <a:avLst/>
            <a:gdLst/>
            <a:ahLst/>
            <a:cxnLst/>
            <a:rect l="l" t="t" r="r" b="b"/>
            <a:pathLst>
              <a:path w="2477135" h="14604">
                <a:moveTo>
                  <a:pt x="0" y="14224"/>
                </a:moveTo>
                <a:lnTo>
                  <a:pt x="2477008" y="14224"/>
                </a:lnTo>
                <a:lnTo>
                  <a:pt x="2477008" y="0"/>
                </a:lnTo>
                <a:lnTo>
                  <a:pt x="0" y="0"/>
                </a:lnTo>
                <a:lnTo>
                  <a:pt x="0" y="14224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40227" y="1293494"/>
            <a:ext cx="2464435" cy="4883785"/>
          </a:xfrm>
          <a:custGeom>
            <a:avLst/>
            <a:gdLst/>
            <a:ahLst/>
            <a:cxnLst/>
            <a:rect l="l" t="t" r="r" b="b"/>
            <a:pathLst>
              <a:path w="2464435" h="4883785">
                <a:moveTo>
                  <a:pt x="0" y="0"/>
                </a:moveTo>
                <a:lnTo>
                  <a:pt x="2464307" y="0"/>
                </a:lnTo>
                <a:lnTo>
                  <a:pt x="2464307" y="4883658"/>
                </a:lnTo>
                <a:lnTo>
                  <a:pt x="0" y="4883658"/>
                </a:lnTo>
                <a:lnTo>
                  <a:pt x="0" y="0"/>
                </a:lnTo>
                <a:close/>
              </a:path>
            </a:pathLst>
          </a:custGeom>
          <a:solidFill>
            <a:srgbClr val="CFD2E2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19152" y="3468550"/>
            <a:ext cx="1821180" cy="153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60"/>
              </a:lnSpc>
            </a:pPr>
            <a:r>
              <a:rPr sz="1600" spc="-5" dirty="0">
                <a:latin typeface="Calibri"/>
                <a:cs typeface="Calibri"/>
              </a:rPr>
              <a:t>Choose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platform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  </a:t>
            </a:r>
            <a:r>
              <a:rPr sz="1600" spc="-5" dirty="0">
                <a:latin typeface="Calibri"/>
                <a:cs typeface="Calibri"/>
              </a:rPr>
              <a:t>plans.</a:t>
            </a:r>
            <a:endParaRPr sz="1600">
              <a:latin typeface="Calibri"/>
              <a:cs typeface="Calibri"/>
            </a:endParaRPr>
          </a:p>
          <a:p>
            <a:pPr marL="12700" marR="61594">
              <a:lnSpc>
                <a:spcPts val="1760"/>
              </a:lnSpc>
              <a:spcBef>
                <a:spcPts val="680"/>
              </a:spcBef>
            </a:pPr>
            <a:r>
              <a:rPr sz="1600" spc="-5" dirty="0">
                <a:latin typeface="Calibri"/>
                <a:cs typeface="Calibri"/>
              </a:rPr>
              <a:t>Develop </a:t>
            </a:r>
            <a:r>
              <a:rPr sz="1600" spc="-15" dirty="0">
                <a:latin typeface="Calibri"/>
                <a:cs typeface="Calibri"/>
              </a:rPr>
              <a:t>Parent  </a:t>
            </a:r>
            <a:r>
              <a:rPr sz="1600" spc="-10" dirty="0">
                <a:latin typeface="Calibri"/>
                <a:cs typeface="Calibri"/>
              </a:rPr>
              <a:t>communication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plan.</a:t>
            </a:r>
            <a:endParaRPr sz="1600">
              <a:latin typeface="Calibri"/>
              <a:cs typeface="Calibri"/>
            </a:endParaRPr>
          </a:p>
          <a:p>
            <a:pPr marL="12700" marR="224790">
              <a:lnSpc>
                <a:spcPts val="1760"/>
              </a:lnSpc>
              <a:spcBef>
                <a:spcPts val="680"/>
              </a:spcBef>
            </a:pPr>
            <a:r>
              <a:rPr sz="1600" spc="-5" dirty="0">
                <a:latin typeface="Calibri"/>
                <a:cs typeface="Calibri"/>
              </a:rPr>
              <a:t>Think about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parent  involvement.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54983" y="1691258"/>
            <a:ext cx="1035050" cy="1035050"/>
          </a:xfrm>
          <a:custGeom>
            <a:avLst/>
            <a:gdLst/>
            <a:ahLst/>
            <a:cxnLst/>
            <a:rect l="l" t="t" r="r" b="b"/>
            <a:pathLst>
              <a:path w="1035050" h="1035050">
                <a:moveTo>
                  <a:pt x="517398" y="0"/>
                </a:moveTo>
                <a:lnTo>
                  <a:pt x="470304" y="2114"/>
                </a:lnTo>
                <a:lnTo>
                  <a:pt x="424395" y="8336"/>
                </a:lnTo>
                <a:lnTo>
                  <a:pt x="379853" y="18482"/>
                </a:lnTo>
                <a:lnTo>
                  <a:pt x="336861" y="32369"/>
                </a:lnTo>
                <a:lnTo>
                  <a:pt x="295602" y="49816"/>
                </a:lnTo>
                <a:lnTo>
                  <a:pt x="256257" y="70640"/>
                </a:lnTo>
                <a:lnTo>
                  <a:pt x="219011" y="94657"/>
                </a:lnTo>
                <a:lnTo>
                  <a:pt x="184045" y="121685"/>
                </a:lnTo>
                <a:lnTo>
                  <a:pt x="151542" y="151542"/>
                </a:lnTo>
                <a:lnTo>
                  <a:pt x="121685" y="184045"/>
                </a:lnTo>
                <a:lnTo>
                  <a:pt x="94657" y="219011"/>
                </a:lnTo>
                <a:lnTo>
                  <a:pt x="70640" y="256257"/>
                </a:lnTo>
                <a:lnTo>
                  <a:pt x="49816" y="295602"/>
                </a:lnTo>
                <a:lnTo>
                  <a:pt x="32369" y="336861"/>
                </a:lnTo>
                <a:lnTo>
                  <a:pt x="18482" y="379853"/>
                </a:lnTo>
                <a:lnTo>
                  <a:pt x="8336" y="424395"/>
                </a:lnTo>
                <a:lnTo>
                  <a:pt x="2114" y="470304"/>
                </a:lnTo>
                <a:lnTo>
                  <a:pt x="0" y="517398"/>
                </a:lnTo>
                <a:lnTo>
                  <a:pt x="2114" y="564491"/>
                </a:lnTo>
                <a:lnTo>
                  <a:pt x="8336" y="610400"/>
                </a:lnTo>
                <a:lnTo>
                  <a:pt x="18482" y="654942"/>
                </a:lnTo>
                <a:lnTo>
                  <a:pt x="32369" y="697934"/>
                </a:lnTo>
                <a:lnTo>
                  <a:pt x="49816" y="739193"/>
                </a:lnTo>
                <a:lnTo>
                  <a:pt x="70640" y="778538"/>
                </a:lnTo>
                <a:lnTo>
                  <a:pt x="94657" y="815784"/>
                </a:lnTo>
                <a:lnTo>
                  <a:pt x="121685" y="850750"/>
                </a:lnTo>
                <a:lnTo>
                  <a:pt x="151542" y="883253"/>
                </a:lnTo>
                <a:lnTo>
                  <a:pt x="184045" y="913110"/>
                </a:lnTo>
                <a:lnTo>
                  <a:pt x="219011" y="940138"/>
                </a:lnTo>
                <a:lnTo>
                  <a:pt x="256257" y="964155"/>
                </a:lnTo>
                <a:lnTo>
                  <a:pt x="295602" y="984979"/>
                </a:lnTo>
                <a:lnTo>
                  <a:pt x="336861" y="1002426"/>
                </a:lnTo>
                <a:lnTo>
                  <a:pt x="379853" y="1016313"/>
                </a:lnTo>
                <a:lnTo>
                  <a:pt x="424395" y="1026459"/>
                </a:lnTo>
                <a:lnTo>
                  <a:pt x="470304" y="1032681"/>
                </a:lnTo>
                <a:lnTo>
                  <a:pt x="517398" y="1034796"/>
                </a:lnTo>
                <a:lnTo>
                  <a:pt x="564491" y="1032681"/>
                </a:lnTo>
                <a:lnTo>
                  <a:pt x="610400" y="1026459"/>
                </a:lnTo>
                <a:lnTo>
                  <a:pt x="654942" y="1016313"/>
                </a:lnTo>
                <a:lnTo>
                  <a:pt x="697934" y="1002426"/>
                </a:lnTo>
                <a:lnTo>
                  <a:pt x="739193" y="984979"/>
                </a:lnTo>
                <a:lnTo>
                  <a:pt x="778538" y="964155"/>
                </a:lnTo>
                <a:lnTo>
                  <a:pt x="815784" y="940138"/>
                </a:lnTo>
                <a:lnTo>
                  <a:pt x="850750" y="913110"/>
                </a:lnTo>
                <a:lnTo>
                  <a:pt x="883253" y="883253"/>
                </a:lnTo>
                <a:lnTo>
                  <a:pt x="913110" y="850750"/>
                </a:lnTo>
                <a:lnTo>
                  <a:pt x="940138" y="815784"/>
                </a:lnTo>
                <a:lnTo>
                  <a:pt x="964155" y="778538"/>
                </a:lnTo>
                <a:lnTo>
                  <a:pt x="984979" y="739193"/>
                </a:lnTo>
                <a:lnTo>
                  <a:pt x="1002426" y="697934"/>
                </a:lnTo>
                <a:lnTo>
                  <a:pt x="1016313" y="654942"/>
                </a:lnTo>
                <a:lnTo>
                  <a:pt x="1026459" y="610400"/>
                </a:lnTo>
                <a:lnTo>
                  <a:pt x="1032681" y="564491"/>
                </a:lnTo>
                <a:lnTo>
                  <a:pt x="1034796" y="517398"/>
                </a:lnTo>
                <a:lnTo>
                  <a:pt x="1032681" y="470304"/>
                </a:lnTo>
                <a:lnTo>
                  <a:pt x="1026459" y="424395"/>
                </a:lnTo>
                <a:lnTo>
                  <a:pt x="1016313" y="379853"/>
                </a:lnTo>
                <a:lnTo>
                  <a:pt x="1002426" y="336861"/>
                </a:lnTo>
                <a:lnTo>
                  <a:pt x="984979" y="295602"/>
                </a:lnTo>
                <a:lnTo>
                  <a:pt x="964155" y="256257"/>
                </a:lnTo>
                <a:lnTo>
                  <a:pt x="940138" y="219011"/>
                </a:lnTo>
                <a:lnTo>
                  <a:pt x="913110" y="184045"/>
                </a:lnTo>
                <a:lnTo>
                  <a:pt x="883253" y="151542"/>
                </a:lnTo>
                <a:lnTo>
                  <a:pt x="850750" y="121685"/>
                </a:lnTo>
                <a:lnTo>
                  <a:pt x="815784" y="94657"/>
                </a:lnTo>
                <a:lnTo>
                  <a:pt x="778538" y="70640"/>
                </a:lnTo>
                <a:lnTo>
                  <a:pt x="739193" y="49816"/>
                </a:lnTo>
                <a:lnTo>
                  <a:pt x="697934" y="32369"/>
                </a:lnTo>
                <a:lnTo>
                  <a:pt x="654942" y="18482"/>
                </a:lnTo>
                <a:lnTo>
                  <a:pt x="610400" y="8336"/>
                </a:lnTo>
                <a:lnTo>
                  <a:pt x="564491" y="2114"/>
                </a:lnTo>
                <a:lnTo>
                  <a:pt x="517398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54983" y="1691258"/>
            <a:ext cx="1035050" cy="1035050"/>
          </a:xfrm>
          <a:custGeom>
            <a:avLst/>
            <a:gdLst/>
            <a:ahLst/>
            <a:cxnLst/>
            <a:rect l="l" t="t" r="r" b="b"/>
            <a:pathLst>
              <a:path w="1035050" h="1035050">
                <a:moveTo>
                  <a:pt x="0" y="517398"/>
                </a:moveTo>
                <a:lnTo>
                  <a:pt x="2114" y="470304"/>
                </a:lnTo>
                <a:lnTo>
                  <a:pt x="8336" y="424395"/>
                </a:lnTo>
                <a:lnTo>
                  <a:pt x="18482" y="379853"/>
                </a:lnTo>
                <a:lnTo>
                  <a:pt x="32369" y="336861"/>
                </a:lnTo>
                <a:lnTo>
                  <a:pt x="49816" y="295602"/>
                </a:lnTo>
                <a:lnTo>
                  <a:pt x="70640" y="256257"/>
                </a:lnTo>
                <a:lnTo>
                  <a:pt x="94657" y="219011"/>
                </a:lnTo>
                <a:lnTo>
                  <a:pt x="121685" y="184045"/>
                </a:lnTo>
                <a:lnTo>
                  <a:pt x="151542" y="151542"/>
                </a:lnTo>
                <a:lnTo>
                  <a:pt x="184045" y="121685"/>
                </a:lnTo>
                <a:lnTo>
                  <a:pt x="219011" y="94657"/>
                </a:lnTo>
                <a:lnTo>
                  <a:pt x="256257" y="70640"/>
                </a:lnTo>
                <a:lnTo>
                  <a:pt x="295602" y="49816"/>
                </a:lnTo>
                <a:lnTo>
                  <a:pt x="336861" y="32369"/>
                </a:lnTo>
                <a:lnTo>
                  <a:pt x="379853" y="18482"/>
                </a:lnTo>
                <a:lnTo>
                  <a:pt x="424395" y="8336"/>
                </a:lnTo>
                <a:lnTo>
                  <a:pt x="470304" y="2114"/>
                </a:lnTo>
                <a:lnTo>
                  <a:pt x="517398" y="0"/>
                </a:lnTo>
                <a:lnTo>
                  <a:pt x="564491" y="2114"/>
                </a:lnTo>
                <a:lnTo>
                  <a:pt x="610400" y="8336"/>
                </a:lnTo>
                <a:lnTo>
                  <a:pt x="654942" y="18482"/>
                </a:lnTo>
                <a:lnTo>
                  <a:pt x="697934" y="32369"/>
                </a:lnTo>
                <a:lnTo>
                  <a:pt x="739193" y="49816"/>
                </a:lnTo>
                <a:lnTo>
                  <a:pt x="778538" y="70640"/>
                </a:lnTo>
                <a:lnTo>
                  <a:pt x="815784" y="94657"/>
                </a:lnTo>
                <a:lnTo>
                  <a:pt x="850750" y="121685"/>
                </a:lnTo>
                <a:lnTo>
                  <a:pt x="883253" y="151542"/>
                </a:lnTo>
                <a:lnTo>
                  <a:pt x="913110" y="184045"/>
                </a:lnTo>
                <a:lnTo>
                  <a:pt x="940138" y="219011"/>
                </a:lnTo>
                <a:lnTo>
                  <a:pt x="964155" y="256257"/>
                </a:lnTo>
                <a:lnTo>
                  <a:pt x="984979" y="295602"/>
                </a:lnTo>
                <a:lnTo>
                  <a:pt x="1002426" y="336861"/>
                </a:lnTo>
                <a:lnTo>
                  <a:pt x="1016313" y="379853"/>
                </a:lnTo>
                <a:lnTo>
                  <a:pt x="1026459" y="424395"/>
                </a:lnTo>
                <a:lnTo>
                  <a:pt x="1032681" y="470304"/>
                </a:lnTo>
                <a:lnTo>
                  <a:pt x="1034796" y="517398"/>
                </a:lnTo>
                <a:lnTo>
                  <a:pt x="1032681" y="564491"/>
                </a:lnTo>
                <a:lnTo>
                  <a:pt x="1026459" y="610400"/>
                </a:lnTo>
                <a:lnTo>
                  <a:pt x="1016313" y="654942"/>
                </a:lnTo>
                <a:lnTo>
                  <a:pt x="1002426" y="697934"/>
                </a:lnTo>
                <a:lnTo>
                  <a:pt x="984979" y="739193"/>
                </a:lnTo>
                <a:lnTo>
                  <a:pt x="964155" y="778538"/>
                </a:lnTo>
                <a:lnTo>
                  <a:pt x="940138" y="815784"/>
                </a:lnTo>
                <a:lnTo>
                  <a:pt x="913110" y="850750"/>
                </a:lnTo>
                <a:lnTo>
                  <a:pt x="883253" y="883253"/>
                </a:lnTo>
                <a:lnTo>
                  <a:pt x="850750" y="913110"/>
                </a:lnTo>
                <a:lnTo>
                  <a:pt x="815784" y="940138"/>
                </a:lnTo>
                <a:lnTo>
                  <a:pt x="778538" y="964155"/>
                </a:lnTo>
                <a:lnTo>
                  <a:pt x="739193" y="984979"/>
                </a:lnTo>
                <a:lnTo>
                  <a:pt x="697934" y="1002426"/>
                </a:lnTo>
                <a:lnTo>
                  <a:pt x="654942" y="1016313"/>
                </a:lnTo>
                <a:lnTo>
                  <a:pt x="610400" y="1026459"/>
                </a:lnTo>
                <a:lnTo>
                  <a:pt x="564491" y="1032681"/>
                </a:lnTo>
                <a:lnTo>
                  <a:pt x="517398" y="1034796"/>
                </a:lnTo>
                <a:lnTo>
                  <a:pt x="470304" y="1032681"/>
                </a:lnTo>
                <a:lnTo>
                  <a:pt x="424395" y="1026459"/>
                </a:lnTo>
                <a:lnTo>
                  <a:pt x="379853" y="1016313"/>
                </a:lnTo>
                <a:lnTo>
                  <a:pt x="336861" y="1002426"/>
                </a:lnTo>
                <a:lnTo>
                  <a:pt x="295602" y="984979"/>
                </a:lnTo>
                <a:lnTo>
                  <a:pt x="256257" y="964155"/>
                </a:lnTo>
                <a:lnTo>
                  <a:pt x="219011" y="940138"/>
                </a:lnTo>
                <a:lnTo>
                  <a:pt x="184045" y="913110"/>
                </a:lnTo>
                <a:lnTo>
                  <a:pt x="151542" y="883253"/>
                </a:lnTo>
                <a:lnTo>
                  <a:pt x="121685" y="850750"/>
                </a:lnTo>
                <a:lnTo>
                  <a:pt x="94657" y="815784"/>
                </a:lnTo>
                <a:lnTo>
                  <a:pt x="70640" y="778538"/>
                </a:lnTo>
                <a:lnTo>
                  <a:pt x="49816" y="739193"/>
                </a:lnTo>
                <a:lnTo>
                  <a:pt x="32369" y="697934"/>
                </a:lnTo>
                <a:lnTo>
                  <a:pt x="18482" y="654942"/>
                </a:lnTo>
                <a:lnTo>
                  <a:pt x="8336" y="610400"/>
                </a:lnTo>
                <a:lnTo>
                  <a:pt x="2114" y="564491"/>
                </a:lnTo>
                <a:lnTo>
                  <a:pt x="0" y="517398"/>
                </a:lnTo>
                <a:close/>
              </a:path>
            </a:pathLst>
          </a:custGeom>
          <a:ln w="12700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25598" y="1769755"/>
            <a:ext cx="3014345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91765" algn="l"/>
              </a:tabLst>
            </a:pPr>
            <a:r>
              <a:rPr sz="4800" dirty="0">
                <a:solidFill>
                  <a:srgbClr val="FFFFFF"/>
                </a:solidFill>
                <a:latin typeface="Calibri"/>
                <a:cs typeface="Calibri"/>
              </a:rPr>
              <a:t>1 	2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40227" y="5460104"/>
            <a:ext cx="2464435" cy="0"/>
          </a:xfrm>
          <a:custGeom>
            <a:avLst/>
            <a:gdLst/>
            <a:ahLst/>
            <a:cxnLst/>
            <a:rect l="l" t="t" r="r" b="b"/>
            <a:pathLst>
              <a:path w="2464435">
                <a:moveTo>
                  <a:pt x="0" y="0"/>
                </a:moveTo>
                <a:lnTo>
                  <a:pt x="2464307" y="0"/>
                </a:lnTo>
              </a:path>
            </a:pathLst>
          </a:custGeom>
          <a:ln w="3175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33877" y="5452998"/>
            <a:ext cx="2477135" cy="14604"/>
          </a:xfrm>
          <a:custGeom>
            <a:avLst/>
            <a:gdLst/>
            <a:ahLst/>
            <a:cxnLst/>
            <a:rect l="l" t="t" r="r" b="b"/>
            <a:pathLst>
              <a:path w="2477135" h="14604">
                <a:moveTo>
                  <a:pt x="0" y="14224"/>
                </a:moveTo>
                <a:lnTo>
                  <a:pt x="2477007" y="14224"/>
                </a:lnTo>
                <a:lnTo>
                  <a:pt x="2477007" y="0"/>
                </a:lnTo>
                <a:lnTo>
                  <a:pt x="0" y="0"/>
                </a:lnTo>
                <a:lnTo>
                  <a:pt x="0" y="14224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1422" y="1293494"/>
            <a:ext cx="2464435" cy="4883785"/>
          </a:xfrm>
          <a:custGeom>
            <a:avLst/>
            <a:gdLst/>
            <a:ahLst/>
            <a:cxnLst/>
            <a:rect l="l" t="t" r="r" b="b"/>
            <a:pathLst>
              <a:path w="2464434" h="4883785">
                <a:moveTo>
                  <a:pt x="0" y="0"/>
                </a:moveTo>
                <a:lnTo>
                  <a:pt x="2464307" y="0"/>
                </a:lnTo>
                <a:lnTo>
                  <a:pt x="2464307" y="4883658"/>
                </a:lnTo>
                <a:lnTo>
                  <a:pt x="0" y="4883658"/>
                </a:lnTo>
                <a:lnTo>
                  <a:pt x="0" y="0"/>
                </a:lnTo>
                <a:close/>
              </a:path>
            </a:pathLst>
          </a:custGeom>
          <a:solidFill>
            <a:srgbClr val="CFD2E2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1422" y="1293494"/>
            <a:ext cx="2464435" cy="4883785"/>
          </a:xfrm>
          <a:custGeom>
            <a:avLst/>
            <a:gdLst/>
            <a:ahLst/>
            <a:cxnLst/>
            <a:rect l="l" t="t" r="r" b="b"/>
            <a:pathLst>
              <a:path w="2464434" h="4883785">
                <a:moveTo>
                  <a:pt x="0" y="0"/>
                </a:moveTo>
                <a:lnTo>
                  <a:pt x="2464307" y="0"/>
                </a:lnTo>
                <a:lnTo>
                  <a:pt x="2464307" y="4883658"/>
                </a:lnTo>
                <a:lnTo>
                  <a:pt x="0" y="488365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FD2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30204" y="3468550"/>
            <a:ext cx="2043430" cy="1891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60"/>
              </a:lnSpc>
            </a:pPr>
            <a:r>
              <a:rPr sz="1600" spc="-5" dirty="0">
                <a:latin typeface="Calibri"/>
                <a:cs typeface="Calibri"/>
              </a:rPr>
              <a:t>Collect </a:t>
            </a: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spc="-5" dirty="0">
                <a:latin typeface="Calibri"/>
                <a:cs typeface="Calibri"/>
              </a:rPr>
              <a:t>with the  Spring </a:t>
            </a: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spc="-5" dirty="0">
                <a:latin typeface="Calibri"/>
                <a:cs typeface="Calibri"/>
              </a:rPr>
              <a:t>Collection in  mind.</a:t>
            </a:r>
            <a:endParaRPr sz="1600">
              <a:latin typeface="Calibri"/>
              <a:cs typeface="Calibri"/>
            </a:endParaRPr>
          </a:p>
          <a:p>
            <a:pPr marL="12700" marR="19685">
              <a:lnSpc>
                <a:spcPts val="1760"/>
              </a:lnSpc>
              <a:spcBef>
                <a:spcPts val="680"/>
              </a:spcBef>
            </a:pPr>
            <a:r>
              <a:rPr sz="1600" spc="-5" dirty="0">
                <a:latin typeface="Calibri"/>
                <a:cs typeface="Calibri"/>
              </a:rPr>
              <a:t>Implement </a:t>
            </a:r>
            <a:r>
              <a:rPr sz="1600" spc="-10" dirty="0">
                <a:latin typeface="Calibri"/>
                <a:cs typeface="Calibri"/>
              </a:rPr>
              <a:t>READ </a:t>
            </a:r>
            <a:r>
              <a:rPr sz="1600" spc="-5" dirty="0">
                <a:latin typeface="Calibri"/>
                <a:cs typeface="Calibri"/>
              </a:rPr>
              <a:t>plan  </a:t>
            </a:r>
            <a:r>
              <a:rPr sz="1600" spc="-10" dirty="0">
                <a:latin typeface="Calibri"/>
                <a:cs typeface="Calibri"/>
              </a:rPr>
              <a:t>interventions, </a:t>
            </a:r>
            <a:r>
              <a:rPr sz="1600" spc="-5" dirty="0">
                <a:latin typeface="Calibri"/>
                <a:cs typeface="Calibri"/>
              </a:rPr>
              <a:t>meetings,  cycles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progress  </a:t>
            </a:r>
            <a:r>
              <a:rPr sz="1600" spc="-5" dirty="0">
                <a:latin typeface="Calibri"/>
                <a:cs typeface="Calibri"/>
              </a:rPr>
              <a:t>monitoring and plan  </a:t>
            </a:r>
            <a:r>
              <a:rPr sz="1600" spc="-20" dirty="0">
                <a:latin typeface="Calibri"/>
                <a:cs typeface="Calibri"/>
              </a:rPr>
              <a:t>review.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30204" y="5712881"/>
            <a:ext cx="210569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spc="-20" dirty="0">
                <a:latin typeface="Calibri"/>
                <a:cs typeface="Calibri"/>
              </a:rPr>
              <a:t>Fill out </a:t>
            </a:r>
            <a:r>
              <a:rPr lang="en-US" sz="1600" spc="-20" dirty="0">
                <a:latin typeface="Calibri"/>
                <a:cs typeface="Calibri"/>
                <a:hlinkClick r:id="rId3"/>
              </a:rPr>
              <a:t>the Quick Check</a:t>
            </a:r>
            <a:r>
              <a:rPr lang="en-US" sz="1600" spc="-20" dirty="0">
                <a:latin typeface="Calibri"/>
                <a:cs typeface="Calibri"/>
              </a:rPr>
              <a:t>!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28663" y="1691258"/>
            <a:ext cx="1035685" cy="1035050"/>
          </a:xfrm>
          <a:custGeom>
            <a:avLst/>
            <a:gdLst/>
            <a:ahLst/>
            <a:cxnLst/>
            <a:rect l="l" t="t" r="r" b="b"/>
            <a:pathLst>
              <a:path w="1035684" h="1035050">
                <a:moveTo>
                  <a:pt x="517779" y="0"/>
                </a:moveTo>
                <a:lnTo>
                  <a:pt x="470649" y="2114"/>
                </a:lnTo>
                <a:lnTo>
                  <a:pt x="424706" y="8336"/>
                </a:lnTo>
                <a:lnTo>
                  <a:pt x="380131" y="18482"/>
                </a:lnTo>
                <a:lnTo>
                  <a:pt x="337107" y="32369"/>
                </a:lnTo>
                <a:lnTo>
                  <a:pt x="295817" y="49816"/>
                </a:lnTo>
                <a:lnTo>
                  <a:pt x="256444" y="70640"/>
                </a:lnTo>
                <a:lnTo>
                  <a:pt x="219170" y="94657"/>
                </a:lnTo>
                <a:lnTo>
                  <a:pt x="184178" y="121685"/>
                </a:lnTo>
                <a:lnTo>
                  <a:pt x="151652" y="151542"/>
                </a:lnTo>
                <a:lnTo>
                  <a:pt x="121773" y="184045"/>
                </a:lnTo>
                <a:lnTo>
                  <a:pt x="94725" y="219011"/>
                </a:lnTo>
                <a:lnTo>
                  <a:pt x="70691" y="256257"/>
                </a:lnTo>
                <a:lnTo>
                  <a:pt x="49852" y="295602"/>
                </a:lnTo>
                <a:lnTo>
                  <a:pt x="32393" y="336861"/>
                </a:lnTo>
                <a:lnTo>
                  <a:pt x="18495" y="379853"/>
                </a:lnTo>
                <a:lnTo>
                  <a:pt x="8341" y="424395"/>
                </a:lnTo>
                <a:lnTo>
                  <a:pt x="2115" y="470304"/>
                </a:lnTo>
                <a:lnTo>
                  <a:pt x="0" y="517398"/>
                </a:lnTo>
                <a:lnTo>
                  <a:pt x="2115" y="564491"/>
                </a:lnTo>
                <a:lnTo>
                  <a:pt x="8341" y="610400"/>
                </a:lnTo>
                <a:lnTo>
                  <a:pt x="18495" y="654942"/>
                </a:lnTo>
                <a:lnTo>
                  <a:pt x="32393" y="697934"/>
                </a:lnTo>
                <a:lnTo>
                  <a:pt x="49852" y="739193"/>
                </a:lnTo>
                <a:lnTo>
                  <a:pt x="70691" y="778538"/>
                </a:lnTo>
                <a:lnTo>
                  <a:pt x="94725" y="815784"/>
                </a:lnTo>
                <a:lnTo>
                  <a:pt x="121773" y="850750"/>
                </a:lnTo>
                <a:lnTo>
                  <a:pt x="151652" y="883253"/>
                </a:lnTo>
                <a:lnTo>
                  <a:pt x="184178" y="913110"/>
                </a:lnTo>
                <a:lnTo>
                  <a:pt x="219170" y="940138"/>
                </a:lnTo>
                <a:lnTo>
                  <a:pt x="256444" y="964155"/>
                </a:lnTo>
                <a:lnTo>
                  <a:pt x="295817" y="984979"/>
                </a:lnTo>
                <a:lnTo>
                  <a:pt x="337107" y="1002426"/>
                </a:lnTo>
                <a:lnTo>
                  <a:pt x="380131" y="1016313"/>
                </a:lnTo>
                <a:lnTo>
                  <a:pt x="424706" y="1026459"/>
                </a:lnTo>
                <a:lnTo>
                  <a:pt x="470649" y="1032681"/>
                </a:lnTo>
                <a:lnTo>
                  <a:pt x="517779" y="1034796"/>
                </a:lnTo>
                <a:lnTo>
                  <a:pt x="564908" y="1032681"/>
                </a:lnTo>
                <a:lnTo>
                  <a:pt x="610851" y="1026459"/>
                </a:lnTo>
                <a:lnTo>
                  <a:pt x="655426" y="1016313"/>
                </a:lnTo>
                <a:lnTo>
                  <a:pt x="698450" y="1002426"/>
                </a:lnTo>
                <a:lnTo>
                  <a:pt x="739740" y="984979"/>
                </a:lnTo>
                <a:lnTo>
                  <a:pt x="779113" y="964155"/>
                </a:lnTo>
                <a:lnTo>
                  <a:pt x="816387" y="940138"/>
                </a:lnTo>
                <a:lnTo>
                  <a:pt x="851379" y="913110"/>
                </a:lnTo>
                <a:lnTo>
                  <a:pt x="883905" y="883253"/>
                </a:lnTo>
                <a:lnTo>
                  <a:pt x="913784" y="850750"/>
                </a:lnTo>
                <a:lnTo>
                  <a:pt x="940832" y="815784"/>
                </a:lnTo>
                <a:lnTo>
                  <a:pt x="964866" y="778538"/>
                </a:lnTo>
                <a:lnTo>
                  <a:pt x="985705" y="739193"/>
                </a:lnTo>
                <a:lnTo>
                  <a:pt x="1003164" y="697934"/>
                </a:lnTo>
                <a:lnTo>
                  <a:pt x="1017062" y="654942"/>
                </a:lnTo>
                <a:lnTo>
                  <a:pt x="1027216" y="610400"/>
                </a:lnTo>
                <a:lnTo>
                  <a:pt x="1033442" y="564491"/>
                </a:lnTo>
                <a:lnTo>
                  <a:pt x="1035558" y="517398"/>
                </a:lnTo>
                <a:lnTo>
                  <a:pt x="1033442" y="470304"/>
                </a:lnTo>
                <a:lnTo>
                  <a:pt x="1027216" y="424395"/>
                </a:lnTo>
                <a:lnTo>
                  <a:pt x="1017062" y="379853"/>
                </a:lnTo>
                <a:lnTo>
                  <a:pt x="1003164" y="336861"/>
                </a:lnTo>
                <a:lnTo>
                  <a:pt x="985705" y="295602"/>
                </a:lnTo>
                <a:lnTo>
                  <a:pt x="964866" y="256257"/>
                </a:lnTo>
                <a:lnTo>
                  <a:pt x="940832" y="219011"/>
                </a:lnTo>
                <a:lnTo>
                  <a:pt x="913784" y="184045"/>
                </a:lnTo>
                <a:lnTo>
                  <a:pt x="883905" y="151542"/>
                </a:lnTo>
                <a:lnTo>
                  <a:pt x="851379" y="121685"/>
                </a:lnTo>
                <a:lnTo>
                  <a:pt x="816387" y="94657"/>
                </a:lnTo>
                <a:lnTo>
                  <a:pt x="779113" y="70640"/>
                </a:lnTo>
                <a:lnTo>
                  <a:pt x="739740" y="49816"/>
                </a:lnTo>
                <a:lnTo>
                  <a:pt x="698450" y="32369"/>
                </a:lnTo>
                <a:lnTo>
                  <a:pt x="655426" y="18482"/>
                </a:lnTo>
                <a:lnTo>
                  <a:pt x="610851" y="8336"/>
                </a:lnTo>
                <a:lnTo>
                  <a:pt x="564908" y="2114"/>
                </a:lnTo>
                <a:lnTo>
                  <a:pt x="517779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28663" y="1691258"/>
            <a:ext cx="1035685" cy="1035050"/>
          </a:xfrm>
          <a:custGeom>
            <a:avLst/>
            <a:gdLst/>
            <a:ahLst/>
            <a:cxnLst/>
            <a:rect l="l" t="t" r="r" b="b"/>
            <a:pathLst>
              <a:path w="1035684" h="1035050">
                <a:moveTo>
                  <a:pt x="0" y="517398"/>
                </a:moveTo>
                <a:lnTo>
                  <a:pt x="2115" y="470304"/>
                </a:lnTo>
                <a:lnTo>
                  <a:pt x="8341" y="424395"/>
                </a:lnTo>
                <a:lnTo>
                  <a:pt x="18495" y="379853"/>
                </a:lnTo>
                <a:lnTo>
                  <a:pt x="32393" y="336861"/>
                </a:lnTo>
                <a:lnTo>
                  <a:pt x="49852" y="295602"/>
                </a:lnTo>
                <a:lnTo>
                  <a:pt x="70691" y="256257"/>
                </a:lnTo>
                <a:lnTo>
                  <a:pt x="94725" y="219011"/>
                </a:lnTo>
                <a:lnTo>
                  <a:pt x="121773" y="184045"/>
                </a:lnTo>
                <a:lnTo>
                  <a:pt x="151652" y="151542"/>
                </a:lnTo>
                <a:lnTo>
                  <a:pt x="184178" y="121685"/>
                </a:lnTo>
                <a:lnTo>
                  <a:pt x="219170" y="94657"/>
                </a:lnTo>
                <a:lnTo>
                  <a:pt x="256444" y="70640"/>
                </a:lnTo>
                <a:lnTo>
                  <a:pt x="295817" y="49816"/>
                </a:lnTo>
                <a:lnTo>
                  <a:pt x="337107" y="32369"/>
                </a:lnTo>
                <a:lnTo>
                  <a:pt x="380131" y="18482"/>
                </a:lnTo>
                <a:lnTo>
                  <a:pt x="424706" y="8336"/>
                </a:lnTo>
                <a:lnTo>
                  <a:pt x="470649" y="2114"/>
                </a:lnTo>
                <a:lnTo>
                  <a:pt x="517779" y="0"/>
                </a:lnTo>
                <a:lnTo>
                  <a:pt x="564908" y="2114"/>
                </a:lnTo>
                <a:lnTo>
                  <a:pt x="610851" y="8336"/>
                </a:lnTo>
                <a:lnTo>
                  <a:pt x="655426" y="18482"/>
                </a:lnTo>
                <a:lnTo>
                  <a:pt x="698450" y="32369"/>
                </a:lnTo>
                <a:lnTo>
                  <a:pt x="739740" y="49816"/>
                </a:lnTo>
                <a:lnTo>
                  <a:pt x="779113" y="70640"/>
                </a:lnTo>
                <a:lnTo>
                  <a:pt x="816387" y="94657"/>
                </a:lnTo>
                <a:lnTo>
                  <a:pt x="851379" y="121685"/>
                </a:lnTo>
                <a:lnTo>
                  <a:pt x="883905" y="151542"/>
                </a:lnTo>
                <a:lnTo>
                  <a:pt x="913784" y="184045"/>
                </a:lnTo>
                <a:lnTo>
                  <a:pt x="940832" y="219011"/>
                </a:lnTo>
                <a:lnTo>
                  <a:pt x="964866" y="256257"/>
                </a:lnTo>
                <a:lnTo>
                  <a:pt x="985705" y="295602"/>
                </a:lnTo>
                <a:lnTo>
                  <a:pt x="1003164" y="336861"/>
                </a:lnTo>
                <a:lnTo>
                  <a:pt x="1017062" y="379853"/>
                </a:lnTo>
                <a:lnTo>
                  <a:pt x="1027216" y="424395"/>
                </a:lnTo>
                <a:lnTo>
                  <a:pt x="1033442" y="470304"/>
                </a:lnTo>
                <a:lnTo>
                  <a:pt x="1035558" y="517398"/>
                </a:lnTo>
                <a:lnTo>
                  <a:pt x="1033442" y="564491"/>
                </a:lnTo>
                <a:lnTo>
                  <a:pt x="1027216" y="610400"/>
                </a:lnTo>
                <a:lnTo>
                  <a:pt x="1017062" y="654942"/>
                </a:lnTo>
                <a:lnTo>
                  <a:pt x="1003164" y="697934"/>
                </a:lnTo>
                <a:lnTo>
                  <a:pt x="985705" y="739193"/>
                </a:lnTo>
                <a:lnTo>
                  <a:pt x="964866" y="778538"/>
                </a:lnTo>
                <a:lnTo>
                  <a:pt x="940832" y="815784"/>
                </a:lnTo>
                <a:lnTo>
                  <a:pt x="913784" y="850750"/>
                </a:lnTo>
                <a:lnTo>
                  <a:pt x="883905" y="883253"/>
                </a:lnTo>
                <a:lnTo>
                  <a:pt x="851379" y="913110"/>
                </a:lnTo>
                <a:lnTo>
                  <a:pt x="816387" y="940138"/>
                </a:lnTo>
                <a:lnTo>
                  <a:pt x="779113" y="964155"/>
                </a:lnTo>
                <a:lnTo>
                  <a:pt x="739740" y="984979"/>
                </a:lnTo>
                <a:lnTo>
                  <a:pt x="698450" y="1002426"/>
                </a:lnTo>
                <a:lnTo>
                  <a:pt x="655426" y="1016313"/>
                </a:lnTo>
                <a:lnTo>
                  <a:pt x="610851" y="1026459"/>
                </a:lnTo>
                <a:lnTo>
                  <a:pt x="564908" y="1032681"/>
                </a:lnTo>
                <a:lnTo>
                  <a:pt x="517779" y="1034796"/>
                </a:lnTo>
                <a:lnTo>
                  <a:pt x="470649" y="1032681"/>
                </a:lnTo>
                <a:lnTo>
                  <a:pt x="424706" y="1026459"/>
                </a:lnTo>
                <a:lnTo>
                  <a:pt x="380131" y="1016313"/>
                </a:lnTo>
                <a:lnTo>
                  <a:pt x="337107" y="1002426"/>
                </a:lnTo>
                <a:lnTo>
                  <a:pt x="295817" y="984979"/>
                </a:lnTo>
                <a:lnTo>
                  <a:pt x="256444" y="964155"/>
                </a:lnTo>
                <a:lnTo>
                  <a:pt x="219170" y="940138"/>
                </a:lnTo>
                <a:lnTo>
                  <a:pt x="184178" y="913110"/>
                </a:lnTo>
                <a:lnTo>
                  <a:pt x="151652" y="883253"/>
                </a:lnTo>
                <a:lnTo>
                  <a:pt x="121773" y="850750"/>
                </a:lnTo>
                <a:lnTo>
                  <a:pt x="94725" y="815784"/>
                </a:lnTo>
                <a:lnTo>
                  <a:pt x="70691" y="778538"/>
                </a:lnTo>
                <a:lnTo>
                  <a:pt x="49852" y="739193"/>
                </a:lnTo>
                <a:lnTo>
                  <a:pt x="32393" y="697934"/>
                </a:lnTo>
                <a:lnTo>
                  <a:pt x="18495" y="654942"/>
                </a:lnTo>
                <a:lnTo>
                  <a:pt x="8341" y="610400"/>
                </a:lnTo>
                <a:lnTo>
                  <a:pt x="2115" y="564491"/>
                </a:lnTo>
                <a:lnTo>
                  <a:pt x="0" y="517398"/>
                </a:lnTo>
                <a:close/>
              </a:path>
            </a:pathLst>
          </a:custGeom>
          <a:ln w="12700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179233" y="1769755"/>
            <a:ext cx="334645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1422" y="5460491"/>
            <a:ext cx="2464435" cy="0"/>
          </a:xfrm>
          <a:custGeom>
            <a:avLst/>
            <a:gdLst/>
            <a:ahLst/>
            <a:cxnLst/>
            <a:rect l="l" t="t" r="r" b="b"/>
            <a:pathLst>
              <a:path w="2464434">
                <a:moveTo>
                  <a:pt x="0" y="0"/>
                </a:moveTo>
                <a:lnTo>
                  <a:pt x="2464307" y="0"/>
                </a:lnTo>
              </a:path>
            </a:pathLst>
          </a:custGeom>
          <a:ln w="3175">
            <a:solidFill>
              <a:srgbClr val="455F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45072" y="5453760"/>
            <a:ext cx="2477135" cy="13970"/>
          </a:xfrm>
          <a:custGeom>
            <a:avLst/>
            <a:gdLst/>
            <a:ahLst/>
            <a:cxnLst/>
            <a:rect l="l" t="t" r="r" b="b"/>
            <a:pathLst>
              <a:path w="2477134" h="13970">
                <a:moveTo>
                  <a:pt x="0" y="13462"/>
                </a:moveTo>
                <a:lnTo>
                  <a:pt x="2477007" y="13462"/>
                </a:lnTo>
                <a:lnTo>
                  <a:pt x="2477007" y="0"/>
                </a:lnTo>
                <a:lnTo>
                  <a:pt x="0" y="0"/>
                </a:lnTo>
                <a:lnTo>
                  <a:pt x="0" y="13462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087C-009C-EA2A-25DE-C69670F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		</a:t>
            </a:r>
            <a:r>
              <a:rPr lang="en-US" dirty="0">
                <a:solidFill>
                  <a:schemeClr val="tx1"/>
                </a:solidFill>
              </a:rPr>
              <a:t>Helpful Links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DA173-6B47-1665-B975-7E694010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708" y="1447800"/>
            <a:ext cx="7806691" cy="4637420"/>
          </a:xfrm>
        </p:spPr>
        <p:txBody>
          <a:bodyPr/>
          <a:lstStyle/>
          <a:p>
            <a:endParaRPr lang="en-US" u="sng" dirty="0">
              <a:solidFill>
                <a:schemeClr val="tx1"/>
              </a:solidFill>
              <a:hlinkClick r:id="rId2"/>
            </a:endParaRPr>
          </a:p>
          <a:p>
            <a:r>
              <a:rPr lang="en-US" u="sng" dirty="0">
                <a:solidFill>
                  <a:schemeClr val="tx1"/>
                </a:solidFill>
                <a:hlinkClick r:id="rId2"/>
              </a:rPr>
              <a:t>23-24 Early Learning Calendar</a:t>
            </a:r>
            <a:endParaRPr lang="en-US" u="sng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Literacy Transparency Icon &amp; Instructions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  <a:hlinkClick r:id="rId3"/>
              </a:rPr>
              <a:t>CSI Resource Site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READ Plan Checklist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  <a:hlinkClick r:id="rId4"/>
              </a:rPr>
              <a:t>CDE Guidance READ Act and English Learners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4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43605"/>
            <a:ext cx="746760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  <a:hlinkClick r:id="rId2"/>
              </a:rPr>
              <a:t>CSI Resource</a:t>
            </a:r>
            <a:r>
              <a:rPr spc="-40" dirty="0">
                <a:solidFill>
                  <a:srgbClr val="000000"/>
                </a:solidFill>
                <a:hlinkClick r:id="rId2"/>
              </a:rPr>
              <a:t> </a:t>
            </a:r>
            <a:r>
              <a:rPr spc="-5" dirty="0">
                <a:solidFill>
                  <a:srgbClr val="000000"/>
                </a:solidFill>
                <a:hlinkClick r:id="rId2"/>
              </a:rPr>
              <a:t>Site</a:t>
            </a:r>
            <a:br>
              <a:rPr lang="en-US" spc="-5" dirty="0">
                <a:solidFill>
                  <a:srgbClr val="000000"/>
                </a:solidFill>
              </a:rPr>
            </a:br>
            <a:r>
              <a:rPr lang="en-US" spc="-5" dirty="0">
                <a:solidFill>
                  <a:srgbClr val="000000"/>
                </a:solidFill>
              </a:rPr>
              <a:t>    			</a:t>
            </a:r>
            <a:br>
              <a:rPr lang="en-US" spc="-5" dirty="0">
                <a:solidFill>
                  <a:srgbClr val="000000"/>
                </a:solidFill>
              </a:rPr>
            </a:br>
            <a:r>
              <a:rPr lang="en-US" b="1" spc="-5" dirty="0">
                <a:solidFill>
                  <a:srgbClr val="000000"/>
                </a:solidFill>
              </a:rPr>
              <a:t>Tour</a:t>
            </a:r>
            <a:endParaRPr b="1" spc="-5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B88958-1CAC-E5C4-918E-BCCB9874539C}"/>
              </a:ext>
            </a:extLst>
          </p:cNvPr>
          <p:cNvSpPr txBox="1"/>
          <p:nvPr/>
        </p:nvSpPr>
        <p:spPr>
          <a:xfrm>
            <a:off x="1828800" y="1997822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Find and share one thing from the Early Learning page.</a:t>
            </a:r>
          </a:p>
          <a:p>
            <a:pPr marL="342900" indent="-342900">
              <a:buAutoNum type="arabicPeriod"/>
            </a:pPr>
            <a:r>
              <a:rPr lang="en-US" dirty="0"/>
              <a:t> Find and share one thing on the READ Act home page and share one thing you see.</a:t>
            </a:r>
          </a:p>
          <a:p>
            <a:pPr marL="342900" indent="-342900">
              <a:buAutoNum type="arabicPeriod"/>
            </a:pPr>
            <a:r>
              <a:rPr lang="en-US" dirty="0"/>
              <a:t>Find and share one link to a resource and where it takes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C96E7-67C2-18FE-FC07-13A2A0E48B34}"/>
              </a:ext>
            </a:extLst>
          </p:cNvPr>
          <p:cNvSpPr txBox="1"/>
          <p:nvPr/>
        </p:nvSpPr>
        <p:spPr>
          <a:xfrm>
            <a:off x="533400" y="3659850"/>
            <a:ext cx="1464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29CABA-30AE-0B39-101E-4100308B73E9}"/>
              </a:ext>
            </a:extLst>
          </p:cNvPr>
          <p:cNvSpPr txBox="1"/>
          <p:nvPr/>
        </p:nvSpPr>
        <p:spPr>
          <a:xfrm>
            <a:off x="1828800" y="3733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are the three sections of the Early Learning section?</a:t>
            </a:r>
          </a:p>
          <a:p>
            <a:pPr marL="342900" indent="-342900">
              <a:buAutoNum type="arabicPeriod"/>
            </a:pPr>
            <a:r>
              <a:rPr lang="en-US" dirty="0"/>
              <a:t>Where will you find the archived Ready, Set, READ newsletters?</a:t>
            </a:r>
          </a:p>
          <a:p>
            <a:pPr marL="342900" indent="-342900">
              <a:buAutoNum type="arabicPeriod"/>
            </a:pPr>
            <a:r>
              <a:rPr lang="en-US" dirty="0"/>
              <a:t>What types of resources are there for  for READ plan guidance?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4DC9-890C-A3F2-F8DF-1CD2D6B0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>
                <a:solidFill>
                  <a:schemeClr val="tx1"/>
                </a:solidFill>
              </a:rPr>
              <a:t>Ready</a:t>
            </a:r>
            <a:r>
              <a:rPr lang="en-US" dirty="0">
                <a:solidFill>
                  <a:schemeClr val="tx1"/>
                </a:solidFill>
              </a:rPr>
              <a:t>, Set, READ!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8AA62-3F19-DFC0-C8D2-94BC85520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709" y="1776348"/>
            <a:ext cx="7688580" cy="387798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Newsletter, share your successes, pictures and 		 celebrations.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Podcast, share your ideas for episodes, get </a:t>
            </a:r>
          </a:p>
          <a:p>
            <a:r>
              <a:rPr lang="en-US" dirty="0">
                <a:solidFill>
                  <a:schemeClr val="tx1"/>
                </a:solidFill>
              </a:rPr>
              <a:t>	       interviewed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Listserv, email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willynwebb4@gmail.com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8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96308"/>
            <a:ext cx="580644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  <a:hlinkClick r:id="rId2"/>
              </a:rPr>
              <a:t>READ Data</a:t>
            </a:r>
            <a:r>
              <a:rPr spc="-40" dirty="0">
                <a:solidFill>
                  <a:srgbClr val="000000"/>
                </a:solidFill>
                <a:hlinkClick r:id="rId2"/>
              </a:rPr>
              <a:t> </a:t>
            </a:r>
            <a:r>
              <a:rPr spc="-5" dirty="0">
                <a:solidFill>
                  <a:srgbClr val="000000"/>
                </a:solidFill>
                <a:hlinkClick r:id="rId2"/>
              </a:rPr>
              <a:t>Dashboard</a:t>
            </a:r>
            <a:endParaRPr spc="-5" dirty="0">
              <a:solidFill>
                <a:srgbClr val="000000"/>
              </a:solidFill>
            </a:endParaRPr>
          </a:p>
        </p:txBody>
      </p:sp>
      <p:pic>
        <p:nvPicPr>
          <p:cNvPr id="5" name="Picture 4" descr="A screenshot of a computer">
            <a:extLst>
              <a:ext uri="{FF2B5EF4-FFF2-40B4-BE49-F238E27FC236}">
                <a16:creationId xmlns:a16="http://schemas.microsoft.com/office/drawing/2014/main" id="{3450B383-303D-AB50-A1AD-0FBAC5E80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64" y="1371600"/>
            <a:ext cx="6017871" cy="51119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E613-5937-C0E2-6883-618AC194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77969"/>
            <a:ext cx="8382000" cy="1321434"/>
          </a:xfrm>
        </p:spPr>
        <p:txBody>
          <a:bodyPr/>
          <a:lstStyle/>
          <a:p>
            <a:pPr rtl="0"/>
            <a:r>
              <a:rPr lang="en-US" alt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SRDs Exits Added to CARS 3.0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                  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ED193-02A3-6CF9-E711-7B420C32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1034" y="4897239"/>
            <a:ext cx="7688580" cy="4221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740DB83-5DA8-0B52-EB34-9002A627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600184"/>
            <a:ext cx="7709162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may have heard that READ Plan exits as a data point has been added to the CARS 3.0.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question added is “How is the school supporting schools to read at grade level?”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data already collected and requires no more work for the schools.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will elevate the efforts you are making without rating you on it. READ plan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exits (students no longer SRD) are reported at the district/authorizer level on the 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CDE READ Act Data Dashboard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037C42-EB77-AB44-BEFD-E008EC9E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01412"/>
            <a:ext cx="44386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D2D258E-7E95-5B6F-6B05-D7EFACB96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64" y="3414446"/>
            <a:ext cx="3772732" cy="296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0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152400"/>
            <a:ext cx="721398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>
                <a:solidFill>
                  <a:srgbClr val="000000"/>
                </a:solidFill>
              </a:rPr>
              <a:t>  </a:t>
            </a:r>
            <a:r>
              <a:rPr spc="-5" dirty="0">
                <a:solidFill>
                  <a:srgbClr val="000000"/>
                </a:solidFill>
              </a:rPr>
              <a:t>READ </a:t>
            </a:r>
            <a:r>
              <a:rPr lang="en-US" spc="-5" dirty="0">
                <a:solidFill>
                  <a:srgbClr val="000000"/>
                </a:solidFill>
              </a:rPr>
              <a:t>Act Approved Lists</a:t>
            </a:r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723628"/>
            <a:ext cx="7827010" cy="6134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endParaRPr lang="en-US" sz="2600" spc="-5" dirty="0">
              <a:latin typeface="Arial"/>
              <a:cs typeface="Arial"/>
            </a:endParaRPr>
          </a:p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r>
              <a:rPr lang="en-US" sz="2600" spc="-5" dirty="0">
                <a:latin typeface="Arial"/>
                <a:cs typeface="Arial"/>
              </a:rPr>
              <a:t>			Instructional </a:t>
            </a:r>
            <a:r>
              <a:rPr sz="2600" spc="-5" dirty="0">
                <a:latin typeface="Arial"/>
                <a:cs typeface="Arial"/>
              </a:rPr>
              <a:t>Programming</a:t>
            </a:r>
            <a:endParaRPr lang="en-US" sz="2600" spc="-5" dirty="0">
              <a:latin typeface="Arial"/>
              <a:cs typeface="Arial"/>
            </a:endParaRPr>
          </a:p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r>
              <a:rPr lang="en-US" sz="2600" spc="-5" dirty="0">
                <a:latin typeface="Arial"/>
                <a:cs typeface="Arial"/>
              </a:rPr>
              <a:t>	   </a:t>
            </a:r>
            <a:r>
              <a:rPr lang="en-US" sz="2600" spc="-5" dirty="0">
                <a:latin typeface="Arial"/>
                <a:cs typeface="Arial"/>
                <a:hlinkClick r:id="rId2"/>
              </a:rPr>
              <a:t>Core</a:t>
            </a:r>
            <a:endParaRPr lang="en-US" sz="2600" spc="-5" dirty="0">
              <a:latin typeface="Arial"/>
              <a:cs typeface="Arial"/>
            </a:endParaRPr>
          </a:p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r>
              <a:rPr lang="en-US" sz="2600" spc="-5" dirty="0">
                <a:latin typeface="Arial"/>
                <a:cs typeface="Arial"/>
              </a:rPr>
              <a:t>	   </a:t>
            </a:r>
            <a:r>
              <a:rPr lang="en-US" sz="2600" spc="-5" dirty="0">
                <a:latin typeface="Arial"/>
                <a:cs typeface="Arial"/>
                <a:hlinkClick r:id="rId3"/>
              </a:rPr>
              <a:t>Supplemental</a:t>
            </a:r>
            <a:endParaRPr lang="en-US" sz="2600" spc="-5" dirty="0">
              <a:latin typeface="Arial"/>
              <a:cs typeface="Arial"/>
            </a:endParaRPr>
          </a:p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r>
              <a:rPr lang="en-US" sz="2600" spc="-5" dirty="0">
                <a:latin typeface="Arial"/>
                <a:cs typeface="Arial"/>
              </a:rPr>
              <a:t>	   </a:t>
            </a:r>
            <a:r>
              <a:rPr lang="en-US" sz="2600" spc="-5" dirty="0">
                <a:latin typeface="Arial"/>
                <a:cs typeface="Arial"/>
                <a:hlinkClick r:id="rId4"/>
              </a:rPr>
              <a:t>Intervention</a:t>
            </a:r>
            <a:endParaRPr lang="en-US" sz="2600" spc="-5" dirty="0">
              <a:latin typeface="Arial"/>
              <a:cs typeface="Arial"/>
            </a:endParaRPr>
          </a:p>
          <a:p>
            <a:pPr marL="12700" marR="1435735">
              <a:lnSpc>
                <a:spcPct val="112100"/>
              </a:lnSpc>
              <a:tabLst>
                <a:tab pos="241300" algn="l"/>
              </a:tabLst>
            </a:pPr>
            <a:endParaRPr sz="3350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r>
              <a:rPr lang="en-US" sz="3350" dirty="0">
                <a:latin typeface="Times New Roman"/>
                <a:cs typeface="Times New Roman"/>
              </a:rPr>
              <a:t>		</a:t>
            </a:r>
            <a:r>
              <a:rPr lang="en-US" sz="2400" spc="-5" dirty="0">
                <a:latin typeface="Arial"/>
                <a:cs typeface="Arial"/>
                <a:hlinkClick r:id="rId5"/>
              </a:rPr>
              <a:t>Professional Development </a:t>
            </a:r>
            <a:endParaRPr lang="en-US" sz="2400" spc="-5" dirty="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lang="en-US" sz="2400" spc="-5" dirty="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lang="en-US" sz="2400" spc="-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33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33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33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 dirty="0">
              <a:latin typeface="Times New Roman"/>
              <a:cs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906EA-9998-840E-54B5-8D7280A61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630390"/>
            <a:ext cx="863644" cy="21400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859" y="154686"/>
            <a:ext cx="1315199" cy="174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31941" y="2669285"/>
            <a:ext cx="3306445" cy="669290"/>
          </a:xfrm>
          <a:custGeom>
            <a:avLst/>
            <a:gdLst/>
            <a:ahLst/>
            <a:cxnLst/>
            <a:rect l="l" t="t" r="r" b="b"/>
            <a:pathLst>
              <a:path w="3306445" h="669289">
                <a:moveTo>
                  <a:pt x="2971800" y="0"/>
                </a:moveTo>
                <a:lnTo>
                  <a:pt x="0" y="0"/>
                </a:lnTo>
                <a:lnTo>
                  <a:pt x="334518" y="334518"/>
                </a:lnTo>
                <a:lnTo>
                  <a:pt x="0" y="669036"/>
                </a:lnTo>
                <a:lnTo>
                  <a:pt x="2971800" y="669036"/>
                </a:lnTo>
                <a:lnTo>
                  <a:pt x="3306317" y="334518"/>
                </a:lnTo>
                <a:lnTo>
                  <a:pt x="2971800" y="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69282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>
                <a:moveTo>
                  <a:pt x="3212592" y="0"/>
                </a:moveTo>
                <a:lnTo>
                  <a:pt x="0" y="0"/>
                </a:lnTo>
                <a:lnTo>
                  <a:pt x="0" y="669048"/>
                </a:lnTo>
                <a:lnTo>
                  <a:pt x="3212592" y="669048"/>
                </a:lnTo>
                <a:lnTo>
                  <a:pt x="3547110" y="334518"/>
                </a:lnTo>
                <a:lnTo>
                  <a:pt x="3212592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4367" y="2669285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>
                <a:moveTo>
                  <a:pt x="2971038" y="0"/>
                </a:moveTo>
                <a:lnTo>
                  <a:pt x="0" y="0"/>
                </a:lnTo>
                <a:lnTo>
                  <a:pt x="334518" y="334518"/>
                </a:lnTo>
                <a:lnTo>
                  <a:pt x="0" y="669036"/>
                </a:lnTo>
                <a:lnTo>
                  <a:pt x="2971038" y="669036"/>
                </a:lnTo>
                <a:lnTo>
                  <a:pt x="3305555" y="334518"/>
                </a:lnTo>
                <a:lnTo>
                  <a:pt x="2971038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56347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0173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79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755130"/>
            <a:ext cx="894080" cy="102870"/>
          </a:xfrm>
          <a:custGeom>
            <a:avLst/>
            <a:gdLst/>
            <a:ahLst/>
            <a:cxnLst/>
            <a:rect l="l" t="t" r="r" b="b"/>
            <a:pathLst>
              <a:path w="894080" h="102870">
                <a:moveTo>
                  <a:pt x="0" y="102870"/>
                </a:moveTo>
                <a:lnTo>
                  <a:pt x="893826" y="102870"/>
                </a:lnTo>
                <a:lnTo>
                  <a:pt x="893826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3825" y="6755130"/>
            <a:ext cx="6463030" cy="102870"/>
          </a:xfrm>
          <a:custGeom>
            <a:avLst/>
            <a:gdLst/>
            <a:ahLst/>
            <a:cxnLst/>
            <a:rect l="l" t="t" r="r" b="b"/>
            <a:pathLst>
              <a:path w="6463030" h="102870">
                <a:moveTo>
                  <a:pt x="0" y="102870"/>
                </a:moveTo>
                <a:lnTo>
                  <a:pt x="6462522" y="102870"/>
                </a:lnTo>
                <a:lnTo>
                  <a:pt x="6462522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31190" y="698820"/>
            <a:ext cx="723519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READ Assessment</a:t>
            </a:r>
            <a:r>
              <a:rPr spc="-26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Overview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83540" y="2812669"/>
            <a:ext cx="682625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2286" y="2812669"/>
            <a:ext cx="153924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Identify and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8200" y="2812669"/>
            <a:ext cx="1561465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Submission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540" y="3505071"/>
            <a:ext cx="1804035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All K-3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students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540" y="4305445"/>
            <a:ext cx="2221865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20"/>
              </a:lnSpc>
            </a:pPr>
            <a:r>
              <a:rPr sz="2000" spc="-5" dirty="0">
                <a:latin typeface="Arial"/>
                <a:cs typeface="Arial"/>
              </a:rPr>
              <a:t>Within 30 (K=60)  days of the first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  of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school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3540" y="5535352"/>
            <a:ext cx="198120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20"/>
              </a:lnSpc>
            </a:pPr>
            <a:r>
              <a:rPr sz="2000" spc="-10" dirty="0">
                <a:latin typeface="Arial"/>
                <a:cs typeface="Arial"/>
              </a:rPr>
              <a:t>Repeat </a:t>
            </a:r>
            <a:r>
              <a:rPr sz="2000" spc="-5" dirty="0">
                <a:latin typeface="Arial"/>
                <a:cs typeface="Arial"/>
              </a:rPr>
              <a:t>MOY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  EOY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41203" y="3570065"/>
            <a:ext cx="2155190" cy="2460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Identify students  with </a:t>
            </a:r>
            <a:r>
              <a:rPr sz="2000" spc="-10" dirty="0">
                <a:latin typeface="Arial"/>
                <a:cs typeface="Arial"/>
              </a:rPr>
              <a:t>SRD  </a:t>
            </a:r>
            <a:r>
              <a:rPr sz="2000" spc="-5" dirty="0">
                <a:latin typeface="Arial"/>
                <a:cs typeface="Arial"/>
              </a:rPr>
              <a:t>(significant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reading  deficiencies)</a:t>
            </a:r>
            <a:endParaRPr sz="2000">
              <a:latin typeface="Arial"/>
              <a:cs typeface="Arial"/>
            </a:endParaRPr>
          </a:p>
          <a:p>
            <a:pPr marL="12700" marR="46355">
              <a:lnSpc>
                <a:spcPts val="2160"/>
              </a:lnSpc>
              <a:spcBef>
                <a:spcPts val="1000"/>
              </a:spcBef>
            </a:pPr>
            <a:r>
              <a:rPr sz="2000" spc="-5" dirty="0">
                <a:latin typeface="Arial"/>
                <a:cs typeface="Arial"/>
              </a:rPr>
              <a:t>Create/update  </a:t>
            </a:r>
            <a:r>
              <a:rPr sz="2000" spc="-10" dirty="0">
                <a:latin typeface="Arial"/>
                <a:cs typeface="Arial"/>
              </a:rPr>
              <a:t>READ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plans</a:t>
            </a:r>
            <a:endParaRPr sz="2000">
              <a:latin typeface="Arial"/>
              <a:cs typeface="Arial"/>
            </a:endParaRPr>
          </a:p>
          <a:p>
            <a:pPr marL="12700" marR="46355">
              <a:lnSpc>
                <a:spcPts val="2160"/>
              </a:lnSpc>
              <a:spcBef>
                <a:spcPts val="995"/>
              </a:spcBef>
            </a:pPr>
            <a:r>
              <a:rPr sz="2000" spc="-5" dirty="0">
                <a:latin typeface="Arial"/>
                <a:cs typeface="Arial"/>
              </a:rPr>
              <a:t>Communicate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  parents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98866" y="3570065"/>
            <a:ext cx="2041525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May: Submit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EOY  assessment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273" y="643605"/>
            <a:ext cx="846857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READ</a:t>
            </a:r>
            <a:r>
              <a:rPr spc="-290" dirty="0">
                <a:solidFill>
                  <a:srgbClr val="000000"/>
                </a:solidFill>
              </a:rPr>
              <a:t> </a:t>
            </a:r>
            <a:r>
              <a:rPr lang="en-US" spc="-5" dirty="0">
                <a:solidFill>
                  <a:srgbClr val="000000"/>
                </a:solidFill>
              </a:rPr>
              <a:t>Assessment Requirements</a:t>
            </a:r>
            <a:endParaRPr spc="-5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6557"/>
              </p:ext>
            </p:extLst>
          </p:nvPr>
        </p:nvGraphicFramePr>
        <p:xfrm>
          <a:off x="380147" y="1418929"/>
          <a:ext cx="8128850" cy="2741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223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Assessment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Kindergarten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spc="-15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-3</a:t>
                      </a:r>
                      <a:r>
                        <a:rPr sz="1800" b="1" spc="-15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rd</a:t>
                      </a:r>
                      <a:r>
                        <a:rPr sz="1800" b="1" spc="-112" baseline="25462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55F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930">
                <a:tc>
                  <a:txBody>
                    <a:bodyPr/>
                    <a:lstStyle/>
                    <a:p>
                      <a:pPr marL="84455" marR="292735" indent="-6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  <a:hlinkClick r:id="rId2"/>
                        </a:rPr>
                        <a:t>Administer </a:t>
                      </a:r>
                      <a:r>
                        <a:rPr sz="1800" u="heavy" spc="-10" dirty="0">
                          <a:solidFill>
                            <a:srgbClr val="0563C1"/>
                          </a:solidFill>
                          <a:latin typeface="Calibri"/>
                          <a:cs typeface="Calibri"/>
                          <a:hlinkClick r:id="rId2"/>
                        </a:rPr>
                        <a:t>approved  interim </a:t>
                      </a:r>
                      <a:r>
                        <a:rPr sz="1800" u="heavy" spc="-5" dirty="0">
                          <a:solidFill>
                            <a:srgbClr val="0563C1"/>
                          </a:solidFill>
                          <a:latin typeface="Calibri"/>
                          <a:cs typeface="Calibri"/>
                          <a:hlinkClick r:id="rId2"/>
                        </a:rPr>
                        <a:t>assessment </a:t>
                      </a:r>
                      <a:r>
                        <a:rPr sz="1800" spc="-15" dirty="0">
                          <a:latin typeface="Calibri"/>
                          <a:cs typeface="Calibri"/>
                          <a:hlinkClick r:id="rId2"/>
                        </a:rPr>
                        <a:t>t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US" sz="1800" spc="-15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cs typeface="Calibri"/>
                        </a:rPr>
                        <a:t>K-3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students 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2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990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During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90 calendar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days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 school 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year.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If 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administered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within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first 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60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calendar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of school  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year,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may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count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literacy  component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school 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readiness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assessment.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2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28625" algn="just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Within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30 calendar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days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student's first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date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attendance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5236" y="4160083"/>
            <a:ext cx="8128634" cy="1669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907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If a </a:t>
            </a:r>
            <a:r>
              <a:rPr sz="1800" spc="-10" dirty="0">
                <a:latin typeface="Calibri"/>
                <a:cs typeface="Calibri"/>
              </a:rPr>
              <a:t>student scores </a:t>
            </a:r>
            <a:r>
              <a:rPr sz="1800" spc="-5" dirty="0">
                <a:latin typeface="Calibri"/>
                <a:cs typeface="Calibri"/>
              </a:rPr>
              <a:t>below the </a:t>
            </a:r>
            <a:r>
              <a:rPr sz="1800" spc="-10" dirty="0">
                <a:latin typeface="Calibri"/>
                <a:cs typeface="Calibri"/>
              </a:rPr>
              <a:t>cut-score </a:t>
            </a:r>
            <a:r>
              <a:rPr sz="1800" spc="-5" dirty="0">
                <a:latin typeface="Calibri"/>
                <a:cs typeface="Calibri"/>
              </a:rPr>
              <a:t>on the </a:t>
            </a:r>
            <a:r>
              <a:rPr sz="1800" spc="-10" dirty="0">
                <a:latin typeface="Calibri"/>
                <a:cs typeface="Calibri"/>
              </a:rPr>
              <a:t>approved interim </a:t>
            </a:r>
            <a:r>
              <a:rPr sz="1800" spc="-5" dirty="0">
                <a:latin typeface="Calibri"/>
                <a:cs typeface="Calibri"/>
              </a:rPr>
              <a:t>assessment, the  </a:t>
            </a:r>
            <a:r>
              <a:rPr sz="1800" spc="-10" dirty="0">
                <a:latin typeface="Calibri"/>
                <a:cs typeface="Calibri"/>
              </a:rPr>
              <a:t>student </a:t>
            </a:r>
            <a:r>
              <a:rPr sz="1800" spc="-5" dirty="0">
                <a:latin typeface="Calibri"/>
                <a:cs typeface="Calibri"/>
              </a:rPr>
              <a:t>must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assessed using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u="heavy" spc="-2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state </a:t>
            </a:r>
            <a:r>
              <a:rPr sz="1800" u="heavy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board approved </a:t>
            </a:r>
            <a:r>
              <a:rPr sz="1800" u="heavy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diagnostic assessment</a:t>
            </a:r>
            <a:r>
              <a:rPr sz="1800" u="heavy" spc="-5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within  </a:t>
            </a:r>
            <a:r>
              <a:rPr sz="1800" b="1" dirty="0">
                <a:latin typeface="Calibri"/>
                <a:cs typeface="Calibri"/>
              </a:rPr>
              <a:t>60 </a:t>
            </a:r>
            <a:r>
              <a:rPr sz="1800" b="1" spc="-5" dirty="0">
                <a:latin typeface="Calibri"/>
                <a:cs typeface="Calibri"/>
              </a:rPr>
              <a:t>calendar </a:t>
            </a:r>
            <a:r>
              <a:rPr sz="1800" b="1" spc="-15" dirty="0">
                <a:latin typeface="Calibri"/>
                <a:cs typeface="Calibri"/>
              </a:rPr>
              <a:t>days </a:t>
            </a:r>
            <a:r>
              <a:rPr sz="1800" spc="-5" dirty="0">
                <a:latin typeface="Calibri"/>
                <a:cs typeface="Calibri"/>
              </a:rPr>
              <a:t>of the initial </a:t>
            </a:r>
            <a:r>
              <a:rPr sz="1800" spc="-10" dirty="0">
                <a:latin typeface="Calibri"/>
                <a:cs typeface="Calibri"/>
              </a:rPr>
              <a:t>administration </a:t>
            </a:r>
            <a:r>
              <a:rPr sz="1800" spc="-5" dirty="0">
                <a:latin typeface="Calibri"/>
                <a:cs typeface="Calibri"/>
              </a:rPr>
              <a:t>of the </a:t>
            </a:r>
            <a:r>
              <a:rPr sz="1800" spc="-10" dirty="0">
                <a:latin typeface="Calibri"/>
                <a:cs typeface="Calibri"/>
              </a:rPr>
              <a:t>interim </a:t>
            </a:r>
            <a:r>
              <a:rPr sz="1800" spc="-5" dirty="0">
                <a:latin typeface="Calibri"/>
                <a:cs typeface="Calibri"/>
              </a:rPr>
              <a:t>reading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assessment.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Repeat </a:t>
            </a:r>
            <a:r>
              <a:rPr sz="1800" spc="-5" dirty="0">
                <a:latin typeface="Calibri"/>
                <a:cs typeface="Calibri"/>
              </a:rPr>
              <a:t>assessment </a:t>
            </a:r>
            <a:r>
              <a:rPr sz="1800" spc="-10" dirty="0">
                <a:latin typeface="Calibri"/>
                <a:cs typeface="Calibri"/>
              </a:rPr>
              <a:t>process at </a:t>
            </a:r>
            <a:r>
              <a:rPr sz="1800" spc="-20" dirty="0">
                <a:latin typeface="Calibri"/>
                <a:cs typeface="Calibri"/>
              </a:rPr>
              <a:t>M</a:t>
            </a:r>
            <a:r>
              <a:rPr lang="en-US" sz="1800" spc="-20" dirty="0">
                <a:latin typeface="Calibri"/>
                <a:cs typeface="Calibri"/>
              </a:rPr>
              <a:t>iddle </a:t>
            </a:r>
            <a:r>
              <a:rPr lang="en-US" spc="-20" dirty="0">
                <a:latin typeface="Calibri"/>
                <a:cs typeface="Calibri"/>
              </a:rPr>
              <a:t>of </a:t>
            </a:r>
            <a:r>
              <a:rPr sz="1800" spc="-20" dirty="0">
                <a:latin typeface="Calibri"/>
                <a:cs typeface="Calibri"/>
              </a:rPr>
              <a:t>Y</a:t>
            </a:r>
            <a:r>
              <a:rPr lang="en-US" sz="1800" spc="-20" dirty="0">
                <a:latin typeface="Calibri"/>
                <a:cs typeface="Calibri"/>
              </a:rPr>
              <a:t>ear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(depending on charter </a:t>
            </a:r>
            <a:r>
              <a:rPr sz="1800" spc="-10" dirty="0">
                <a:latin typeface="Calibri"/>
                <a:cs typeface="Calibri"/>
              </a:rPr>
              <a:t>contract)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lang="en-US" sz="1800" spc="-30" dirty="0">
                <a:latin typeface="Calibri"/>
                <a:cs typeface="Calibri"/>
              </a:rPr>
              <a:t>nd </a:t>
            </a:r>
            <a:r>
              <a:rPr lang="en-US" spc="-30" dirty="0">
                <a:latin typeface="Calibri"/>
                <a:cs typeface="Calibri"/>
              </a:rPr>
              <a:t>of </a:t>
            </a:r>
            <a:r>
              <a:rPr sz="1800" spc="-30" dirty="0">
                <a:latin typeface="Calibri"/>
                <a:cs typeface="Calibri"/>
              </a:rPr>
              <a:t>Y</a:t>
            </a:r>
            <a:r>
              <a:rPr lang="en-US" sz="1800" spc="-30" dirty="0">
                <a:latin typeface="Calibri"/>
                <a:cs typeface="Calibri"/>
              </a:rPr>
              <a:t>ear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(required)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10632</TotalTime>
  <Words>1363</Words>
  <Application>Microsoft Office PowerPoint</Application>
  <PresentationFormat>On-screen Show (4:3)</PresentationFormat>
  <Paragraphs>193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23-24 READ Act Fall Training</vt:lpstr>
      <vt:lpstr>Agenda</vt:lpstr>
      <vt:lpstr>CSI Resource Site         Tour</vt:lpstr>
      <vt:lpstr>RReady, Set, READ!</vt:lpstr>
      <vt:lpstr>READ Data Dashboard</vt:lpstr>
      <vt:lpstr>SRDs Exits Added to CARS 3.0                     </vt:lpstr>
      <vt:lpstr>  READ Act Approved Lists</vt:lpstr>
      <vt:lpstr>READ Assessment Overview</vt:lpstr>
      <vt:lpstr>READ Assessment Requirements</vt:lpstr>
      <vt:lpstr>READ Assessment and ELLs</vt:lpstr>
      <vt:lpstr>READ Assessment and SpEd</vt:lpstr>
      <vt:lpstr>Identifying SRD In grades K-3, a determination that a child has a significant reading deficiency in English will be based on:     In grades K-3, a determination that a child has a significant reading deficiency in English will be based on</vt:lpstr>
      <vt:lpstr>Identifying SRD</vt:lpstr>
      <vt:lpstr>Identifying SRD &amp; Targeting Interventions</vt:lpstr>
      <vt:lpstr>Identifying SRD-Scores Count</vt:lpstr>
      <vt:lpstr>Quick Check Poll</vt:lpstr>
      <vt:lpstr>READ Plans</vt:lpstr>
      <vt:lpstr>READ Plan: Resources</vt:lpstr>
      <vt:lpstr>READ Plan: Contents</vt:lpstr>
      <vt:lpstr>Updating Current READ plans</vt:lpstr>
      <vt:lpstr>Exiting READ Plans</vt:lpstr>
      <vt:lpstr>READ Data Collection  Timeline</vt:lpstr>
      <vt:lpstr>Support for Success!</vt:lpstr>
      <vt:lpstr>READ: What to do now…</vt:lpstr>
      <vt:lpstr>H  Helpful Links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21-22 READ and School Readiness</dc:title>
  <dc:creator>Webb, Willyn</dc:creator>
  <cp:lastModifiedBy>Webb, Willyn</cp:lastModifiedBy>
  <cp:revision>3</cp:revision>
  <dcterms:created xsi:type="dcterms:W3CDTF">2023-07-20T08:29:51Z</dcterms:created>
  <dcterms:modified xsi:type="dcterms:W3CDTF">2023-08-10T20:43:41Z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2023-07-20T00:00:00Z</vt:filetime>
  </property>
</Properties>
</file>