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4"/>
  </p:notesMasterIdLst>
  <p:sldIdLst>
    <p:sldId id="432" r:id="rId2"/>
    <p:sldId id="3356" r:id="rId3"/>
    <p:sldId id="394" r:id="rId4"/>
    <p:sldId id="299" r:id="rId5"/>
    <p:sldId id="401" r:id="rId6"/>
    <p:sldId id="3359" r:id="rId7"/>
    <p:sldId id="279" r:id="rId8"/>
    <p:sldId id="427" r:id="rId9"/>
    <p:sldId id="398" r:id="rId10"/>
    <p:sldId id="399" r:id="rId11"/>
    <p:sldId id="386" r:id="rId12"/>
    <p:sldId id="29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ung, Ryan" initials="HR" lastIdx="3" clrIdx="0">
    <p:extLst>
      <p:ext uri="{19B8F6BF-5375-455C-9EA6-DF929625EA0E}">
        <p15:presenceInfo xmlns:p15="http://schemas.microsoft.com/office/powerpoint/2012/main" userId="S::Hartung_R@cde.state.co.us::760df91e-2652-4f4c-b7b7-b05866444dd1" providerId="AD"/>
      </p:ext>
    </p:extLst>
  </p:cmAuthor>
  <p:cmAuthor id="2" name="Tribbett, Jessica" initials="TJ" lastIdx="1" clrIdx="1">
    <p:extLst>
      <p:ext uri="{19B8F6BF-5375-455C-9EA6-DF929625EA0E}">
        <p15:presenceInfo xmlns:p15="http://schemas.microsoft.com/office/powerpoint/2012/main" userId="S::Rogers_J@cde.state.co.us::c64e4176-a843-4db9-a852-c8ed41991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3F28"/>
    <a:srgbClr val="455FA9"/>
    <a:srgbClr val="008CA0"/>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1" autoAdjust="0"/>
    <p:restoredTop sz="85664" autoAdjust="0"/>
  </p:normalViewPr>
  <p:slideViewPr>
    <p:cSldViewPr snapToGrid="0">
      <p:cViewPr varScale="1">
        <p:scale>
          <a:sx n="94" d="100"/>
          <a:sy n="94" d="100"/>
        </p:scale>
        <p:origin x="1026" y="84"/>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8217AC-E403-48A0-9A58-F457FE2E418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AEE971B-B03D-4F03-919C-B7141621E780}">
      <dgm:prSet/>
      <dgm:spPr/>
      <dgm:t>
        <a:bodyPr/>
        <a:lstStyle/>
        <a:p>
          <a:r>
            <a:rPr lang="en-US" b="1"/>
            <a:t>Level 1 Errors – </a:t>
          </a:r>
          <a:r>
            <a:rPr lang="en-US"/>
            <a:t>Errors related to specific file that you are working on.  Typically, you will see one error report for each file submitted (if applicable).</a:t>
          </a:r>
        </a:p>
      </dgm:t>
    </dgm:pt>
    <dgm:pt modelId="{24DF6A38-D69B-4056-8A62-536AB8C44D8B}" type="parTrans" cxnId="{5FC59998-67A5-4819-AB93-97ABDED3E3FD}">
      <dgm:prSet/>
      <dgm:spPr/>
      <dgm:t>
        <a:bodyPr/>
        <a:lstStyle/>
        <a:p>
          <a:endParaRPr lang="en-US"/>
        </a:p>
      </dgm:t>
    </dgm:pt>
    <dgm:pt modelId="{050837FF-341C-4716-8C0A-2C070898291D}" type="sibTrans" cxnId="{5FC59998-67A5-4819-AB93-97ABDED3E3FD}">
      <dgm:prSet/>
      <dgm:spPr/>
      <dgm:t>
        <a:bodyPr/>
        <a:lstStyle/>
        <a:p>
          <a:endParaRPr lang="en-US"/>
        </a:p>
      </dgm:t>
    </dgm:pt>
    <dgm:pt modelId="{619AE851-F0DE-485C-B906-69C0551C077C}">
      <dgm:prSet/>
      <dgm:spPr/>
      <dgm:t>
        <a:bodyPr/>
        <a:lstStyle/>
        <a:p>
          <a:r>
            <a:rPr lang="en-US" b="1"/>
            <a:t>Level 2 Errors – </a:t>
          </a:r>
          <a:r>
            <a:rPr lang="en-US"/>
            <a:t>Errors due to discrepancies across files in a collection or even across collections.  Clearing errors will require understanding on which file contains information that is incorrect.  Not all collections have Level 2 errors (ex. School Discipline)</a:t>
          </a:r>
        </a:p>
      </dgm:t>
    </dgm:pt>
    <dgm:pt modelId="{C999EF59-FD32-484D-AEED-C6562C3EBE92}" type="parTrans" cxnId="{7CCF9FF5-D47D-4F28-B046-44D1F645D30C}">
      <dgm:prSet/>
      <dgm:spPr/>
      <dgm:t>
        <a:bodyPr/>
        <a:lstStyle/>
        <a:p>
          <a:endParaRPr lang="en-US"/>
        </a:p>
      </dgm:t>
    </dgm:pt>
    <dgm:pt modelId="{159405C2-5D21-4F91-AF70-8B9A49A0BE7D}" type="sibTrans" cxnId="{7CCF9FF5-D47D-4F28-B046-44D1F645D30C}">
      <dgm:prSet/>
      <dgm:spPr/>
      <dgm:t>
        <a:bodyPr/>
        <a:lstStyle/>
        <a:p>
          <a:endParaRPr lang="en-US"/>
        </a:p>
      </dgm:t>
    </dgm:pt>
    <dgm:pt modelId="{F78F79CB-54AF-4AC3-A7F6-2607A99D779C}">
      <dgm:prSet/>
      <dgm:spPr/>
      <dgm:t>
        <a:bodyPr/>
        <a:lstStyle/>
        <a:p>
          <a:r>
            <a:rPr lang="en-US" b="1"/>
            <a:t>Additional Errors – </a:t>
          </a:r>
          <a:r>
            <a:rPr lang="en-US"/>
            <a:t>CSI provided additional errors not included in error reports.  Will require additional steps to clear</a:t>
          </a:r>
        </a:p>
      </dgm:t>
    </dgm:pt>
    <dgm:pt modelId="{8E7BBEA4-15F6-4958-BEF1-5AC1CF087C29}" type="parTrans" cxnId="{B5E7BCC7-579D-42C9-A828-BE09B4570B05}">
      <dgm:prSet/>
      <dgm:spPr/>
      <dgm:t>
        <a:bodyPr/>
        <a:lstStyle/>
        <a:p>
          <a:endParaRPr lang="en-US"/>
        </a:p>
      </dgm:t>
    </dgm:pt>
    <dgm:pt modelId="{56E65337-095D-4308-80D8-0B56A8EF6584}" type="sibTrans" cxnId="{B5E7BCC7-579D-42C9-A828-BE09B4570B05}">
      <dgm:prSet/>
      <dgm:spPr/>
      <dgm:t>
        <a:bodyPr/>
        <a:lstStyle/>
        <a:p>
          <a:endParaRPr lang="en-US"/>
        </a:p>
      </dgm:t>
    </dgm:pt>
    <dgm:pt modelId="{CACD0F07-97A5-49D7-92CD-B4C42BF65C60}">
      <dgm:prSet/>
      <dgm:spPr/>
      <dgm:t>
        <a:bodyPr/>
        <a:lstStyle/>
        <a:p>
          <a:r>
            <a:rPr lang="en-US" b="1"/>
            <a:t>SE404 errors for Student Interchange</a:t>
          </a:r>
          <a:endParaRPr lang="en-US"/>
        </a:p>
      </dgm:t>
    </dgm:pt>
    <dgm:pt modelId="{5E87687E-15A3-4020-9ACD-048FC0B751FD}" type="parTrans" cxnId="{C01F6738-077F-4F83-96C4-5502394170FB}">
      <dgm:prSet/>
      <dgm:spPr/>
      <dgm:t>
        <a:bodyPr/>
        <a:lstStyle/>
        <a:p>
          <a:endParaRPr lang="en-US"/>
        </a:p>
      </dgm:t>
    </dgm:pt>
    <dgm:pt modelId="{7140D4DB-E2EC-446F-9A79-21BAE8EED02B}" type="sibTrans" cxnId="{C01F6738-077F-4F83-96C4-5502394170FB}">
      <dgm:prSet/>
      <dgm:spPr/>
      <dgm:t>
        <a:bodyPr/>
        <a:lstStyle/>
        <a:p>
          <a:endParaRPr lang="en-US"/>
        </a:p>
      </dgm:t>
    </dgm:pt>
    <dgm:pt modelId="{629E65F3-675F-4972-A772-0BBF1D655C08}">
      <dgm:prSet/>
      <dgm:spPr/>
      <dgm:t>
        <a:bodyPr/>
        <a:lstStyle/>
        <a:p>
          <a:r>
            <a:rPr lang="en-US" b="1"/>
            <a:t>SY108 errors for SPED Interchange</a:t>
          </a:r>
          <a:endParaRPr lang="en-US"/>
        </a:p>
      </dgm:t>
    </dgm:pt>
    <dgm:pt modelId="{4E904C28-6C63-4B66-A797-14CFD0EC40B0}" type="parTrans" cxnId="{D631FCA5-64B1-418D-A49F-F28E384B39E1}">
      <dgm:prSet/>
      <dgm:spPr/>
      <dgm:t>
        <a:bodyPr/>
        <a:lstStyle/>
        <a:p>
          <a:endParaRPr lang="en-US"/>
        </a:p>
      </dgm:t>
    </dgm:pt>
    <dgm:pt modelId="{B0CBEB9F-9E60-4C8E-BC87-7C4073236A77}" type="sibTrans" cxnId="{D631FCA5-64B1-418D-A49F-F28E384B39E1}">
      <dgm:prSet/>
      <dgm:spPr/>
      <dgm:t>
        <a:bodyPr/>
        <a:lstStyle/>
        <a:p>
          <a:endParaRPr lang="en-US"/>
        </a:p>
      </dgm:t>
    </dgm:pt>
    <dgm:pt modelId="{37FB26A7-8DEA-46EC-81A8-4066A88236B5}">
      <dgm:prSet/>
      <dgm:spPr/>
      <dgm:t>
        <a:bodyPr/>
        <a:lstStyle/>
        <a:p>
          <a:r>
            <a:rPr lang="en-US" b="1"/>
            <a:t>SP149 errors for the Student Demographic file (OC and EOY)</a:t>
          </a:r>
          <a:endParaRPr lang="en-US"/>
        </a:p>
      </dgm:t>
    </dgm:pt>
    <dgm:pt modelId="{7FF64FA4-24AA-4B01-938B-C711605FDA7A}" type="parTrans" cxnId="{B4539001-B7CB-4EC1-9994-1658CC7460AF}">
      <dgm:prSet/>
      <dgm:spPr/>
      <dgm:t>
        <a:bodyPr/>
        <a:lstStyle/>
        <a:p>
          <a:endParaRPr lang="en-US"/>
        </a:p>
      </dgm:t>
    </dgm:pt>
    <dgm:pt modelId="{3CB65DA2-C730-43BD-B3AE-5BB9B38B16A7}" type="sibTrans" cxnId="{B4539001-B7CB-4EC1-9994-1658CC7460AF}">
      <dgm:prSet/>
      <dgm:spPr/>
      <dgm:t>
        <a:bodyPr/>
        <a:lstStyle/>
        <a:p>
          <a:endParaRPr lang="en-US"/>
        </a:p>
      </dgm:t>
    </dgm:pt>
    <dgm:pt modelId="{547F36DF-AB60-49A0-B664-1589757286E3}">
      <dgm:prSet/>
      <dgm:spPr/>
      <dgm:t>
        <a:bodyPr/>
        <a:lstStyle/>
        <a:p>
          <a:r>
            <a:rPr lang="en-US" b="1"/>
            <a:t>Warnings – </a:t>
          </a:r>
          <a:r>
            <a:rPr lang="en-US"/>
            <a:t>All warnings should be reviewed for data accuracy and adjustments should be made if necessary.  Several warnings will turn into errors at later phases of a collection.</a:t>
          </a:r>
        </a:p>
      </dgm:t>
    </dgm:pt>
    <dgm:pt modelId="{73717B16-145B-41C8-BD05-325957160386}" type="parTrans" cxnId="{3D48A7EB-9EB6-4F33-A57B-97FA41DD2F38}">
      <dgm:prSet/>
      <dgm:spPr/>
      <dgm:t>
        <a:bodyPr/>
        <a:lstStyle/>
        <a:p>
          <a:endParaRPr lang="en-US"/>
        </a:p>
      </dgm:t>
    </dgm:pt>
    <dgm:pt modelId="{830AEF04-AF53-46D9-960D-2DBBFC51240F}" type="sibTrans" cxnId="{3D48A7EB-9EB6-4F33-A57B-97FA41DD2F38}">
      <dgm:prSet/>
      <dgm:spPr/>
      <dgm:t>
        <a:bodyPr/>
        <a:lstStyle/>
        <a:p>
          <a:endParaRPr lang="en-US"/>
        </a:p>
      </dgm:t>
    </dgm:pt>
    <dgm:pt modelId="{CD2C3D1B-B7F5-4CBC-8A8F-92E5337E7F6B}" type="pres">
      <dgm:prSet presAssocID="{EB8217AC-E403-48A0-9A58-F457FE2E4186}" presName="root" presStyleCnt="0">
        <dgm:presLayoutVars>
          <dgm:dir/>
          <dgm:resizeHandles val="exact"/>
        </dgm:presLayoutVars>
      </dgm:prSet>
      <dgm:spPr/>
    </dgm:pt>
    <dgm:pt modelId="{0C9DAAB7-F79C-450A-921D-4F07B0061C87}" type="pres">
      <dgm:prSet presAssocID="{5AEE971B-B03D-4F03-919C-B7141621E780}" presName="compNode" presStyleCnt="0"/>
      <dgm:spPr/>
    </dgm:pt>
    <dgm:pt modelId="{AFD7C746-9B29-4001-9F91-BF07ADD24CD8}" type="pres">
      <dgm:prSet presAssocID="{5AEE971B-B03D-4F03-919C-B7141621E780}" presName="bgRect" presStyleLbl="bgShp" presStyleIdx="0" presStyleCnt="4"/>
      <dgm:spPr/>
    </dgm:pt>
    <dgm:pt modelId="{9C9C16E4-D7DA-4E06-B7B9-C53749BF93C9}" type="pres">
      <dgm:prSet presAssocID="{5AEE971B-B03D-4F03-919C-B7141621E78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85D650C4-4851-4E2D-8492-45EEB8474173}" type="pres">
      <dgm:prSet presAssocID="{5AEE971B-B03D-4F03-919C-B7141621E780}" presName="spaceRect" presStyleCnt="0"/>
      <dgm:spPr/>
    </dgm:pt>
    <dgm:pt modelId="{3FB1C389-26E3-468B-B4C5-29F8EBD8E717}" type="pres">
      <dgm:prSet presAssocID="{5AEE971B-B03D-4F03-919C-B7141621E780}" presName="parTx" presStyleLbl="revTx" presStyleIdx="0" presStyleCnt="5">
        <dgm:presLayoutVars>
          <dgm:chMax val="0"/>
          <dgm:chPref val="0"/>
        </dgm:presLayoutVars>
      </dgm:prSet>
      <dgm:spPr/>
    </dgm:pt>
    <dgm:pt modelId="{B892CE78-774E-4116-8122-BF17B96051D5}" type="pres">
      <dgm:prSet presAssocID="{050837FF-341C-4716-8C0A-2C070898291D}" presName="sibTrans" presStyleCnt="0"/>
      <dgm:spPr/>
    </dgm:pt>
    <dgm:pt modelId="{B06067B3-E5E3-4860-94BD-1D414E9E0789}" type="pres">
      <dgm:prSet presAssocID="{619AE851-F0DE-485C-B906-69C0551C077C}" presName="compNode" presStyleCnt="0"/>
      <dgm:spPr/>
    </dgm:pt>
    <dgm:pt modelId="{CCA1DFF5-1495-4EC5-804A-FCF07FAE6BF5}" type="pres">
      <dgm:prSet presAssocID="{619AE851-F0DE-485C-B906-69C0551C077C}" presName="bgRect" presStyleLbl="bgShp" presStyleIdx="1" presStyleCnt="4"/>
      <dgm:spPr/>
    </dgm:pt>
    <dgm:pt modelId="{E4D06DC2-DE95-4BB6-AF03-D824CAEBE587}" type="pres">
      <dgm:prSet presAssocID="{619AE851-F0DE-485C-B906-69C0551C077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3C6FE488-7912-4D3B-8F82-6D81A8D7FD76}" type="pres">
      <dgm:prSet presAssocID="{619AE851-F0DE-485C-B906-69C0551C077C}" presName="spaceRect" presStyleCnt="0"/>
      <dgm:spPr/>
    </dgm:pt>
    <dgm:pt modelId="{003F5D63-F9B2-4FD5-A10C-5481FE587241}" type="pres">
      <dgm:prSet presAssocID="{619AE851-F0DE-485C-B906-69C0551C077C}" presName="parTx" presStyleLbl="revTx" presStyleIdx="1" presStyleCnt="5">
        <dgm:presLayoutVars>
          <dgm:chMax val="0"/>
          <dgm:chPref val="0"/>
        </dgm:presLayoutVars>
      </dgm:prSet>
      <dgm:spPr/>
    </dgm:pt>
    <dgm:pt modelId="{E809B487-5B76-4007-A402-30DED2ECA89A}" type="pres">
      <dgm:prSet presAssocID="{159405C2-5D21-4F91-AF70-8B9A49A0BE7D}" presName="sibTrans" presStyleCnt="0"/>
      <dgm:spPr/>
    </dgm:pt>
    <dgm:pt modelId="{864ACF31-80C8-40EE-A527-CFDA98CFB46A}" type="pres">
      <dgm:prSet presAssocID="{F78F79CB-54AF-4AC3-A7F6-2607A99D779C}" presName="compNode" presStyleCnt="0"/>
      <dgm:spPr/>
    </dgm:pt>
    <dgm:pt modelId="{B3EA05ED-87E9-4A60-9CDA-B86B097A13C3}" type="pres">
      <dgm:prSet presAssocID="{F78F79CB-54AF-4AC3-A7F6-2607A99D779C}" presName="bgRect" presStyleLbl="bgShp" presStyleIdx="2" presStyleCnt="4"/>
      <dgm:spPr/>
    </dgm:pt>
    <dgm:pt modelId="{7AB02E5C-E3C9-4E5B-BF0D-9AF96F4259CB}" type="pres">
      <dgm:prSet presAssocID="{F78F79CB-54AF-4AC3-A7F6-2607A99D779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833EA43-AF2D-4FDA-ADFE-341B2FD25B53}" type="pres">
      <dgm:prSet presAssocID="{F78F79CB-54AF-4AC3-A7F6-2607A99D779C}" presName="spaceRect" presStyleCnt="0"/>
      <dgm:spPr/>
    </dgm:pt>
    <dgm:pt modelId="{17D8F621-3503-4905-8FF5-5DE537D12D67}" type="pres">
      <dgm:prSet presAssocID="{F78F79CB-54AF-4AC3-A7F6-2607A99D779C}" presName="parTx" presStyleLbl="revTx" presStyleIdx="2" presStyleCnt="5">
        <dgm:presLayoutVars>
          <dgm:chMax val="0"/>
          <dgm:chPref val="0"/>
        </dgm:presLayoutVars>
      </dgm:prSet>
      <dgm:spPr/>
    </dgm:pt>
    <dgm:pt modelId="{21AF34B7-5362-463A-98F0-CAE1DE634B1F}" type="pres">
      <dgm:prSet presAssocID="{F78F79CB-54AF-4AC3-A7F6-2607A99D779C}" presName="desTx" presStyleLbl="revTx" presStyleIdx="3" presStyleCnt="5">
        <dgm:presLayoutVars/>
      </dgm:prSet>
      <dgm:spPr/>
    </dgm:pt>
    <dgm:pt modelId="{F43D4AC5-AF2E-4BDE-8436-F35F4C622CC9}" type="pres">
      <dgm:prSet presAssocID="{56E65337-095D-4308-80D8-0B56A8EF6584}" presName="sibTrans" presStyleCnt="0"/>
      <dgm:spPr/>
    </dgm:pt>
    <dgm:pt modelId="{520C9423-51B5-46E5-B30E-2041D999D841}" type="pres">
      <dgm:prSet presAssocID="{547F36DF-AB60-49A0-B664-1589757286E3}" presName="compNode" presStyleCnt="0"/>
      <dgm:spPr/>
    </dgm:pt>
    <dgm:pt modelId="{60C733C8-2B98-4304-8164-8E19F1192B19}" type="pres">
      <dgm:prSet presAssocID="{547F36DF-AB60-49A0-B664-1589757286E3}" presName="bgRect" presStyleLbl="bgShp" presStyleIdx="3" presStyleCnt="4"/>
      <dgm:spPr/>
    </dgm:pt>
    <dgm:pt modelId="{DFCDA002-C24F-4E3E-828A-8EF842370AE1}" type="pres">
      <dgm:prSet presAssocID="{547F36DF-AB60-49A0-B664-1589757286E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eed Bump"/>
        </a:ext>
      </dgm:extLst>
    </dgm:pt>
    <dgm:pt modelId="{CBE7E252-2BA9-4FC1-9788-D54433169E56}" type="pres">
      <dgm:prSet presAssocID="{547F36DF-AB60-49A0-B664-1589757286E3}" presName="spaceRect" presStyleCnt="0"/>
      <dgm:spPr/>
    </dgm:pt>
    <dgm:pt modelId="{13D6E23E-3BE7-4F6E-9449-EA6CDEBB4B0B}" type="pres">
      <dgm:prSet presAssocID="{547F36DF-AB60-49A0-B664-1589757286E3}" presName="parTx" presStyleLbl="revTx" presStyleIdx="4" presStyleCnt="5">
        <dgm:presLayoutVars>
          <dgm:chMax val="0"/>
          <dgm:chPref val="0"/>
        </dgm:presLayoutVars>
      </dgm:prSet>
      <dgm:spPr/>
    </dgm:pt>
  </dgm:ptLst>
  <dgm:cxnLst>
    <dgm:cxn modelId="{B4539001-B7CB-4EC1-9994-1658CC7460AF}" srcId="{F78F79CB-54AF-4AC3-A7F6-2607A99D779C}" destId="{37FB26A7-8DEA-46EC-81A8-4066A88236B5}" srcOrd="2" destOrd="0" parTransId="{7FF64FA4-24AA-4B01-938B-C711605FDA7A}" sibTransId="{3CB65DA2-C730-43BD-B3AE-5BB9B38B16A7}"/>
    <dgm:cxn modelId="{40DB7E0D-6C7F-41CA-9B7E-E68B4324B937}" type="presOf" srcId="{EB8217AC-E403-48A0-9A58-F457FE2E4186}" destId="{CD2C3D1B-B7F5-4CBC-8A8F-92E5337E7F6B}" srcOrd="0" destOrd="0" presId="urn:microsoft.com/office/officeart/2018/2/layout/IconVerticalSolidList"/>
    <dgm:cxn modelId="{C01F6738-077F-4F83-96C4-5502394170FB}" srcId="{F78F79CB-54AF-4AC3-A7F6-2607A99D779C}" destId="{CACD0F07-97A5-49D7-92CD-B4C42BF65C60}" srcOrd="0" destOrd="0" parTransId="{5E87687E-15A3-4020-9ACD-048FC0B751FD}" sibTransId="{7140D4DB-E2EC-446F-9A79-21BAE8EED02B}"/>
    <dgm:cxn modelId="{87F1445C-D4FC-49E8-B754-4608798144F3}" type="presOf" srcId="{547F36DF-AB60-49A0-B664-1589757286E3}" destId="{13D6E23E-3BE7-4F6E-9449-EA6CDEBB4B0B}" srcOrd="0" destOrd="0" presId="urn:microsoft.com/office/officeart/2018/2/layout/IconVerticalSolidList"/>
    <dgm:cxn modelId="{B9903341-D38B-4CD1-A471-AAE4C4A7FCAF}" type="presOf" srcId="{5AEE971B-B03D-4F03-919C-B7141621E780}" destId="{3FB1C389-26E3-468B-B4C5-29F8EBD8E717}" srcOrd="0" destOrd="0" presId="urn:microsoft.com/office/officeart/2018/2/layout/IconVerticalSolidList"/>
    <dgm:cxn modelId="{D77B3F56-2862-46B4-B7C2-281195C2860F}" type="presOf" srcId="{619AE851-F0DE-485C-B906-69C0551C077C}" destId="{003F5D63-F9B2-4FD5-A10C-5481FE587241}" srcOrd="0" destOrd="0" presId="urn:microsoft.com/office/officeart/2018/2/layout/IconVerticalSolidList"/>
    <dgm:cxn modelId="{BECDBB76-58C7-4707-87EC-6843BB1328D1}" type="presOf" srcId="{CACD0F07-97A5-49D7-92CD-B4C42BF65C60}" destId="{21AF34B7-5362-463A-98F0-CAE1DE634B1F}" srcOrd="0" destOrd="0" presId="urn:microsoft.com/office/officeart/2018/2/layout/IconVerticalSolidList"/>
    <dgm:cxn modelId="{5FC59998-67A5-4819-AB93-97ABDED3E3FD}" srcId="{EB8217AC-E403-48A0-9A58-F457FE2E4186}" destId="{5AEE971B-B03D-4F03-919C-B7141621E780}" srcOrd="0" destOrd="0" parTransId="{24DF6A38-D69B-4056-8A62-536AB8C44D8B}" sibTransId="{050837FF-341C-4716-8C0A-2C070898291D}"/>
    <dgm:cxn modelId="{A02E659D-EF65-4AD8-9F02-B50655184097}" type="presOf" srcId="{37FB26A7-8DEA-46EC-81A8-4066A88236B5}" destId="{21AF34B7-5362-463A-98F0-CAE1DE634B1F}" srcOrd="0" destOrd="2" presId="urn:microsoft.com/office/officeart/2018/2/layout/IconVerticalSolidList"/>
    <dgm:cxn modelId="{D631FCA5-64B1-418D-A49F-F28E384B39E1}" srcId="{F78F79CB-54AF-4AC3-A7F6-2607A99D779C}" destId="{629E65F3-675F-4972-A772-0BBF1D655C08}" srcOrd="1" destOrd="0" parTransId="{4E904C28-6C63-4B66-A797-14CFD0EC40B0}" sibTransId="{B0CBEB9F-9E60-4C8E-BC87-7C4073236A77}"/>
    <dgm:cxn modelId="{3F8BB5B0-797F-469C-A457-3D029D8E7972}" type="presOf" srcId="{629E65F3-675F-4972-A772-0BBF1D655C08}" destId="{21AF34B7-5362-463A-98F0-CAE1DE634B1F}" srcOrd="0" destOrd="1" presId="urn:microsoft.com/office/officeart/2018/2/layout/IconVerticalSolidList"/>
    <dgm:cxn modelId="{B5E7BCC7-579D-42C9-A828-BE09B4570B05}" srcId="{EB8217AC-E403-48A0-9A58-F457FE2E4186}" destId="{F78F79CB-54AF-4AC3-A7F6-2607A99D779C}" srcOrd="2" destOrd="0" parTransId="{8E7BBEA4-15F6-4958-BEF1-5AC1CF087C29}" sibTransId="{56E65337-095D-4308-80D8-0B56A8EF6584}"/>
    <dgm:cxn modelId="{FEB20BE1-7ACC-46A0-A6D5-5A05A1AAEC5D}" type="presOf" srcId="{F78F79CB-54AF-4AC3-A7F6-2607A99D779C}" destId="{17D8F621-3503-4905-8FF5-5DE537D12D67}" srcOrd="0" destOrd="0" presId="urn:microsoft.com/office/officeart/2018/2/layout/IconVerticalSolidList"/>
    <dgm:cxn modelId="{3D48A7EB-9EB6-4F33-A57B-97FA41DD2F38}" srcId="{EB8217AC-E403-48A0-9A58-F457FE2E4186}" destId="{547F36DF-AB60-49A0-B664-1589757286E3}" srcOrd="3" destOrd="0" parTransId="{73717B16-145B-41C8-BD05-325957160386}" sibTransId="{830AEF04-AF53-46D9-960D-2DBBFC51240F}"/>
    <dgm:cxn modelId="{7CCF9FF5-D47D-4F28-B046-44D1F645D30C}" srcId="{EB8217AC-E403-48A0-9A58-F457FE2E4186}" destId="{619AE851-F0DE-485C-B906-69C0551C077C}" srcOrd="1" destOrd="0" parTransId="{C999EF59-FD32-484D-AEED-C6562C3EBE92}" sibTransId="{159405C2-5D21-4F91-AF70-8B9A49A0BE7D}"/>
    <dgm:cxn modelId="{75FA1D39-BDE7-405D-B20B-19F9672F06E1}" type="presParOf" srcId="{CD2C3D1B-B7F5-4CBC-8A8F-92E5337E7F6B}" destId="{0C9DAAB7-F79C-450A-921D-4F07B0061C87}" srcOrd="0" destOrd="0" presId="urn:microsoft.com/office/officeart/2018/2/layout/IconVerticalSolidList"/>
    <dgm:cxn modelId="{4BF917A1-7588-4F3F-8C4C-DD049F693FF1}" type="presParOf" srcId="{0C9DAAB7-F79C-450A-921D-4F07B0061C87}" destId="{AFD7C746-9B29-4001-9F91-BF07ADD24CD8}" srcOrd="0" destOrd="0" presId="urn:microsoft.com/office/officeart/2018/2/layout/IconVerticalSolidList"/>
    <dgm:cxn modelId="{842AD6FC-D4D0-4275-A789-A42E86549C9E}" type="presParOf" srcId="{0C9DAAB7-F79C-450A-921D-4F07B0061C87}" destId="{9C9C16E4-D7DA-4E06-B7B9-C53749BF93C9}" srcOrd="1" destOrd="0" presId="urn:microsoft.com/office/officeart/2018/2/layout/IconVerticalSolidList"/>
    <dgm:cxn modelId="{7AFFFB44-B4A8-43C9-80C4-C8F564875CE3}" type="presParOf" srcId="{0C9DAAB7-F79C-450A-921D-4F07B0061C87}" destId="{85D650C4-4851-4E2D-8492-45EEB8474173}" srcOrd="2" destOrd="0" presId="urn:microsoft.com/office/officeart/2018/2/layout/IconVerticalSolidList"/>
    <dgm:cxn modelId="{64F288F1-47DC-486D-8D83-08B818BC9C41}" type="presParOf" srcId="{0C9DAAB7-F79C-450A-921D-4F07B0061C87}" destId="{3FB1C389-26E3-468B-B4C5-29F8EBD8E717}" srcOrd="3" destOrd="0" presId="urn:microsoft.com/office/officeart/2018/2/layout/IconVerticalSolidList"/>
    <dgm:cxn modelId="{C8482D29-3258-4E21-83CE-C976846949B6}" type="presParOf" srcId="{CD2C3D1B-B7F5-4CBC-8A8F-92E5337E7F6B}" destId="{B892CE78-774E-4116-8122-BF17B96051D5}" srcOrd="1" destOrd="0" presId="urn:microsoft.com/office/officeart/2018/2/layout/IconVerticalSolidList"/>
    <dgm:cxn modelId="{09B47F08-2553-42C7-AE3F-BF671A6A0C27}" type="presParOf" srcId="{CD2C3D1B-B7F5-4CBC-8A8F-92E5337E7F6B}" destId="{B06067B3-E5E3-4860-94BD-1D414E9E0789}" srcOrd="2" destOrd="0" presId="urn:microsoft.com/office/officeart/2018/2/layout/IconVerticalSolidList"/>
    <dgm:cxn modelId="{5ABC3A09-CAAE-46CC-8992-228DF6D3BDA7}" type="presParOf" srcId="{B06067B3-E5E3-4860-94BD-1D414E9E0789}" destId="{CCA1DFF5-1495-4EC5-804A-FCF07FAE6BF5}" srcOrd="0" destOrd="0" presId="urn:microsoft.com/office/officeart/2018/2/layout/IconVerticalSolidList"/>
    <dgm:cxn modelId="{256A2888-172F-4A89-938F-555A2B6FB0D5}" type="presParOf" srcId="{B06067B3-E5E3-4860-94BD-1D414E9E0789}" destId="{E4D06DC2-DE95-4BB6-AF03-D824CAEBE587}" srcOrd="1" destOrd="0" presId="urn:microsoft.com/office/officeart/2018/2/layout/IconVerticalSolidList"/>
    <dgm:cxn modelId="{275CCA72-9BC6-4C5E-ACFD-1A1FBFB56200}" type="presParOf" srcId="{B06067B3-E5E3-4860-94BD-1D414E9E0789}" destId="{3C6FE488-7912-4D3B-8F82-6D81A8D7FD76}" srcOrd="2" destOrd="0" presId="urn:microsoft.com/office/officeart/2018/2/layout/IconVerticalSolidList"/>
    <dgm:cxn modelId="{21584FA0-F889-477F-BA8C-8E8B1AC24F2B}" type="presParOf" srcId="{B06067B3-E5E3-4860-94BD-1D414E9E0789}" destId="{003F5D63-F9B2-4FD5-A10C-5481FE587241}" srcOrd="3" destOrd="0" presId="urn:microsoft.com/office/officeart/2018/2/layout/IconVerticalSolidList"/>
    <dgm:cxn modelId="{93773795-10B5-48FE-9F80-F0957CDE6BD2}" type="presParOf" srcId="{CD2C3D1B-B7F5-4CBC-8A8F-92E5337E7F6B}" destId="{E809B487-5B76-4007-A402-30DED2ECA89A}" srcOrd="3" destOrd="0" presId="urn:microsoft.com/office/officeart/2018/2/layout/IconVerticalSolidList"/>
    <dgm:cxn modelId="{247CBFDA-B5A8-4BB2-A991-8FF968618A51}" type="presParOf" srcId="{CD2C3D1B-B7F5-4CBC-8A8F-92E5337E7F6B}" destId="{864ACF31-80C8-40EE-A527-CFDA98CFB46A}" srcOrd="4" destOrd="0" presId="urn:microsoft.com/office/officeart/2018/2/layout/IconVerticalSolidList"/>
    <dgm:cxn modelId="{6DBEC1D2-B260-4FE2-BAFE-F26B1AE788F0}" type="presParOf" srcId="{864ACF31-80C8-40EE-A527-CFDA98CFB46A}" destId="{B3EA05ED-87E9-4A60-9CDA-B86B097A13C3}" srcOrd="0" destOrd="0" presId="urn:microsoft.com/office/officeart/2018/2/layout/IconVerticalSolidList"/>
    <dgm:cxn modelId="{1D3771F6-DCA4-41A1-A1E7-5BA1F3C4C036}" type="presParOf" srcId="{864ACF31-80C8-40EE-A527-CFDA98CFB46A}" destId="{7AB02E5C-E3C9-4E5B-BF0D-9AF96F4259CB}" srcOrd="1" destOrd="0" presId="urn:microsoft.com/office/officeart/2018/2/layout/IconVerticalSolidList"/>
    <dgm:cxn modelId="{DAA4346C-8001-4241-B70E-58D2C53A9C8D}" type="presParOf" srcId="{864ACF31-80C8-40EE-A527-CFDA98CFB46A}" destId="{8833EA43-AF2D-4FDA-ADFE-341B2FD25B53}" srcOrd="2" destOrd="0" presId="urn:microsoft.com/office/officeart/2018/2/layout/IconVerticalSolidList"/>
    <dgm:cxn modelId="{F1F6F205-3C68-4518-BF7C-1BBAC44E8E62}" type="presParOf" srcId="{864ACF31-80C8-40EE-A527-CFDA98CFB46A}" destId="{17D8F621-3503-4905-8FF5-5DE537D12D67}" srcOrd="3" destOrd="0" presId="urn:microsoft.com/office/officeart/2018/2/layout/IconVerticalSolidList"/>
    <dgm:cxn modelId="{D4C84212-8C7C-440E-ACD7-39792D3A4589}" type="presParOf" srcId="{864ACF31-80C8-40EE-A527-CFDA98CFB46A}" destId="{21AF34B7-5362-463A-98F0-CAE1DE634B1F}" srcOrd="4" destOrd="0" presId="urn:microsoft.com/office/officeart/2018/2/layout/IconVerticalSolidList"/>
    <dgm:cxn modelId="{16B27957-A7E4-46CB-971E-67B6955F9366}" type="presParOf" srcId="{CD2C3D1B-B7F5-4CBC-8A8F-92E5337E7F6B}" destId="{F43D4AC5-AF2E-4BDE-8436-F35F4C622CC9}" srcOrd="5" destOrd="0" presId="urn:microsoft.com/office/officeart/2018/2/layout/IconVerticalSolidList"/>
    <dgm:cxn modelId="{10CEE7C4-F99B-48AE-AE42-736A1AF9D92C}" type="presParOf" srcId="{CD2C3D1B-B7F5-4CBC-8A8F-92E5337E7F6B}" destId="{520C9423-51B5-46E5-B30E-2041D999D841}" srcOrd="6" destOrd="0" presId="urn:microsoft.com/office/officeart/2018/2/layout/IconVerticalSolidList"/>
    <dgm:cxn modelId="{9C7516AE-2BCA-40FD-932E-69FEFCF5AFD0}" type="presParOf" srcId="{520C9423-51B5-46E5-B30E-2041D999D841}" destId="{60C733C8-2B98-4304-8164-8E19F1192B19}" srcOrd="0" destOrd="0" presId="urn:microsoft.com/office/officeart/2018/2/layout/IconVerticalSolidList"/>
    <dgm:cxn modelId="{F8FC4E3C-D572-452B-AEDF-BB584375E156}" type="presParOf" srcId="{520C9423-51B5-46E5-B30E-2041D999D841}" destId="{DFCDA002-C24F-4E3E-828A-8EF842370AE1}" srcOrd="1" destOrd="0" presId="urn:microsoft.com/office/officeart/2018/2/layout/IconVerticalSolidList"/>
    <dgm:cxn modelId="{C93CDA5E-9FD9-4233-8192-3B30B5E69C01}" type="presParOf" srcId="{520C9423-51B5-46E5-B30E-2041D999D841}" destId="{CBE7E252-2BA9-4FC1-9788-D54433169E56}" srcOrd="2" destOrd="0" presId="urn:microsoft.com/office/officeart/2018/2/layout/IconVerticalSolidList"/>
    <dgm:cxn modelId="{4E0AEDEC-6E20-48B5-A9BB-25B66F5DFA6C}" type="presParOf" srcId="{520C9423-51B5-46E5-B30E-2041D999D841}" destId="{13D6E23E-3BE7-4F6E-9449-EA6CDEBB4B0B}"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7C746-9B29-4001-9F91-BF07ADD24CD8}">
      <dsp:nvSpPr>
        <dsp:cNvPr id="0" name=""/>
        <dsp:cNvSpPr/>
      </dsp:nvSpPr>
      <dsp:spPr>
        <a:xfrm>
          <a:off x="0" y="3928"/>
          <a:ext cx="7886700" cy="9144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9C16E4-D7DA-4E06-B7B9-C53749BF93C9}">
      <dsp:nvSpPr>
        <dsp:cNvPr id="0" name=""/>
        <dsp:cNvSpPr/>
      </dsp:nvSpPr>
      <dsp:spPr>
        <a:xfrm>
          <a:off x="276611" y="209672"/>
          <a:ext cx="502929" cy="5029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B1C389-26E3-468B-B4C5-29F8EBD8E717}">
      <dsp:nvSpPr>
        <dsp:cNvPr id="0" name=""/>
        <dsp:cNvSpPr/>
      </dsp:nvSpPr>
      <dsp:spPr>
        <a:xfrm>
          <a:off x="1056151" y="3928"/>
          <a:ext cx="6829516"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622300">
            <a:lnSpc>
              <a:spcPct val="90000"/>
            </a:lnSpc>
            <a:spcBef>
              <a:spcPct val="0"/>
            </a:spcBef>
            <a:spcAft>
              <a:spcPct val="35000"/>
            </a:spcAft>
            <a:buNone/>
          </a:pPr>
          <a:r>
            <a:rPr lang="en-US" sz="1400" b="1" kern="1200"/>
            <a:t>Level 1 Errors – </a:t>
          </a:r>
          <a:r>
            <a:rPr lang="en-US" sz="1400" kern="1200"/>
            <a:t>Errors related to specific file that you are working on.  Typically, you will see one error report for each file submitted (if applicable).</a:t>
          </a:r>
        </a:p>
      </dsp:txBody>
      <dsp:txXfrm>
        <a:off x="1056151" y="3928"/>
        <a:ext cx="6829516" cy="914416"/>
      </dsp:txXfrm>
    </dsp:sp>
    <dsp:sp modelId="{CCA1DFF5-1495-4EC5-804A-FCF07FAE6BF5}">
      <dsp:nvSpPr>
        <dsp:cNvPr id="0" name=""/>
        <dsp:cNvSpPr/>
      </dsp:nvSpPr>
      <dsp:spPr>
        <a:xfrm>
          <a:off x="0" y="1146949"/>
          <a:ext cx="7886700" cy="9144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06DC2-DE95-4BB6-AF03-D824CAEBE587}">
      <dsp:nvSpPr>
        <dsp:cNvPr id="0" name=""/>
        <dsp:cNvSpPr/>
      </dsp:nvSpPr>
      <dsp:spPr>
        <a:xfrm>
          <a:off x="276611" y="1352693"/>
          <a:ext cx="502929" cy="5029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3F5D63-F9B2-4FD5-A10C-5481FE587241}">
      <dsp:nvSpPr>
        <dsp:cNvPr id="0" name=""/>
        <dsp:cNvSpPr/>
      </dsp:nvSpPr>
      <dsp:spPr>
        <a:xfrm>
          <a:off x="1056151" y="1146949"/>
          <a:ext cx="6829516"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622300">
            <a:lnSpc>
              <a:spcPct val="90000"/>
            </a:lnSpc>
            <a:spcBef>
              <a:spcPct val="0"/>
            </a:spcBef>
            <a:spcAft>
              <a:spcPct val="35000"/>
            </a:spcAft>
            <a:buNone/>
          </a:pPr>
          <a:r>
            <a:rPr lang="en-US" sz="1400" b="1" kern="1200"/>
            <a:t>Level 2 Errors – </a:t>
          </a:r>
          <a:r>
            <a:rPr lang="en-US" sz="1400" kern="1200"/>
            <a:t>Errors due to discrepancies across files in a collection or even across collections.  Clearing errors will require understanding on which file contains information that is incorrect.  Not all collections have Level 2 errors (ex. School Discipline)</a:t>
          </a:r>
        </a:p>
      </dsp:txBody>
      <dsp:txXfrm>
        <a:off x="1056151" y="1146949"/>
        <a:ext cx="6829516" cy="914416"/>
      </dsp:txXfrm>
    </dsp:sp>
    <dsp:sp modelId="{B3EA05ED-87E9-4A60-9CDA-B86B097A13C3}">
      <dsp:nvSpPr>
        <dsp:cNvPr id="0" name=""/>
        <dsp:cNvSpPr/>
      </dsp:nvSpPr>
      <dsp:spPr>
        <a:xfrm>
          <a:off x="0" y="2289971"/>
          <a:ext cx="7886700" cy="9144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B02E5C-E3C9-4E5B-BF0D-9AF96F4259CB}">
      <dsp:nvSpPr>
        <dsp:cNvPr id="0" name=""/>
        <dsp:cNvSpPr/>
      </dsp:nvSpPr>
      <dsp:spPr>
        <a:xfrm>
          <a:off x="276611" y="2495714"/>
          <a:ext cx="502929" cy="5029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D8F621-3503-4905-8FF5-5DE537D12D67}">
      <dsp:nvSpPr>
        <dsp:cNvPr id="0" name=""/>
        <dsp:cNvSpPr/>
      </dsp:nvSpPr>
      <dsp:spPr>
        <a:xfrm>
          <a:off x="1056151" y="2289971"/>
          <a:ext cx="3549015"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622300">
            <a:lnSpc>
              <a:spcPct val="90000"/>
            </a:lnSpc>
            <a:spcBef>
              <a:spcPct val="0"/>
            </a:spcBef>
            <a:spcAft>
              <a:spcPct val="35000"/>
            </a:spcAft>
            <a:buNone/>
          </a:pPr>
          <a:r>
            <a:rPr lang="en-US" sz="1400" b="1" kern="1200"/>
            <a:t>Additional Errors – </a:t>
          </a:r>
          <a:r>
            <a:rPr lang="en-US" sz="1400" kern="1200"/>
            <a:t>CSI provided additional errors not included in error reports.  Will require additional steps to clear</a:t>
          </a:r>
        </a:p>
      </dsp:txBody>
      <dsp:txXfrm>
        <a:off x="1056151" y="2289971"/>
        <a:ext cx="3549015" cy="914416"/>
      </dsp:txXfrm>
    </dsp:sp>
    <dsp:sp modelId="{21AF34B7-5362-463A-98F0-CAE1DE634B1F}">
      <dsp:nvSpPr>
        <dsp:cNvPr id="0" name=""/>
        <dsp:cNvSpPr/>
      </dsp:nvSpPr>
      <dsp:spPr>
        <a:xfrm>
          <a:off x="4605166" y="2289971"/>
          <a:ext cx="3280501"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488950">
            <a:lnSpc>
              <a:spcPct val="90000"/>
            </a:lnSpc>
            <a:spcBef>
              <a:spcPct val="0"/>
            </a:spcBef>
            <a:spcAft>
              <a:spcPct val="35000"/>
            </a:spcAft>
            <a:buNone/>
          </a:pPr>
          <a:r>
            <a:rPr lang="en-US" sz="1100" b="1" kern="1200"/>
            <a:t>SE404 errors for Student Interchange</a:t>
          </a:r>
          <a:endParaRPr lang="en-US" sz="1100" kern="1200"/>
        </a:p>
        <a:p>
          <a:pPr marL="0" lvl="0" indent="0" algn="l" defTabSz="488950">
            <a:lnSpc>
              <a:spcPct val="90000"/>
            </a:lnSpc>
            <a:spcBef>
              <a:spcPct val="0"/>
            </a:spcBef>
            <a:spcAft>
              <a:spcPct val="35000"/>
            </a:spcAft>
            <a:buNone/>
          </a:pPr>
          <a:r>
            <a:rPr lang="en-US" sz="1100" b="1" kern="1200"/>
            <a:t>SY108 errors for SPED Interchange</a:t>
          </a:r>
          <a:endParaRPr lang="en-US" sz="1100" kern="1200"/>
        </a:p>
        <a:p>
          <a:pPr marL="0" lvl="0" indent="0" algn="l" defTabSz="488950">
            <a:lnSpc>
              <a:spcPct val="90000"/>
            </a:lnSpc>
            <a:spcBef>
              <a:spcPct val="0"/>
            </a:spcBef>
            <a:spcAft>
              <a:spcPct val="35000"/>
            </a:spcAft>
            <a:buNone/>
          </a:pPr>
          <a:r>
            <a:rPr lang="en-US" sz="1100" b="1" kern="1200"/>
            <a:t>SP149 errors for the Student Demographic file (OC and EOY)</a:t>
          </a:r>
          <a:endParaRPr lang="en-US" sz="1100" kern="1200"/>
        </a:p>
      </dsp:txBody>
      <dsp:txXfrm>
        <a:off x="4605166" y="2289971"/>
        <a:ext cx="3280501" cy="914416"/>
      </dsp:txXfrm>
    </dsp:sp>
    <dsp:sp modelId="{60C733C8-2B98-4304-8164-8E19F1192B19}">
      <dsp:nvSpPr>
        <dsp:cNvPr id="0" name=""/>
        <dsp:cNvSpPr/>
      </dsp:nvSpPr>
      <dsp:spPr>
        <a:xfrm>
          <a:off x="0" y="3432992"/>
          <a:ext cx="7886700" cy="9144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CDA002-C24F-4E3E-828A-8EF842370AE1}">
      <dsp:nvSpPr>
        <dsp:cNvPr id="0" name=""/>
        <dsp:cNvSpPr/>
      </dsp:nvSpPr>
      <dsp:spPr>
        <a:xfrm>
          <a:off x="276611" y="3638736"/>
          <a:ext cx="502929" cy="5029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D6E23E-3BE7-4F6E-9449-EA6CDEBB4B0B}">
      <dsp:nvSpPr>
        <dsp:cNvPr id="0" name=""/>
        <dsp:cNvSpPr/>
      </dsp:nvSpPr>
      <dsp:spPr>
        <a:xfrm>
          <a:off x="1056151" y="3432992"/>
          <a:ext cx="6829516"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622300">
            <a:lnSpc>
              <a:spcPct val="90000"/>
            </a:lnSpc>
            <a:spcBef>
              <a:spcPct val="0"/>
            </a:spcBef>
            <a:spcAft>
              <a:spcPct val="35000"/>
            </a:spcAft>
            <a:buNone/>
          </a:pPr>
          <a:r>
            <a:rPr lang="en-US" sz="1400" b="1" kern="1200"/>
            <a:t>Warnings – </a:t>
          </a:r>
          <a:r>
            <a:rPr lang="en-US" sz="1400" kern="1200"/>
            <a:t>All warnings should be reviewed for data accuracy and adjustments should be made if necessary.  Several warnings will turn into errors at later phases of a collection.</a:t>
          </a:r>
        </a:p>
      </dsp:txBody>
      <dsp:txXfrm>
        <a:off x="1056151" y="3432992"/>
        <a:ext cx="6829516" cy="9144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EE35F-E7BF-4043-9066-D4CBB70B0462}" type="datetimeFigureOut">
              <a:rPr lang="en-US" smtClean="0"/>
              <a:t>7/31/2023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AA48B-70A3-4284-B368-B17E3EA9349F}" type="slidenum">
              <a:rPr lang="en-US" smtClean="0"/>
              <a:t>‹#›</a:t>
            </a:fld>
            <a:endParaRPr lang="en-US"/>
          </a:p>
        </p:txBody>
      </p:sp>
    </p:spTree>
    <p:extLst>
      <p:ext uri="{BB962C8B-B14F-4D97-AF65-F5344CB8AC3E}">
        <p14:creationId xmlns:p14="http://schemas.microsoft.com/office/powerpoint/2010/main" val="544578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CSI Data Submissions Team Beginning of the Year Training series. In this module, we will discuss Step 4 of the Data Submissions Process, which focuses on troubleshooting and resolving errors in data.</a:t>
            </a:r>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1</a:t>
            </a:fld>
            <a:endParaRPr lang="en-US"/>
          </a:p>
        </p:txBody>
      </p:sp>
    </p:spTree>
    <p:extLst>
      <p:ext uri="{BB962C8B-B14F-4D97-AF65-F5344CB8AC3E}">
        <p14:creationId xmlns:p14="http://schemas.microsoft.com/office/powerpoint/2010/main" val="737702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believe</a:t>
            </a:r>
            <a:r>
              <a:rPr lang="en-US" baseline="0" dirty="0"/>
              <a:t> you have a circumstance where the data for a student is completely accurate, but you are still receiving errors?  This might be a perfect situation for submitting an exception request and to do so, you must follow these important steps:</a:t>
            </a:r>
          </a:p>
          <a:p>
            <a:pPr marL="544068" lvl="1" indent="-342900">
              <a:spcBef>
                <a:spcPts val="200"/>
              </a:spcBef>
              <a:spcAft>
                <a:spcPts val="400"/>
              </a:spcAft>
              <a:buClr>
                <a:srgbClr val="4859A0"/>
              </a:buClr>
              <a:buSzTx/>
              <a:buFont typeface="+mj-lt"/>
              <a:buAutoNum type="arabicPeriod"/>
            </a:pPr>
            <a:r>
              <a:rPr lang="en-US" dirty="0">
                <a:latin typeface="Arial" panose="020B0604020202020204"/>
              </a:rPr>
              <a:t>Discuss error with CSI submissions staff</a:t>
            </a:r>
          </a:p>
          <a:p>
            <a:pPr marL="544068" lvl="1" indent="-342900">
              <a:spcBef>
                <a:spcPts val="200"/>
              </a:spcBef>
              <a:spcAft>
                <a:spcPts val="400"/>
              </a:spcAft>
              <a:buClr>
                <a:srgbClr val="4859A0"/>
              </a:buClr>
              <a:buSzTx/>
              <a:buFont typeface="+mj-lt"/>
              <a:buAutoNum type="arabicPeriod"/>
            </a:pPr>
            <a:r>
              <a:rPr lang="en-US" dirty="0">
                <a:latin typeface="Arial" panose="020B0604020202020204"/>
              </a:rPr>
              <a:t>Submit the request in writing to the CSI Submissions Inbox</a:t>
            </a:r>
          </a:p>
          <a:p>
            <a:pPr marL="544068" lvl="1" indent="-342900">
              <a:spcBef>
                <a:spcPts val="200"/>
              </a:spcBef>
              <a:spcAft>
                <a:spcPts val="400"/>
              </a:spcAft>
              <a:buClr>
                <a:srgbClr val="4859A0"/>
              </a:buClr>
              <a:buSzTx/>
              <a:buFont typeface="+mj-lt"/>
              <a:buAutoNum type="arabicPeriod"/>
            </a:pPr>
            <a:r>
              <a:rPr lang="en-US" dirty="0">
                <a:latin typeface="Arial" panose="020B0604020202020204"/>
              </a:rPr>
              <a:t>CSI will process the request with CDE</a:t>
            </a:r>
          </a:p>
          <a:p>
            <a:pPr marL="544068" lvl="1" indent="-342900">
              <a:spcBef>
                <a:spcPts val="200"/>
              </a:spcBef>
              <a:spcAft>
                <a:spcPts val="400"/>
              </a:spcAft>
              <a:buClr>
                <a:srgbClr val="4859A0"/>
              </a:buClr>
              <a:buSzTx/>
              <a:buFont typeface="+mj-lt"/>
              <a:buAutoNum type="arabicPeriod"/>
            </a:pPr>
            <a:r>
              <a:rPr lang="en-US" dirty="0">
                <a:latin typeface="Arial" panose="020B0604020202020204"/>
              </a:rPr>
              <a:t>CDE will review the request and either approve it or provide additional coding options for the scenario and contact CSI</a:t>
            </a:r>
          </a:p>
          <a:p>
            <a:pPr marL="544068" lvl="1" indent="-342900">
              <a:spcBef>
                <a:spcPts val="200"/>
              </a:spcBef>
              <a:spcAft>
                <a:spcPts val="400"/>
              </a:spcAft>
              <a:buClr>
                <a:srgbClr val="4859A0"/>
              </a:buClr>
              <a:buSzTx/>
              <a:buFont typeface="+mj-lt"/>
              <a:buAutoNum type="arabicPeriod"/>
            </a:pPr>
            <a:r>
              <a:rPr lang="en-US" dirty="0">
                <a:latin typeface="Arial" panose="020B0604020202020204"/>
              </a:rPr>
              <a:t>CSI will contact school to notify if exception was approved or additional file changes are necessary</a:t>
            </a:r>
          </a:p>
          <a:p>
            <a:pPr marL="544068" lvl="1" indent="-342900">
              <a:buFont typeface="+mj-lt"/>
              <a:buAutoNum type="arabicPeriod"/>
            </a:pPr>
            <a:endParaRPr lang="en-US" dirty="0"/>
          </a:p>
          <a:p>
            <a:pPr marL="0" lvl="0" indent="-256032">
              <a:buFont typeface="+mj-lt"/>
              <a:buNone/>
            </a:pPr>
            <a:r>
              <a:rPr lang="en-US" dirty="0"/>
              <a:t>I can’t emphasize</a:t>
            </a:r>
            <a:r>
              <a:rPr lang="en-US" baseline="0" dirty="0"/>
              <a:t> enough that </a:t>
            </a:r>
            <a:r>
              <a:rPr lang="en-US" dirty="0"/>
              <a:t>CSI has a strong belief that data</a:t>
            </a:r>
            <a:r>
              <a:rPr lang="en-US" baseline="0" dirty="0"/>
              <a:t> should be accurate over error free.  Making changes just to clear errors, but reducing the accuracy of that data is not recommended and following this process of exception requests allow schools to provide error free data that is accurate!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10</a:t>
            </a:fld>
            <a:endParaRPr lang="en-US"/>
          </a:p>
        </p:txBody>
      </p:sp>
    </p:spTree>
    <p:extLst>
      <p:ext uri="{BB962C8B-B14F-4D97-AF65-F5344CB8AC3E}">
        <p14:creationId xmlns:p14="http://schemas.microsoft.com/office/powerpoint/2010/main" val="3225147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concludes our module on Step 4 of the Data Submissions Process.  For additional support and practice regarding the topics addressed in this module, please take a moment to review the resources listed here and consider completing the optional exercises.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11</a:t>
            </a:fld>
            <a:endParaRPr lang="en-US"/>
          </a:p>
        </p:txBody>
      </p:sp>
    </p:spTree>
    <p:extLst>
      <p:ext uri="{BB962C8B-B14F-4D97-AF65-F5344CB8AC3E}">
        <p14:creationId xmlns:p14="http://schemas.microsoft.com/office/powerpoint/2010/main" val="3072687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Thanks so much for reviewing the step 4 – troubleshooting and resolving errors module.  If you have questions, reach out to CSI, otherwise feel free to continue on to the step 5 module on summary certification reports.</a:t>
            </a:r>
          </a:p>
        </p:txBody>
      </p:sp>
    </p:spTree>
    <p:extLst>
      <p:ext uri="{BB962C8B-B14F-4D97-AF65-F5344CB8AC3E}">
        <p14:creationId xmlns:p14="http://schemas.microsoft.com/office/powerpoint/2010/main" val="292908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baseline="0" dirty="0"/>
              <a:t> </a:t>
            </a:r>
            <a:r>
              <a:rPr lang="en-US" dirty="0"/>
              <a:t>The Data Submissions Process is made up of five steps, as seen here. </a:t>
            </a:r>
          </a:p>
          <a:p>
            <a:pPr marL="171450" indent="-171450">
              <a:buFont typeface="Arial" panose="020B0604020202020204" pitchFamily="34" charset="0"/>
              <a:buChar char="•"/>
            </a:pPr>
            <a:r>
              <a:rPr lang="en-US" dirty="0"/>
              <a:t>The first step is to prepare for the data collection by reviewing all relevant resources. </a:t>
            </a:r>
          </a:p>
          <a:p>
            <a:pPr marL="171450" indent="-171450">
              <a:buFont typeface="Arial" panose="020B0604020202020204" pitchFamily="34" charset="0"/>
              <a:buChar char="•"/>
            </a:pPr>
            <a:r>
              <a:rPr lang="en-US" dirty="0"/>
              <a:t>The next step (Step 2) is to collect, enter, and update data in the school’s student information system (or SIS). For most CSI schools, PowerSchool or Infinite Campus is the SIS.  </a:t>
            </a:r>
          </a:p>
          <a:p>
            <a:pPr marL="171450" indent="-171450">
              <a:buFont typeface="Arial" panose="020B0604020202020204" pitchFamily="34" charset="0"/>
              <a:buChar char="•"/>
            </a:pPr>
            <a:r>
              <a:rPr lang="en-US" dirty="0"/>
              <a:t>Then, in Step 3, school contacts will then submit files to CSI.  </a:t>
            </a:r>
          </a:p>
          <a:p>
            <a:pPr marL="171450" indent="-171450">
              <a:buFont typeface="Arial" panose="020B0604020202020204" pitchFamily="34" charset="0"/>
              <a:buChar char="•"/>
            </a:pPr>
            <a:r>
              <a:rPr lang="en-US" dirty="0"/>
              <a:t>In Step 4, the one we will be discussing in this training,, school contacts will review and correct any errors that arise. </a:t>
            </a:r>
          </a:p>
          <a:p>
            <a:pPr marL="171450" indent="-171450">
              <a:buFont typeface="Arial" panose="020B0604020202020204" pitchFamily="34" charset="0"/>
              <a:buChar char="•"/>
            </a:pPr>
            <a:r>
              <a:rPr lang="en-US" dirty="0"/>
              <a:t>Finally, in Step 5, the collection cycle is completed with the final review and certification of data.</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You’ll notice that </a:t>
            </a:r>
            <a:r>
              <a:rPr lang="en-US" baseline="0" dirty="0"/>
              <a:t>steps 2-4 will be repeated until the data is error-free, which can take multiple iterations depending on the data collection.  Keep in mind that all the steps are outlined in the data submissions handbook as well.</a:t>
            </a:r>
          </a:p>
          <a:p>
            <a:endParaRPr lang="en-US" dirty="0"/>
          </a:p>
          <a:p>
            <a:endParaRPr lang="en-US" baseline="0" dirty="0"/>
          </a:p>
          <a:p>
            <a:r>
              <a:rPr lang="en-US" baseline="0" dirty="0"/>
              <a:t> </a:t>
            </a:r>
          </a:p>
          <a:p>
            <a:endParaRPr lang="en-US" dirty="0"/>
          </a:p>
          <a:p>
            <a:endParaRPr lang="en-US" baseline="0" dirty="0"/>
          </a:p>
          <a:p>
            <a:endParaRPr lang="en-US" dirty="0"/>
          </a:p>
        </p:txBody>
      </p:sp>
    </p:spTree>
    <p:extLst>
      <p:ext uri="{BB962C8B-B14F-4D97-AF65-F5344CB8AC3E}">
        <p14:creationId xmlns:p14="http://schemas.microsoft.com/office/powerpoint/2010/main" val="272829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first step is to download the error reports from G-Drive.</a:t>
            </a:r>
          </a:p>
          <a:p>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 the respective collection folder, navigate to the error report folder.</a:t>
            </a:r>
          </a:p>
          <a:p>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 download a file to your computer, simply right click on the file and then pick the Download option </a:t>
            </a:r>
          </a:p>
          <a:p>
            <a:r>
              <a:rPr lang="en-US" sz="1200" dirty="0">
                <a:solidFill>
                  <a:schemeClr val="tx1"/>
                </a:solidFill>
                <a:effectLst/>
                <a:latin typeface="Arial" panose="020B0604020202020204" pitchFamily="34" charset="0"/>
                <a:ea typeface="Times New Roman" panose="02020603050405020304" pitchFamily="18" charset="0"/>
              </a:rPr>
              <a:t>You </a:t>
            </a:r>
            <a:r>
              <a:rPr lang="en-US" sz="1200" b="1" dirty="0">
                <a:solidFill>
                  <a:schemeClr val="tx1"/>
                </a:solidFill>
                <a:effectLst/>
                <a:latin typeface="Arial" panose="020B0604020202020204" pitchFamily="34" charset="0"/>
                <a:ea typeface="Times New Roman" panose="02020603050405020304" pitchFamily="18" charset="0"/>
              </a:rPr>
              <a:t>cannot</a:t>
            </a:r>
            <a:r>
              <a:rPr lang="en-US" sz="1200" dirty="0">
                <a:solidFill>
                  <a:schemeClr val="tx1"/>
                </a:solidFill>
                <a:effectLst/>
                <a:latin typeface="Arial" panose="020B0604020202020204" pitchFamily="34" charset="0"/>
                <a:ea typeface="Times New Roman" panose="02020603050405020304" pitchFamily="18" charset="0"/>
              </a:rPr>
              <a:t> drag and drop files from shared folders in G-Drive to your computer.</a:t>
            </a: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3</a:t>
            </a:fld>
            <a:endParaRPr lang="en-US"/>
          </a:p>
        </p:txBody>
      </p:sp>
    </p:spTree>
    <p:extLst>
      <p:ext uri="{BB962C8B-B14F-4D97-AF65-F5344CB8AC3E}">
        <p14:creationId xmlns:p14="http://schemas.microsoft.com/office/powerpoint/2010/main" val="2964959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now that you have reviewed and submitted your files, lets talk about the types of errors you may receive:</a:t>
            </a:r>
          </a:p>
          <a:p>
            <a:pPr marL="171450" indent="-171450">
              <a:buFont typeface="Arial" panose="020B0604020202020204" pitchFamily="34" charset="0"/>
              <a:buChar char="•"/>
            </a:pPr>
            <a:r>
              <a:rPr lang="en-US" baseline="0" dirty="0"/>
              <a:t>Level 1 (read)</a:t>
            </a:r>
          </a:p>
          <a:p>
            <a:pPr marL="171450" indent="-171450">
              <a:buFont typeface="Arial" panose="020B0604020202020204" pitchFamily="34" charset="0"/>
              <a:buChar char="•"/>
            </a:pPr>
            <a:r>
              <a:rPr lang="en-US" baseline="0" dirty="0"/>
              <a:t>Level 2 (read)</a:t>
            </a:r>
          </a:p>
          <a:p>
            <a:pPr marL="171450" indent="-171450">
              <a:buFont typeface="Arial" panose="020B0604020202020204" pitchFamily="34" charset="0"/>
              <a:buChar char="•"/>
            </a:pPr>
            <a:r>
              <a:rPr lang="en-US" baseline="0" dirty="0"/>
              <a:t>Additional errors:  These may or may not be on your traditional error report depending on the error type and have caused confusion for several schools in the past so I thought I’d touch on them.  </a:t>
            </a:r>
          </a:p>
          <a:p>
            <a:pPr marL="628650" lvl="1" indent="-171450">
              <a:buFont typeface="Arial" panose="020B0604020202020204" pitchFamily="34" charset="0"/>
              <a:buChar char="•"/>
            </a:pPr>
            <a:r>
              <a:rPr lang="en-US" baseline="0" dirty="0"/>
              <a:t>SE404 – this is a level 2 error on the student interchange and involves students who have a zero filled exit in the previous year, but no record this year.  This means either they were anticipated in coming back or left so late in the year that they couldn’t be exited.  These errors are different as there is no record of the student on the file, yet they are flagging for an error.  Typically to resolve, the school should create a one day record for the student in the current year or reach out to CSI and we can submit an exception.</a:t>
            </a:r>
          </a:p>
          <a:p>
            <a:pPr marL="628650" lvl="1" indent="-171450">
              <a:buFont typeface="Arial" panose="020B0604020202020204" pitchFamily="34" charset="0"/>
              <a:buChar char="•"/>
            </a:pPr>
            <a:r>
              <a:rPr lang="en-US" baseline="0" dirty="0"/>
              <a:t>SY108 – This essentially is the same as an SE404 error, but for special education.  These will definitely come in a separate file where you can provide a basis of exit and resubmit to us.</a:t>
            </a:r>
          </a:p>
          <a:p>
            <a:pPr marL="628650" lvl="1" indent="-171450">
              <a:buFont typeface="Arial" panose="020B0604020202020204" pitchFamily="34" charset="0"/>
              <a:buChar char="•"/>
            </a:pPr>
            <a:r>
              <a:rPr lang="en-US" baseline="0" dirty="0"/>
              <a:t>SP149 – You will see these errors on your October Count and EOY SD submissions, but CSI will take care of those.  Essentially these students are at multiple CSI schools within the same year, so CSI has a process to remove a duplicate SD record on those.  One way that you can help with these is be sure each student receiving this error has accurate entry and exit dates and has either an entry or exit type of 11 – transfer in the same district.  We will be reaching out if this is not done, so being proactive helps.</a:t>
            </a:r>
          </a:p>
          <a:p>
            <a:pPr marL="171450" lvl="0" indent="-171450">
              <a:buFont typeface="Arial" panose="020B0604020202020204" pitchFamily="34" charset="0"/>
              <a:buChar char="•"/>
            </a:pPr>
            <a:r>
              <a:rPr lang="en-US" baseline="0" dirty="0"/>
              <a:t>Also, you will typically see warnings within most submissions. Make sure to review all warnings carefully and make changes if necessary.</a:t>
            </a:r>
          </a:p>
          <a:p>
            <a:pPr marL="171450" lvl="0" indent="-171450">
              <a:buFont typeface="Arial" panose="020B0604020202020204" pitchFamily="34" charset="0"/>
              <a:buChar char="•"/>
            </a:pPr>
            <a:endParaRPr lang="en-US" baseline="0" dirty="0"/>
          </a:p>
          <a:p>
            <a:pPr marL="171450" lvl="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E017FD33-31F2-44D9-A24F-4E20DF94BFC7}" type="slidenum">
              <a:rPr lang="en-US" smtClean="0"/>
              <a:t>4</a:t>
            </a:fld>
            <a:endParaRPr lang="en-US"/>
          </a:p>
        </p:txBody>
      </p:sp>
    </p:spTree>
    <p:extLst>
      <p:ext uri="{BB962C8B-B14F-4D97-AF65-F5344CB8AC3E}">
        <p14:creationId xmlns:p14="http://schemas.microsoft.com/office/powerpoint/2010/main" val="115410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screenshot of a typical error report with all the PII replaced with fake information.  I added this to emphasize the approaches that can be taken when going through your error reports, which can seem quite daunting. This is definitely person specific, but error reports can always be filtered and worked through in various ways, but I found that filtering by SASID or error code is the best approaches. These corrections should never be made on error reports and always in your SIS.  As another reminder, please review all warnings for accuracy.  If the data is correct, leave as is, but if not then make the appropriate updates.</a:t>
            </a:r>
          </a:p>
          <a:p>
            <a:endParaRPr lang="en-US" dirty="0"/>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5</a:t>
            </a:fld>
            <a:endParaRPr lang="en-US"/>
          </a:p>
        </p:txBody>
      </p:sp>
    </p:spTree>
    <p:extLst>
      <p:ext uri="{BB962C8B-B14F-4D97-AF65-F5344CB8AC3E}">
        <p14:creationId xmlns:p14="http://schemas.microsoft.com/office/powerpoint/2010/main" val="106991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previous slide, there are two main approaches to error clearance and both involve using the filter option.  This is located on the Data tab under sort and filter.  The first option is to filter by name or SASID.  That way you can clear up all the errors on that specific person while on their record in your SIS or plan management system.  The other option would be to filter by error code and correct the same issue on all students impacted.  Both work well and it tends to be personal preference.  As you are going through your errors, be sure to try and address all issues prior to submitting again rather than fixing a couple things and resubmitting.  If you don’t know what an error means, you can always review our troubleshooting errors spreadsheet and then reaching out to CSI if it still doesn’t make sense.  We would rather you clarify than guess on how to clear an error.  </a:t>
            </a:r>
          </a:p>
        </p:txBody>
      </p:sp>
      <p:sp>
        <p:nvSpPr>
          <p:cNvPr id="4" name="Slide Number Placeholder 3"/>
          <p:cNvSpPr>
            <a:spLocks noGrp="1"/>
          </p:cNvSpPr>
          <p:nvPr>
            <p:ph type="sldNum" sz="quarter" idx="5"/>
          </p:nvPr>
        </p:nvSpPr>
        <p:spPr/>
        <p:txBody>
          <a:bodyPr/>
          <a:lstStyle/>
          <a:p>
            <a:fld id="{5C2AA48B-70A3-4284-B368-B17E3EA9349F}" type="slidenum">
              <a:rPr lang="en-US" smtClean="0"/>
              <a:t>6</a:t>
            </a:fld>
            <a:endParaRPr lang="en-US"/>
          </a:p>
        </p:txBody>
      </p:sp>
    </p:spTree>
    <p:extLst>
      <p:ext uri="{BB962C8B-B14F-4D97-AF65-F5344CB8AC3E}">
        <p14:creationId xmlns:p14="http://schemas.microsoft.com/office/powerpoint/2010/main" val="355085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171450" indent="-171450">
              <a:buFont typeface="Arial" panose="020B0604020202020204" pitchFamily="34" charset="0"/>
              <a:buChar char="•"/>
            </a:pPr>
            <a:r>
              <a:rPr lang="en-US" dirty="0"/>
              <a:t>So when talking about the troubleshooting</a:t>
            </a:r>
            <a:r>
              <a:rPr lang="en-US" baseline="0" dirty="0"/>
              <a:t> document, (read slide).  </a:t>
            </a:r>
          </a:p>
          <a:p>
            <a:pPr marL="171450" indent="-171450">
              <a:buFont typeface="Arial" panose="020B0604020202020204" pitchFamily="34" charset="0"/>
              <a:buChar char="•"/>
            </a:pPr>
            <a:r>
              <a:rPr lang="en-US" baseline="0" dirty="0"/>
              <a:t>Essentially it has a tab for each file submitted in each collection, as well as level 2 and showing each error that you may potentially encounter.  </a:t>
            </a:r>
          </a:p>
          <a:p>
            <a:pPr marL="171450" indent="-171450">
              <a:buFont typeface="Arial" panose="020B0604020202020204" pitchFamily="34" charset="0"/>
              <a:buChar char="•"/>
            </a:pPr>
            <a:r>
              <a:rPr lang="en-US" baseline="0" dirty="0"/>
              <a:t>This gets updated each year and CSI adds notes to most errors showing CSI specific tips on correcting the errors.  </a:t>
            </a:r>
          </a:p>
          <a:p>
            <a:pPr marL="171450" indent="-171450">
              <a:buFont typeface="Arial" panose="020B0604020202020204" pitchFamily="34" charset="0"/>
              <a:buChar char="•"/>
            </a:pPr>
            <a:r>
              <a:rPr lang="en-US" baseline="0" dirty="0"/>
              <a:t>Sometimes the error message can be confusing, so hopefully this hopefully will provide clarification.  As mentioned, if you encounter errors that may not have the best guidance, but you have figured out how to resolve, feel free to let us know and we can add to the troubleshooting doc!</a:t>
            </a:r>
            <a:endParaRPr lang="en-US" dirty="0"/>
          </a:p>
          <a:p>
            <a:endParaRPr lang="en-US" dirty="0"/>
          </a:p>
          <a:p>
            <a:endParaRPr dirty="0"/>
          </a:p>
        </p:txBody>
      </p:sp>
    </p:spTree>
    <p:extLst>
      <p:ext uri="{BB962C8B-B14F-4D97-AF65-F5344CB8AC3E}">
        <p14:creationId xmlns:p14="http://schemas.microsoft.com/office/powerpoint/2010/main" val="2504519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So</a:t>
            </a:r>
            <a:r>
              <a:rPr lang="en-US" baseline="0" dirty="0"/>
              <a:t> as mentioned in the previous slide, the troubleshooting document can be used in conjunction with the File Layout and Definitions documents to assist in clearing errors.  Each tab of the document shows the actual field name that is generally being impacted and can be tied directly to the field names located on the File Layout.</a:t>
            </a:r>
          </a:p>
          <a:p>
            <a:pPr marL="171450" indent="-171450">
              <a:buFont typeface="Arial" panose="020B0604020202020204" pitchFamily="34" charset="0"/>
              <a:buChar char="•"/>
            </a:pPr>
            <a:r>
              <a:rPr lang="en-US" baseline="0" dirty="0"/>
              <a:t>If you navigate to that field within the file layout, you will see a definition of that field and potential coding options that can be used.</a:t>
            </a:r>
          </a:p>
          <a:p>
            <a:pPr marL="171450" indent="-171450">
              <a:buFont typeface="Arial" panose="020B0604020202020204" pitchFamily="34" charset="0"/>
              <a:buChar char="•"/>
            </a:pPr>
            <a:r>
              <a:rPr lang="en-US" baseline="0" dirty="0"/>
              <a:t>As you can see here, the School District/BOCES followed by the SASID and LASID.</a:t>
            </a:r>
          </a:p>
          <a:p>
            <a:pPr marL="0" indent="0">
              <a:buFont typeface="Arial" panose="020B0604020202020204" pitchFamily="34" charset="0"/>
              <a:buNone/>
            </a:pPr>
            <a:r>
              <a:rPr lang="en-US" baseline="0" dirty="0"/>
              <a:t>Hopefully using these in conjunction with one another will make error clearance an easier process!  </a:t>
            </a:r>
          </a:p>
          <a:p>
            <a:endParaRPr lang="en-US" dirty="0"/>
          </a:p>
          <a:p>
            <a:endParaRPr dirty="0"/>
          </a:p>
        </p:txBody>
      </p:sp>
    </p:spTree>
    <p:extLst>
      <p:ext uri="{BB962C8B-B14F-4D97-AF65-F5344CB8AC3E}">
        <p14:creationId xmlns:p14="http://schemas.microsoft.com/office/powerpoint/2010/main" val="1957971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lists all the other Resources CSI has that may be helpful during error clearance or any other step of the process.  These will be described further in other boot camp modules and also collection specific trainings, but it is good to be familiar with these when going through the error clearance process.  First you have the data validation strategies checklist, which goes through common errors, issues or questions and how they should be coded.  You also have collection specific trainings and the coding scenarios documents, which are specific to some collections.  It helps determine the best coding options given specific scenarios.  Lastly, once all resources are reviewed and you are still unsure how to clear errors, feel free to reach out to the CSI submissions inbox and we will be more than willing to help!</a:t>
            </a:r>
          </a:p>
          <a:p>
            <a:endParaRPr lang="en-US" dirty="0"/>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9</a:t>
            </a:fld>
            <a:endParaRPr lang="en-US"/>
          </a:p>
        </p:txBody>
      </p:sp>
    </p:spTree>
    <p:extLst>
      <p:ext uri="{BB962C8B-B14F-4D97-AF65-F5344CB8AC3E}">
        <p14:creationId xmlns:p14="http://schemas.microsoft.com/office/powerpoint/2010/main" val="4012761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Shape 40"/>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41" name="Shape 41"/>
          <p:cNvSpPr txBox="1">
            <a:spLocks noGrp="1"/>
          </p:cNvSpPr>
          <p:nvPr>
            <p:ph type="body" idx="1" hasCustomPrompt="1"/>
          </p:nvPr>
        </p:nvSpPr>
        <p:spPr>
          <a:xfrm>
            <a:off x="893625" y="1600200"/>
            <a:ext cx="3136800" cy="4967700"/>
          </a:xfrm>
          <a:prstGeom prst="rect">
            <a:avLst/>
          </a:prstGeom>
        </p:spPr>
        <p:txBody>
          <a:bodyPr spcFirstLastPara="1" wrap="square" lIns="91425" tIns="91425" rIns="91425" bIns="91425" anchor="t" anchorCtr="0"/>
          <a:lstStyle>
            <a:lvl1pPr marL="342900" lvl="0" indent="-257175">
              <a:spcBef>
                <a:spcPts val="450"/>
              </a:spcBef>
              <a:spcAft>
                <a:spcPts val="0"/>
              </a:spcAft>
              <a:buSzPts val="1800"/>
              <a:buChar char="▷"/>
              <a:defRPr sz="1800">
                <a:solidFill>
                  <a:srgbClr val="677480"/>
                </a:solidFill>
                <a:latin typeface="+mn-lt"/>
                <a:ea typeface="Arial Unicode MS" panose="020B0604020202020204" pitchFamily="34" charset="-128"/>
                <a:cs typeface="Arial Unicode MS" panose="020B0604020202020204" pitchFamily="34" charset="-128"/>
              </a:defRPr>
            </a:lvl1pPr>
            <a:lvl2pPr marL="685800" lvl="1" indent="-257175">
              <a:spcBef>
                <a:spcPts val="0"/>
              </a:spcBef>
              <a:spcAft>
                <a:spcPts val="0"/>
              </a:spcAft>
              <a:buSzPts val="1800"/>
              <a:buChar char="○"/>
              <a:defRPr sz="1350">
                <a:latin typeface="+mn-lt"/>
              </a:defRPr>
            </a:lvl2pPr>
            <a:lvl3pPr marL="1028700" lvl="2" indent="-257175">
              <a:spcBef>
                <a:spcPts val="0"/>
              </a:spcBef>
              <a:spcAft>
                <a:spcPts val="0"/>
              </a:spcAft>
              <a:buSzPts val="1800"/>
              <a:buChar char="■"/>
              <a:defRPr sz="1350"/>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p>
          <a:p>
            <a:pPr lvl="1"/>
            <a:endParaRPr dirty="0"/>
          </a:p>
        </p:txBody>
      </p:sp>
      <p:sp>
        <p:nvSpPr>
          <p:cNvPr id="42" name="Shape 42"/>
          <p:cNvSpPr txBox="1">
            <a:spLocks noGrp="1"/>
          </p:cNvSpPr>
          <p:nvPr>
            <p:ph type="body" idx="2" hasCustomPrompt="1"/>
          </p:nvPr>
        </p:nvSpPr>
        <p:spPr>
          <a:xfrm>
            <a:off x="4219456" y="1600200"/>
            <a:ext cx="3136800" cy="4967700"/>
          </a:xfrm>
          <a:prstGeom prst="rect">
            <a:avLst/>
          </a:prstGeom>
        </p:spPr>
        <p:txBody>
          <a:bodyPr spcFirstLastPara="1" wrap="square" lIns="91425" tIns="91425" rIns="91425" bIns="91425" anchor="t" anchorCtr="0"/>
          <a:lstStyle>
            <a:lvl1pPr marL="342900" lvl="0" indent="-257175">
              <a:spcBef>
                <a:spcPts val="450"/>
              </a:spcBef>
              <a:spcAft>
                <a:spcPts val="0"/>
              </a:spcAft>
              <a:buSzPts val="1800"/>
              <a:buChar char="▷"/>
              <a:defRPr sz="1800">
                <a:solidFill>
                  <a:srgbClr val="677480"/>
                </a:solidFill>
                <a:latin typeface="+mn-lt"/>
                <a:ea typeface="Arial Unicode MS" panose="020B0604020202020204" pitchFamily="34" charset="-128"/>
                <a:cs typeface="Arial Unicode MS" panose="020B0604020202020204" pitchFamily="34" charset="-128"/>
              </a:defRPr>
            </a:lvl1pPr>
            <a:lvl2pPr marL="685800" lvl="1" indent="-257175">
              <a:spcBef>
                <a:spcPts val="0"/>
              </a:spcBef>
              <a:spcAft>
                <a:spcPts val="0"/>
              </a:spcAft>
              <a:buSzPts val="1800"/>
              <a:buChar char="○"/>
              <a:defRPr sz="1350">
                <a:solidFill>
                  <a:srgbClr val="677480"/>
                </a:solidFill>
                <a:latin typeface="+mn-lt"/>
              </a:defRPr>
            </a:lvl2pPr>
            <a:lvl3pPr marL="1028700" lvl="2" indent="-257175">
              <a:spcBef>
                <a:spcPts val="0"/>
              </a:spcBef>
              <a:spcAft>
                <a:spcPts val="0"/>
              </a:spcAft>
              <a:buSzPts val="1800"/>
              <a:buChar char="■"/>
              <a:defRPr sz="1350"/>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43" name="Shape 43"/>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4" name="Shape 44"/>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5" name="Shape 45"/>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6" name="Shape 46"/>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7" name="Shape 47"/>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978678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0" name="Shape 80"/>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1" name="Shape 81"/>
          <p:cNvSpPr/>
          <p:nvPr/>
        </p:nvSpPr>
        <p:spPr>
          <a:xfrm>
            <a:off x="0" y="6755100"/>
            <a:ext cx="893700" cy="102900"/>
          </a:xfrm>
          <a:prstGeom prst="rect">
            <a:avLst/>
          </a:prstGeom>
          <a:solidFill>
            <a:srgbClr val="7C9B52"/>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2" name="Shape 82"/>
          <p:cNvSpPr/>
          <p:nvPr/>
        </p:nvSpPr>
        <p:spPr>
          <a:xfrm>
            <a:off x="893710" y="6755100"/>
            <a:ext cx="64626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3" name="Shape 83"/>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424008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7" r:id="rId10"/>
    <p:sldLayoutId id="214748367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hyperlink" Target="https://resources.csi.state.co.us/troubleshooting-errors/" TargetMode="Externa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https://resources.csi.state.co.us/data-security/" TargetMode="External"/><Relationship Id="rId5" Type="http://schemas.openxmlformats.org/officeDocument/2006/relationships/hyperlink" Target="https://resources.csi.state.co.us/securely-sharing-data-with-csi/" TargetMode="Externa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hyperlink" Target="mailto:submissions_csi@csi.state.co.us" TargetMode="Externa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resources.csi.state.co.us/data-security/" TargetMode="Externa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notesSlide" Target="../notesSlides/notesSlide4.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15.tmp"/><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resources.csi.state.co.us/troubleshooting-errors/" TargetMode="External"/><Relationship Id="rId5" Type="http://schemas.openxmlformats.org/officeDocument/2006/relationships/image" Target="../media/image18.tmp"/><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hyperlink" Target="https://resources.csi.state.co.us/student-school-association-file-layout-csi-additions/" TargetMode="External"/><Relationship Id="rId3" Type="http://schemas.openxmlformats.org/officeDocument/2006/relationships/slideLayout" Target="../slideLayouts/slideLayout10.xml"/><Relationship Id="rId7" Type="http://schemas.openxmlformats.org/officeDocument/2006/relationships/hyperlink" Target="https://resources.csi.state.co.us/student-demographic-file-layout-csi-additions/" TargetMode="Externa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4.png"/><Relationship Id="rId4" Type="http://schemas.openxmlformats.org/officeDocument/2006/relationships/notesSlide" Target="../notesSlides/notesSlide8.xml"/><Relationship Id="rId9" Type="http://schemas.openxmlformats.org/officeDocument/2006/relationships/image" Target="../media/image21.tmp"/></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s://resources.csi.state.co.us/data-submissions-library/" TargetMode="External"/><Relationship Id="rId5" Type="http://schemas.openxmlformats.org/officeDocument/2006/relationships/hyperlink" Target="mailto:csi_submissions@csi.state.co.us"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The Data Submissions Process</a:t>
            </a:r>
            <a:br>
              <a:rPr lang="en-US" dirty="0"/>
            </a:br>
            <a:r>
              <a:rPr lang="en-US" sz="3200" i="1" dirty="0"/>
              <a:t>Step 4 (Troubleshooting &amp; Resolving Errors)</a:t>
            </a:r>
            <a:endParaRPr lang="en-US" sz="3600" dirty="0">
              <a:solidFill>
                <a:srgbClr val="FF0000"/>
              </a:solidFill>
            </a:endParaRPr>
          </a:p>
        </p:txBody>
      </p:sp>
      <p:sp>
        <p:nvSpPr>
          <p:cNvPr id="3" name="Subtitle 2"/>
          <p:cNvSpPr>
            <a:spLocks noGrp="1"/>
          </p:cNvSpPr>
          <p:nvPr>
            <p:ph type="subTitle" idx="1"/>
          </p:nvPr>
        </p:nvSpPr>
        <p:spPr/>
        <p:txBody>
          <a:bodyPr/>
          <a:lstStyle/>
          <a:p>
            <a:r>
              <a:rPr lang="en-US" dirty="0"/>
              <a:t>Data Submissions</a:t>
            </a:r>
          </a:p>
        </p:txBody>
      </p:sp>
      <p:sp>
        <p:nvSpPr>
          <p:cNvPr id="4" name="TextBox 3">
            <a:extLst>
              <a:ext uri="{FF2B5EF4-FFF2-40B4-BE49-F238E27FC236}">
                <a16:creationId xmlns:a16="http://schemas.microsoft.com/office/drawing/2014/main" id="{99EB0076-9FC1-47D0-A3F0-A99FA83966C8}"/>
              </a:ext>
            </a:extLst>
          </p:cNvPr>
          <p:cNvSpPr txBox="1"/>
          <p:nvPr/>
        </p:nvSpPr>
        <p:spPr>
          <a:xfrm>
            <a:off x="685800" y="4234733"/>
            <a:ext cx="3246544" cy="369332"/>
          </a:xfrm>
          <a:prstGeom prst="rect">
            <a:avLst/>
          </a:prstGeom>
          <a:noFill/>
        </p:spPr>
        <p:txBody>
          <a:bodyPr wrap="square">
            <a:spAutoFit/>
          </a:bodyPr>
          <a:lstStyle/>
          <a:p>
            <a:r>
              <a:rPr lang="en-US" sz="1800" i="1" dirty="0"/>
              <a:t>Recorded July 2023</a:t>
            </a:r>
            <a:endParaRPr lang="en-US" dirty="0"/>
          </a:p>
        </p:txBody>
      </p:sp>
      <p:pic>
        <p:nvPicPr>
          <p:cNvPr id="7" name="Audio 6">
            <a:hlinkClick r:id="" action="ppaction://media"/>
            <a:extLst>
              <a:ext uri="{FF2B5EF4-FFF2-40B4-BE49-F238E27FC236}">
                <a16:creationId xmlns:a16="http://schemas.microsoft.com/office/drawing/2014/main" id="{9CF2E20B-96D6-6958-4CC2-2A67614354C7}"/>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096665048"/>
      </p:ext>
    </p:extLst>
  </p:cSld>
  <p:clrMapOvr>
    <a:masterClrMapping/>
  </p:clrMapOvr>
  <mc:AlternateContent xmlns:mc="http://schemas.openxmlformats.org/markup-compatibility/2006" xmlns:p14="http://schemas.microsoft.com/office/powerpoint/2010/main">
    <mc:Choice Requires="p14">
      <p:transition spd="slow" p14:dur="2000" advTm="13014"/>
    </mc:Choice>
    <mc:Fallback xmlns="">
      <p:transition spd="slow" advTm="130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6D1A-AC39-43C5-A75E-297188F7E2A9}"/>
              </a:ext>
            </a:extLst>
          </p:cNvPr>
          <p:cNvSpPr>
            <a:spLocks noGrp="1"/>
          </p:cNvSpPr>
          <p:nvPr>
            <p:ph type="title"/>
          </p:nvPr>
        </p:nvSpPr>
        <p:spPr/>
        <p:txBody>
          <a:bodyPr/>
          <a:lstStyle/>
          <a:p>
            <a:r>
              <a:rPr lang="en-US" dirty="0"/>
              <a:t>Exception Requests</a:t>
            </a:r>
          </a:p>
        </p:txBody>
      </p:sp>
      <p:sp>
        <p:nvSpPr>
          <p:cNvPr id="4" name="Content Placeholder 3">
            <a:extLst>
              <a:ext uri="{FF2B5EF4-FFF2-40B4-BE49-F238E27FC236}">
                <a16:creationId xmlns:a16="http://schemas.microsoft.com/office/drawing/2014/main" id="{6E1A14C8-A040-4731-B117-791F519C2902}"/>
              </a:ext>
            </a:extLst>
          </p:cNvPr>
          <p:cNvSpPr>
            <a:spLocks noGrp="1"/>
          </p:cNvSpPr>
          <p:nvPr>
            <p:ph idx="1"/>
          </p:nvPr>
        </p:nvSpPr>
        <p:spPr/>
        <p:txBody>
          <a:bodyPr>
            <a:normAutofit fontScale="92500" lnSpcReduction="10000"/>
          </a:bodyPr>
          <a:lstStyle/>
          <a:p>
            <a:pPr marL="91440" lvl="0" indent="-91440">
              <a:spcBef>
                <a:spcPts val="1200"/>
              </a:spcBef>
              <a:spcAft>
                <a:spcPts val="200"/>
              </a:spcAft>
              <a:buClr>
                <a:srgbClr val="4859A0"/>
              </a:buClr>
              <a:buSzPct val="100000"/>
              <a:buFont typeface="Calibri" panose="020F0502020204030204" pitchFamily="34" charset="0"/>
              <a:buChar char=" "/>
            </a:pPr>
            <a:r>
              <a:rPr lang="en-US" sz="2400" b="1" dirty="0">
                <a:solidFill>
                  <a:srgbClr val="C63F28"/>
                </a:solidFill>
                <a:latin typeface="Arial" panose="020B0604020202020204"/>
              </a:rPr>
              <a:t>CSI believes it is more important to submit accurate data over error free.  If you feel your data is correct, follow these steps:</a:t>
            </a:r>
          </a:p>
          <a:p>
            <a:pPr marL="91440" lvl="0" indent="-91440">
              <a:spcBef>
                <a:spcPts val="1200"/>
              </a:spcBef>
              <a:spcAft>
                <a:spcPts val="200"/>
              </a:spcAft>
              <a:buClr>
                <a:srgbClr val="4859A0"/>
              </a:buClr>
              <a:buSzPct val="100000"/>
              <a:buFont typeface="Calibri" panose="020F0502020204030204" pitchFamily="34" charset="0"/>
              <a:buChar char=" "/>
            </a:pPr>
            <a:endParaRPr lang="en-US" sz="2000" b="1" dirty="0">
              <a:latin typeface="Arial" panose="020B0604020202020204"/>
            </a:endParaRPr>
          </a:p>
          <a:p>
            <a:pPr marL="544068" lvl="1" indent="-342900">
              <a:spcBef>
                <a:spcPts val="200"/>
              </a:spcBef>
              <a:spcAft>
                <a:spcPts val="400"/>
              </a:spcAft>
              <a:buClr>
                <a:srgbClr val="C63F28"/>
              </a:buClr>
              <a:buSzTx/>
              <a:buFont typeface="+mj-lt"/>
              <a:buAutoNum type="arabicPeriod"/>
            </a:pPr>
            <a:r>
              <a:rPr lang="en-US" dirty="0">
                <a:latin typeface="Arial" panose="020B0604020202020204"/>
              </a:rPr>
              <a:t>Discuss error with CSI submissions staff</a:t>
            </a:r>
          </a:p>
          <a:p>
            <a:pPr marL="544068" lvl="1" indent="-342900">
              <a:spcBef>
                <a:spcPts val="200"/>
              </a:spcBef>
              <a:spcAft>
                <a:spcPts val="400"/>
              </a:spcAft>
              <a:buClr>
                <a:srgbClr val="C63F28"/>
              </a:buClr>
              <a:buSzTx/>
              <a:buFont typeface="+mj-lt"/>
              <a:buAutoNum type="arabicPeriod"/>
            </a:pPr>
            <a:r>
              <a:rPr lang="en-US" dirty="0">
                <a:latin typeface="Arial" panose="020B0604020202020204"/>
              </a:rPr>
              <a:t>Submit the request in writing to the CSI Submissions Inbox</a:t>
            </a:r>
          </a:p>
          <a:p>
            <a:pPr marL="544068" lvl="1" indent="-342900">
              <a:spcBef>
                <a:spcPts val="200"/>
              </a:spcBef>
              <a:spcAft>
                <a:spcPts val="400"/>
              </a:spcAft>
              <a:buClr>
                <a:srgbClr val="C63F28"/>
              </a:buClr>
              <a:buSzTx/>
              <a:buFont typeface="+mj-lt"/>
              <a:buAutoNum type="arabicPeriod"/>
            </a:pPr>
            <a:r>
              <a:rPr lang="en-US" dirty="0">
                <a:latin typeface="Arial" panose="020B0604020202020204"/>
              </a:rPr>
              <a:t>CSI will process the request with CDE</a:t>
            </a:r>
          </a:p>
          <a:p>
            <a:pPr marL="544068" lvl="1" indent="-342900">
              <a:spcBef>
                <a:spcPts val="200"/>
              </a:spcBef>
              <a:spcAft>
                <a:spcPts val="400"/>
              </a:spcAft>
              <a:buClr>
                <a:srgbClr val="C63F28"/>
              </a:buClr>
              <a:buSzTx/>
              <a:buFont typeface="+mj-lt"/>
              <a:buAutoNum type="arabicPeriod"/>
            </a:pPr>
            <a:r>
              <a:rPr lang="en-US" dirty="0">
                <a:latin typeface="Arial" panose="020B0604020202020204"/>
              </a:rPr>
              <a:t>CDE will review the request and either approve it or provide additional coding options for the scenario and contact CSI</a:t>
            </a:r>
          </a:p>
          <a:p>
            <a:pPr marL="544068" lvl="1" indent="-342900">
              <a:spcBef>
                <a:spcPts val="200"/>
              </a:spcBef>
              <a:spcAft>
                <a:spcPts val="400"/>
              </a:spcAft>
              <a:buClr>
                <a:srgbClr val="C63F28"/>
              </a:buClr>
              <a:buSzTx/>
              <a:buFont typeface="+mj-lt"/>
              <a:buAutoNum type="arabicPeriod"/>
            </a:pPr>
            <a:r>
              <a:rPr lang="en-US" dirty="0">
                <a:latin typeface="Arial" panose="020B0604020202020204"/>
              </a:rPr>
              <a:t>CSI will contact school to notify if exception was approved or additional file changes are necessary</a:t>
            </a:r>
          </a:p>
          <a:p>
            <a:pPr marL="0" indent="0">
              <a:buNone/>
            </a:pPr>
            <a:endParaRPr lang="en-US" dirty="0"/>
          </a:p>
        </p:txBody>
      </p:sp>
      <p:sp>
        <p:nvSpPr>
          <p:cNvPr id="5" name="Shape 97">
            <a:extLst>
              <a:ext uri="{FF2B5EF4-FFF2-40B4-BE49-F238E27FC236}">
                <a16:creationId xmlns:a16="http://schemas.microsoft.com/office/drawing/2014/main" id="{3107767F-32C4-41D1-9D3F-544D49F20E09}"/>
              </a:ext>
            </a:extLst>
          </p:cNvPr>
          <p:cNvSpPr txBox="1">
            <a:spLocks/>
          </p:cNvSpPr>
          <p:nvPr/>
        </p:nvSpPr>
        <p:spPr>
          <a:xfrm>
            <a:off x="8679067" y="6035295"/>
            <a:ext cx="411162" cy="312737"/>
          </a:xfrm>
          <a:prstGeom prst="rect">
            <a:avLst/>
          </a:prstGeom>
        </p:spPr>
        <p:txBody>
          <a:bodyPr spcFirstLastPara="1" vert="horz" wrap="square" lIns="68569" tIns="68569" rIns="68569" bIns="68569"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200" smtClean="0"/>
              <a:pPr/>
              <a:t>10</a:t>
            </a:fld>
            <a:endParaRPr lang="en" sz="1200" dirty="0"/>
          </a:p>
        </p:txBody>
      </p:sp>
      <p:pic>
        <p:nvPicPr>
          <p:cNvPr id="7" name="Audio 6">
            <a:hlinkClick r:id="" action="ppaction://media"/>
            <a:extLst>
              <a:ext uri="{FF2B5EF4-FFF2-40B4-BE49-F238E27FC236}">
                <a16:creationId xmlns:a16="http://schemas.microsoft.com/office/drawing/2014/main" id="{1F1BF2F4-5597-5D32-E22E-36FDA16E9C81}"/>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2686031746"/>
      </p:ext>
    </p:extLst>
  </p:cSld>
  <p:clrMapOvr>
    <a:masterClrMapping/>
  </p:clrMapOvr>
  <mc:AlternateContent xmlns:mc="http://schemas.openxmlformats.org/markup-compatibility/2006" xmlns:p14="http://schemas.microsoft.com/office/powerpoint/2010/main">
    <mc:Choice Requires="p14">
      <p:transition spd="slow" p14:dur="2000" advTm="63618"/>
    </mc:Choice>
    <mc:Fallback xmlns="">
      <p:transition spd="slow" advTm="636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E44DFE7-658B-46D9-BE25-0B69A810E7F6}"/>
              </a:ext>
            </a:extLst>
          </p:cNvPr>
          <p:cNvSpPr>
            <a:spLocks noGrp="1"/>
          </p:cNvSpPr>
          <p:nvPr>
            <p:ph type="title"/>
          </p:nvPr>
        </p:nvSpPr>
        <p:spPr>
          <a:xfrm>
            <a:off x="628650" y="365126"/>
            <a:ext cx="7886700" cy="1325563"/>
          </a:xfrm>
        </p:spPr>
        <p:txBody>
          <a:bodyPr/>
          <a:lstStyle/>
          <a:p>
            <a:r>
              <a:rPr lang="en-US" sz="4400" dirty="0"/>
              <a:t>Step 4 Resources &amp; Supports</a:t>
            </a:r>
            <a:endParaRPr lang="en-US" dirty="0"/>
          </a:p>
        </p:txBody>
      </p:sp>
      <p:sp>
        <p:nvSpPr>
          <p:cNvPr id="11" name="TextBox 10">
            <a:extLst>
              <a:ext uri="{FF2B5EF4-FFF2-40B4-BE49-F238E27FC236}">
                <a16:creationId xmlns:a16="http://schemas.microsoft.com/office/drawing/2014/main" id="{BDD9CE99-9219-49FB-A02C-16FE16DC58CF}"/>
              </a:ext>
            </a:extLst>
          </p:cNvPr>
          <p:cNvSpPr txBox="1"/>
          <p:nvPr/>
        </p:nvSpPr>
        <p:spPr>
          <a:xfrm>
            <a:off x="126825" y="1451889"/>
            <a:ext cx="8554624"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For additional support, consider reviewing of the following resources and optional exercises.</a:t>
            </a:r>
          </a:p>
        </p:txBody>
      </p:sp>
      <p:sp>
        <p:nvSpPr>
          <p:cNvPr id="8" name="TextBox 7">
            <a:extLst>
              <a:ext uri="{FF2B5EF4-FFF2-40B4-BE49-F238E27FC236}">
                <a16:creationId xmlns:a16="http://schemas.microsoft.com/office/drawing/2014/main" id="{BD5B3B44-7E76-44B2-96F4-8D419C62BABE}"/>
              </a:ext>
            </a:extLst>
          </p:cNvPr>
          <p:cNvSpPr txBox="1"/>
          <p:nvPr/>
        </p:nvSpPr>
        <p:spPr>
          <a:xfrm>
            <a:off x="284575" y="2419182"/>
            <a:ext cx="8239125" cy="1384995"/>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Resources to Review:</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hlinkClick r:id="rId5"/>
              </a:rPr>
              <a:t>Securely sharing data with CSI Webinar</a:t>
            </a: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hlinkClick r:id="rId6"/>
              </a:rPr>
              <a:t>G-Drive Instructions</a:t>
            </a: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hlinkClick r:id="rId7"/>
              </a:rPr>
              <a:t>CSI Troubleshooting Errors Resource</a:t>
            </a: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Shape 97">
            <a:extLst>
              <a:ext uri="{FF2B5EF4-FFF2-40B4-BE49-F238E27FC236}">
                <a16:creationId xmlns:a16="http://schemas.microsoft.com/office/drawing/2014/main" id="{4D1BE651-D30D-4F40-86E8-4852A83D746F}"/>
              </a:ext>
            </a:extLst>
          </p:cNvPr>
          <p:cNvSpPr txBox="1">
            <a:spLocks/>
          </p:cNvSpPr>
          <p:nvPr/>
        </p:nvSpPr>
        <p:spPr>
          <a:xfrm>
            <a:off x="8679067" y="6035295"/>
            <a:ext cx="411162" cy="312737"/>
          </a:xfrm>
          <a:prstGeom prst="rect">
            <a:avLst/>
          </a:prstGeom>
        </p:spPr>
        <p:txBody>
          <a:bodyPr spcFirstLastPara="1" vert="horz" wrap="square" lIns="68569" tIns="68569" rIns="68569" bIns="68569"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200" smtClean="0"/>
              <a:pPr/>
              <a:t>11</a:t>
            </a:fld>
            <a:endParaRPr lang="en" sz="1200" dirty="0"/>
          </a:p>
        </p:txBody>
      </p:sp>
      <p:pic>
        <p:nvPicPr>
          <p:cNvPr id="4" name="Audio 3">
            <a:hlinkClick r:id="" action="ppaction://media"/>
            <a:extLst>
              <a:ext uri="{FF2B5EF4-FFF2-40B4-BE49-F238E27FC236}">
                <a16:creationId xmlns:a16="http://schemas.microsoft.com/office/drawing/2014/main" id="{F5269283-9ABA-50EA-3414-65AE825AD08B}"/>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3349629703"/>
      </p:ext>
    </p:extLst>
  </p:cSld>
  <p:clrMapOvr>
    <a:masterClrMapping/>
  </p:clrMapOvr>
  <mc:AlternateContent xmlns:mc="http://schemas.openxmlformats.org/markup-compatibility/2006" xmlns:p14="http://schemas.microsoft.com/office/powerpoint/2010/main">
    <mc:Choice Requires="p14">
      <p:transition spd="slow" p14:dur="2000" advTm="15100"/>
    </mc:Choice>
    <mc:Fallback xmlns="">
      <p:transition spd="slow" advTm="15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ctrTitle" idx="4294967295"/>
          </p:nvPr>
        </p:nvSpPr>
        <p:spPr>
          <a:xfrm>
            <a:off x="1293534" y="2453047"/>
            <a:ext cx="6556744" cy="559781"/>
          </a:xfrm>
          <a:prstGeom prst="rect">
            <a:avLst/>
          </a:prstGeom>
        </p:spPr>
        <p:txBody>
          <a:bodyPr spcFirstLastPara="1" vert="horz" wrap="square" lIns="68569" tIns="68569" rIns="68569" bIns="68569" rtlCol="0" anchor="b" anchorCtr="0">
            <a:noAutofit/>
          </a:bodyPr>
          <a:lstStyle/>
          <a:p>
            <a:pPr algn="ctr"/>
            <a:r>
              <a:rPr lang="en-US" sz="3200" dirty="0">
                <a:solidFill>
                  <a:schemeClr val="bg1"/>
                </a:solidFill>
              </a:rPr>
              <a:t>Thank you!</a:t>
            </a:r>
          </a:p>
        </p:txBody>
      </p:sp>
      <p:sp>
        <p:nvSpPr>
          <p:cNvPr id="8" name="TextBox 7">
            <a:extLst>
              <a:ext uri="{FF2B5EF4-FFF2-40B4-BE49-F238E27FC236}">
                <a16:creationId xmlns:a16="http://schemas.microsoft.com/office/drawing/2014/main" id="{61706BBF-0F61-479F-B8B9-B11BEE758EF7}"/>
              </a:ext>
            </a:extLst>
          </p:cNvPr>
          <p:cNvSpPr txBox="1"/>
          <p:nvPr/>
        </p:nvSpPr>
        <p:spPr>
          <a:xfrm>
            <a:off x="2062756" y="3720669"/>
            <a:ext cx="5018300" cy="923330"/>
          </a:xfrm>
          <a:prstGeom prst="rect">
            <a:avLst/>
          </a:prstGeom>
          <a:noFill/>
        </p:spPr>
        <p:txBody>
          <a:bodyPr wrap="square" rtlCol="0">
            <a:spAutoFit/>
          </a:bodyPr>
          <a:lstStyle/>
          <a:p>
            <a:pPr algn="ctr"/>
            <a:r>
              <a:rPr lang="en-US" dirty="0">
                <a:solidFill>
                  <a:schemeClr val="bg1"/>
                </a:solidFill>
              </a:rPr>
              <a:t>For questions contact the CSI Submissions Inbox at: </a:t>
            </a:r>
            <a:r>
              <a:rPr lang="en-US" dirty="0">
                <a:solidFill>
                  <a:schemeClr val="bg1"/>
                </a:solidFill>
                <a:hlinkClick r:id="rId5">
                  <a:extLst>
                    <a:ext uri="{A12FA001-AC4F-418D-AE19-62706E023703}">
                      <ahyp:hlinkClr xmlns:ahyp="http://schemas.microsoft.com/office/drawing/2018/hyperlinkcolor" val="tx"/>
                    </a:ext>
                  </a:extLst>
                </a:hlinkClick>
              </a:rPr>
              <a:t>submissions_csi@csi.state.co.us</a:t>
            </a:r>
            <a:endParaRPr lang="en-US" dirty="0">
              <a:solidFill>
                <a:schemeClr val="bg1"/>
              </a:solidFill>
            </a:endParaRPr>
          </a:p>
          <a:p>
            <a:pPr algn="ctr"/>
            <a:endParaRPr lang="en-US" dirty="0">
              <a:solidFill>
                <a:schemeClr val="bg1"/>
              </a:solidFill>
            </a:endParaRPr>
          </a:p>
        </p:txBody>
      </p:sp>
      <p:sp>
        <p:nvSpPr>
          <p:cNvPr id="340" name="Shape 340"/>
          <p:cNvSpPr txBox="1">
            <a:spLocks noGrp="1"/>
          </p:cNvSpPr>
          <p:nvPr>
            <p:ph type="sldNum" idx="12"/>
          </p:nvPr>
        </p:nvSpPr>
        <p:spPr>
          <a:xfrm>
            <a:off x="8231019" y="6121996"/>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sz="1200"/>
              <a:pPr/>
              <a:t>12</a:t>
            </a:fld>
            <a:endParaRPr dirty="0"/>
          </a:p>
        </p:txBody>
      </p:sp>
      <p:pic>
        <p:nvPicPr>
          <p:cNvPr id="4" name="Audio 3">
            <a:hlinkClick r:id="" action="ppaction://media"/>
            <a:extLst>
              <a:ext uri="{FF2B5EF4-FFF2-40B4-BE49-F238E27FC236}">
                <a16:creationId xmlns:a16="http://schemas.microsoft.com/office/drawing/2014/main" id="{355810E1-C365-BEBB-8831-2A28B937083C}"/>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629200141"/>
      </p:ext>
    </p:extLst>
  </p:cSld>
  <p:clrMapOvr>
    <a:masterClrMapping/>
  </p:clrMapOvr>
  <mc:AlternateContent xmlns:mc="http://schemas.openxmlformats.org/markup-compatibility/2006" xmlns:p14="http://schemas.microsoft.com/office/powerpoint/2010/main">
    <mc:Choice Requires="p14">
      <p:transition spd="slow" p14:dur="2000" advTm="14190"/>
    </mc:Choice>
    <mc:Fallback xmlns="">
      <p:transition spd="slow" advTm="14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628650" y="365126"/>
            <a:ext cx="7886700" cy="1325563"/>
          </a:xfrm>
        </p:spPr>
        <p:txBody>
          <a:bodyPr spcFirstLastPara="1" vert="horz" lIns="68569" tIns="68569" rIns="68569" bIns="68569" rtlCol="0" anchor="ctr" anchorCtr="0">
            <a:normAutofit/>
          </a:bodyPr>
          <a:lstStyle/>
          <a:p>
            <a:r>
              <a:rPr lang="en-US" sz="4100" dirty="0"/>
              <a:t>The Data Submissions Process</a:t>
            </a:r>
          </a:p>
        </p:txBody>
      </p:sp>
      <p:pic>
        <p:nvPicPr>
          <p:cNvPr id="3" name="Picture 2" descr="Diagram of five step data submissions process with Step 4 highlighted"/>
          <p:cNvPicPr>
            <a:picLocks noChangeAspect="1"/>
          </p:cNvPicPr>
          <p:nvPr/>
        </p:nvPicPr>
        <p:blipFill>
          <a:blip r:embed="rId5"/>
          <a:stretch>
            <a:fillRect/>
          </a:stretch>
        </p:blipFill>
        <p:spPr>
          <a:xfrm>
            <a:off x="628650" y="2985881"/>
            <a:ext cx="7886700" cy="2030825"/>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
        <p:nvSpPr>
          <p:cNvPr id="97" name="Shape 97" hidden="1"/>
          <p:cNvSpPr txBox="1">
            <a:spLocks noGrp="1"/>
          </p:cNvSpPr>
          <p:nvPr>
            <p:ph type="sldNum" idx="4294967295"/>
          </p:nvPr>
        </p:nvSpPr>
        <p:spPr>
          <a:xfrm>
            <a:off x="8732838" y="5630863"/>
            <a:ext cx="411162" cy="312737"/>
          </a:xfrm>
          <a:prstGeom prst="rect">
            <a:avLst/>
          </a:prstGeom>
        </p:spPr>
        <p:txBody>
          <a:bodyPr spcFirstLastPara="1" vert="horz" wrap="square" lIns="68569" tIns="68569" rIns="68569" bIns="68569" rtlCol="0" anchor="t" anchorCtr="0">
            <a:noAutofit/>
          </a:bodyPr>
          <a:lstStyle/>
          <a:p>
            <a:pPr>
              <a:spcAft>
                <a:spcPts val="600"/>
              </a:spcAft>
            </a:pPr>
            <a:fld id="{00000000-1234-1234-1234-123412341234}" type="slidenum">
              <a:rPr lang="en"/>
              <a:pPr>
                <a:spcAft>
                  <a:spcPts val="600"/>
                </a:spcAft>
              </a:pPr>
              <a:t>2</a:t>
            </a:fld>
            <a:endParaRPr lang="en-US"/>
          </a:p>
        </p:txBody>
      </p:sp>
      <p:sp>
        <p:nvSpPr>
          <p:cNvPr id="2" name="Rectangle 1">
            <a:extLst>
              <a:ext uri="{FF2B5EF4-FFF2-40B4-BE49-F238E27FC236}">
                <a16:creationId xmlns:a16="http://schemas.microsoft.com/office/drawing/2014/main" id="{EE9A360A-C4D4-49AD-90DF-9EC24E0F1266}"/>
              </a:ext>
              <a:ext uri="{C183D7F6-B498-43B3-948B-1728B52AA6E4}">
                <adec:decorative xmlns:adec="http://schemas.microsoft.com/office/drawing/2017/decorative" val="1"/>
              </a:ext>
            </a:extLst>
          </p:cNvPr>
          <p:cNvSpPr/>
          <p:nvPr/>
        </p:nvSpPr>
        <p:spPr>
          <a:xfrm>
            <a:off x="5426110" y="3667648"/>
            <a:ext cx="1647930" cy="1235948"/>
          </a:xfrm>
          <a:prstGeom prst="rect">
            <a:avLst/>
          </a:prstGeom>
          <a:noFill/>
          <a:ln w="5715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Shape 97">
            <a:extLst>
              <a:ext uri="{FF2B5EF4-FFF2-40B4-BE49-F238E27FC236}">
                <a16:creationId xmlns:a16="http://schemas.microsoft.com/office/drawing/2014/main" id="{B3F2C55F-0012-4E31-946C-DA31B997CCF5}"/>
              </a:ext>
            </a:extLst>
          </p:cNvPr>
          <p:cNvSpPr txBox="1">
            <a:spLocks/>
          </p:cNvSpPr>
          <p:nvPr/>
        </p:nvSpPr>
        <p:spPr>
          <a:xfrm>
            <a:off x="8679067" y="6035295"/>
            <a:ext cx="411162" cy="312737"/>
          </a:xfrm>
          <a:prstGeom prst="rect">
            <a:avLst/>
          </a:prstGeom>
        </p:spPr>
        <p:txBody>
          <a:bodyPr spcFirstLastPara="1" vert="horz" wrap="square" lIns="68569" tIns="68569" rIns="68569" bIns="68569"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200" smtClean="0"/>
              <a:pPr/>
              <a:t>2</a:t>
            </a:fld>
            <a:endParaRPr lang="en" sz="1200" dirty="0"/>
          </a:p>
        </p:txBody>
      </p:sp>
      <p:pic>
        <p:nvPicPr>
          <p:cNvPr id="7" name="Audio 6">
            <a:hlinkClick r:id="" action="ppaction://media"/>
            <a:extLst>
              <a:ext uri="{FF2B5EF4-FFF2-40B4-BE49-F238E27FC236}">
                <a16:creationId xmlns:a16="http://schemas.microsoft.com/office/drawing/2014/main" id="{C29765E9-7EFD-F9BD-F838-29471A507426}"/>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3926971950"/>
      </p:ext>
    </p:extLst>
  </p:cSld>
  <p:clrMapOvr>
    <a:masterClrMapping/>
  </p:clrMapOvr>
  <mc:AlternateContent xmlns:mc="http://schemas.openxmlformats.org/markup-compatibility/2006" xmlns:p14="http://schemas.microsoft.com/office/powerpoint/2010/main">
    <mc:Choice Requires="p14">
      <p:transition spd="slow" p14:dur="2000" advTm="15572"/>
    </mc:Choice>
    <mc:Fallback xmlns="">
      <p:transition spd="slow" advTm="155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A0C8-BBC1-46F4-92DE-284A5D4F88E6}"/>
              </a:ext>
            </a:extLst>
          </p:cNvPr>
          <p:cNvSpPr>
            <a:spLocks noGrp="1"/>
          </p:cNvSpPr>
          <p:nvPr>
            <p:ph type="title"/>
          </p:nvPr>
        </p:nvSpPr>
        <p:spPr/>
        <p:txBody>
          <a:bodyPr/>
          <a:lstStyle/>
          <a:p>
            <a:r>
              <a:rPr lang="en-US" dirty="0"/>
              <a:t>Download Error Reports from G-Drive</a:t>
            </a:r>
          </a:p>
        </p:txBody>
      </p:sp>
      <p:sp>
        <p:nvSpPr>
          <p:cNvPr id="7" name="Content Placeholder 6">
            <a:extLst>
              <a:ext uri="{FF2B5EF4-FFF2-40B4-BE49-F238E27FC236}">
                <a16:creationId xmlns:a16="http://schemas.microsoft.com/office/drawing/2014/main" id="{30696292-54E6-D206-385D-A61D2D1613A5}"/>
              </a:ext>
            </a:extLst>
          </p:cNvPr>
          <p:cNvSpPr>
            <a:spLocks noGrp="1"/>
          </p:cNvSpPr>
          <p:nvPr>
            <p:ph sz="half" idx="1"/>
          </p:nvPr>
        </p:nvSpPr>
        <p:spPr/>
        <p:txBody>
          <a:bodyPr/>
          <a:lstStyle/>
          <a:p>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Navigate to the Error Reports folder within the appropriate collection </a:t>
            </a:r>
            <a:r>
              <a:rPr lang="en-US"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folder.</a:t>
            </a:r>
          </a:p>
          <a:p>
            <a:r>
              <a:rPr lang="en-US"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 </a:t>
            </a: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download a file to your computer, simply right click on the file and then pick the Download option </a:t>
            </a:r>
          </a:p>
          <a:p>
            <a:r>
              <a:rPr lang="en-US" sz="1800" dirty="0">
                <a:solidFill>
                  <a:schemeClr val="tx1"/>
                </a:solidFill>
                <a:effectLst/>
                <a:latin typeface="Arial" panose="020B0604020202020204" pitchFamily="34" charset="0"/>
                <a:ea typeface="Times New Roman" panose="02020603050405020304" pitchFamily="18" charset="0"/>
              </a:rPr>
              <a:t>You </a:t>
            </a:r>
            <a:r>
              <a:rPr lang="en-US" sz="1800" b="1" dirty="0">
                <a:solidFill>
                  <a:schemeClr val="tx1"/>
                </a:solidFill>
                <a:effectLst/>
                <a:latin typeface="Arial" panose="020B0604020202020204" pitchFamily="34" charset="0"/>
                <a:ea typeface="Times New Roman" panose="02020603050405020304" pitchFamily="18" charset="0"/>
              </a:rPr>
              <a:t>cannot</a:t>
            </a:r>
            <a:r>
              <a:rPr lang="en-US" sz="1800" dirty="0">
                <a:solidFill>
                  <a:schemeClr val="tx1"/>
                </a:solidFill>
                <a:effectLst/>
                <a:latin typeface="Arial" panose="020B0604020202020204" pitchFamily="34" charset="0"/>
                <a:ea typeface="Times New Roman" panose="02020603050405020304" pitchFamily="18" charset="0"/>
              </a:rPr>
              <a:t> drag and drop files from shared folders in G-Drive to your computer.</a:t>
            </a:r>
            <a:endParaRPr lang="en-US" dirty="0">
              <a:solidFill>
                <a:schemeClr val="tx1"/>
              </a:solidFill>
            </a:endParaRPr>
          </a:p>
        </p:txBody>
      </p:sp>
      <p:pic>
        <p:nvPicPr>
          <p:cNvPr id="6" name="Picture 5" descr="Screenshot of the menu options in G-Drive for downloading a selected file">
            <a:extLst>
              <a:ext uri="{FF2B5EF4-FFF2-40B4-BE49-F238E27FC236}">
                <a16:creationId xmlns:a16="http://schemas.microsoft.com/office/drawing/2014/main" id="{58EA6034-1FAC-AE8E-9230-44D56B238A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380"/>
          <a:stretch/>
        </p:blipFill>
        <p:spPr bwMode="auto">
          <a:xfrm>
            <a:off x="6020245" y="2001163"/>
            <a:ext cx="2564955" cy="2855674"/>
          </a:xfrm>
          <a:prstGeom prst="rect">
            <a:avLst/>
          </a:prstGeom>
          <a:ln w="9525" cap="flat" cmpd="sng" algn="ctr">
            <a:solidFill>
              <a:srgbClr val="4F81BD"/>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8DCCB920-F8EE-D56F-A050-E33CD84CB75B}"/>
              </a:ext>
            </a:extLst>
          </p:cNvPr>
          <p:cNvSpPr txBox="1"/>
          <p:nvPr/>
        </p:nvSpPr>
        <p:spPr>
          <a:xfrm>
            <a:off x="266700" y="5819775"/>
            <a:ext cx="8610600" cy="92333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Available Resources:</a:t>
            </a:r>
          </a:p>
          <a:p>
            <a:r>
              <a:rPr lang="en-US" sz="1200" dirty="0">
                <a:latin typeface="Arial" panose="020B0604020202020204" pitchFamily="34" charset="0"/>
                <a:cs typeface="Arial" panose="020B0604020202020204" pitchFamily="34" charset="0"/>
              </a:rPr>
              <a:t>G-Drive Instructions:  </a:t>
            </a:r>
            <a:r>
              <a:rPr lang="en-US" sz="1200" dirty="0">
                <a:latin typeface="Arial" panose="020B0604020202020204" pitchFamily="34" charset="0"/>
                <a:cs typeface="Arial" panose="020B0604020202020204" pitchFamily="34" charset="0"/>
                <a:hlinkClick r:id="rId6"/>
              </a:rPr>
              <a:t>https://resources.csi.state.co.us/data-security/</a:t>
            </a:r>
            <a:r>
              <a:rPr lang="en-US" sz="12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p>
        </p:txBody>
      </p:sp>
      <p:pic>
        <p:nvPicPr>
          <p:cNvPr id="8" name="Audio 7">
            <a:hlinkClick r:id="" action="ppaction://media"/>
            <a:extLst>
              <a:ext uri="{FF2B5EF4-FFF2-40B4-BE49-F238E27FC236}">
                <a16:creationId xmlns:a16="http://schemas.microsoft.com/office/drawing/2014/main" id="{B90466DF-86BE-45EF-A071-8B5BEA370FD0}"/>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244064020"/>
      </p:ext>
    </p:extLst>
  </p:cSld>
  <p:clrMapOvr>
    <a:masterClrMapping/>
  </p:clrMapOvr>
  <mc:AlternateContent xmlns:mc="http://schemas.openxmlformats.org/markup-compatibility/2006" xmlns:p14="http://schemas.microsoft.com/office/powerpoint/2010/main">
    <mc:Choice Requires="p14">
      <p:transition spd="slow" p14:dur="2000" advTm="21189"/>
    </mc:Choice>
    <mc:Fallback xmlns="">
      <p:transition spd="slow" advTm="211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a:t>State Reporting Error Types</a:t>
            </a:r>
          </a:p>
        </p:txBody>
      </p:sp>
      <p:graphicFrame>
        <p:nvGraphicFramePr>
          <p:cNvPr id="6" name="Text Placeholder 2">
            <a:extLst>
              <a:ext uri="{FF2B5EF4-FFF2-40B4-BE49-F238E27FC236}">
                <a16:creationId xmlns:a16="http://schemas.microsoft.com/office/drawing/2014/main" id="{CBD66628-27C6-4B98-9B2E-B11DB893FEC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8487511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hidden="1"/>
          <p:cNvSpPr>
            <a:spLocks noGrp="1"/>
          </p:cNvSpPr>
          <p:nvPr>
            <p:ph type="sldNum" idx="4294967295"/>
          </p:nvPr>
        </p:nvSpPr>
        <p:spPr>
          <a:xfrm>
            <a:off x="8594725" y="6364288"/>
            <a:ext cx="549275" cy="417512"/>
          </a:xfrm>
          <a:prstGeom prst="rect">
            <a:avLst/>
          </a:prstGeom>
        </p:spPr>
        <p:txBody>
          <a:bodyPr/>
          <a:lstStyle/>
          <a:p>
            <a:pPr>
              <a:spcAft>
                <a:spcPts val="600"/>
              </a:spcAft>
            </a:pPr>
            <a:fld id="{00000000-1234-1234-1234-123412341234}" type="slidenum">
              <a:rPr lang="en" smtClean="0"/>
              <a:pPr>
                <a:spcAft>
                  <a:spcPts val="600"/>
                </a:spcAft>
              </a:pPr>
              <a:t>4</a:t>
            </a:fld>
            <a:endParaRPr lang="en"/>
          </a:p>
        </p:txBody>
      </p:sp>
      <p:sp>
        <p:nvSpPr>
          <p:cNvPr id="5" name="Shape 97">
            <a:extLst>
              <a:ext uri="{FF2B5EF4-FFF2-40B4-BE49-F238E27FC236}">
                <a16:creationId xmlns:a16="http://schemas.microsoft.com/office/drawing/2014/main" id="{A640DF60-9228-4304-95BD-E877032D9EB9}"/>
              </a:ext>
            </a:extLst>
          </p:cNvPr>
          <p:cNvSpPr txBox="1">
            <a:spLocks/>
          </p:cNvSpPr>
          <p:nvPr/>
        </p:nvSpPr>
        <p:spPr>
          <a:xfrm>
            <a:off x="8679067" y="6035295"/>
            <a:ext cx="411162" cy="312737"/>
          </a:xfrm>
          <a:prstGeom prst="rect">
            <a:avLst/>
          </a:prstGeom>
        </p:spPr>
        <p:txBody>
          <a:bodyPr spcFirstLastPara="1" vert="horz" wrap="square" lIns="68569" tIns="68569" rIns="68569" bIns="68569"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200" smtClean="0"/>
              <a:pPr/>
              <a:t>4</a:t>
            </a:fld>
            <a:endParaRPr lang="en" sz="1200" dirty="0"/>
          </a:p>
        </p:txBody>
      </p:sp>
      <p:pic>
        <p:nvPicPr>
          <p:cNvPr id="8" name="Audio 7">
            <a:hlinkClick r:id="" action="ppaction://media"/>
            <a:extLst>
              <a:ext uri="{FF2B5EF4-FFF2-40B4-BE49-F238E27FC236}">
                <a16:creationId xmlns:a16="http://schemas.microsoft.com/office/drawing/2014/main" id="{5BC60788-8EA5-8E82-6227-C9F143567A46}"/>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988854167"/>
      </p:ext>
    </p:extLst>
  </p:cSld>
  <p:clrMapOvr>
    <a:masterClrMapping/>
  </p:clrMapOvr>
  <mc:AlternateContent xmlns:mc="http://schemas.openxmlformats.org/markup-compatibility/2006" xmlns:p14="http://schemas.microsoft.com/office/powerpoint/2010/main">
    <mc:Choice Requires="p14">
      <p:transition spd="slow" p14:dur="2000" advTm="62708"/>
    </mc:Choice>
    <mc:Fallback xmlns="">
      <p:transition spd="slow" advTm="627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42992-CEA9-45FB-8E37-D0FD8D8510B5}"/>
              </a:ext>
            </a:extLst>
          </p:cNvPr>
          <p:cNvSpPr>
            <a:spLocks noGrp="1"/>
          </p:cNvSpPr>
          <p:nvPr>
            <p:ph type="title"/>
          </p:nvPr>
        </p:nvSpPr>
        <p:spPr/>
        <p:txBody>
          <a:bodyPr/>
          <a:lstStyle/>
          <a:p>
            <a:r>
              <a:rPr lang="en-US" dirty="0"/>
              <a:t>Reviewing Error/Warning Reports</a:t>
            </a:r>
          </a:p>
        </p:txBody>
      </p:sp>
      <p:sp>
        <p:nvSpPr>
          <p:cNvPr id="3" name="Rectangle 2">
            <a:extLst>
              <a:ext uri="{FF2B5EF4-FFF2-40B4-BE49-F238E27FC236}">
                <a16:creationId xmlns:a16="http://schemas.microsoft.com/office/drawing/2014/main" id="{0A154889-1A08-453D-B5F0-A66B7FF55F62}"/>
              </a:ext>
            </a:extLst>
          </p:cNvPr>
          <p:cNvSpPr/>
          <p:nvPr/>
        </p:nvSpPr>
        <p:spPr>
          <a:xfrm>
            <a:off x="295274" y="1690689"/>
            <a:ext cx="8543925" cy="1569660"/>
          </a:xfrm>
          <a:prstGeom prst="rect">
            <a:avLst/>
          </a:prstGeom>
        </p:spPr>
        <p:txBody>
          <a:bodyPr wrap="square">
            <a:spAutoFit/>
          </a:bodyPr>
          <a:lstStyle/>
          <a:p>
            <a:pPr marL="342900" indent="-342900">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Errors should be resolved within the school’s SIS. Corrections should not be made on error reports.</a:t>
            </a:r>
          </a:p>
          <a:p>
            <a:pPr marL="342900" indent="-342900">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All warnings should be reviewed for accuracy and updated if necessary.</a:t>
            </a: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After updating the SIS, schools should submit new files to CSI for processing</a:t>
            </a:r>
          </a:p>
          <a:p>
            <a:pPr marL="342900" marR="0" lvl="0" indent="-342900">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Table, Excel">
            <a:extLst>
              <a:ext uri="{FF2B5EF4-FFF2-40B4-BE49-F238E27FC236}">
                <a16:creationId xmlns:a16="http://schemas.microsoft.com/office/drawing/2014/main" id="{3143AB15-78DB-4E3D-8880-760F42B040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 y="2986798"/>
            <a:ext cx="7674409" cy="3506076"/>
          </a:xfrm>
          <a:prstGeom prst="rect">
            <a:avLst/>
          </a:prstGeom>
          <a:ln>
            <a:solidFill>
              <a:schemeClr val="tx1"/>
            </a:solidFill>
          </a:ln>
        </p:spPr>
      </p:pic>
      <p:sp>
        <p:nvSpPr>
          <p:cNvPr id="5" name="Shape 97">
            <a:extLst>
              <a:ext uri="{FF2B5EF4-FFF2-40B4-BE49-F238E27FC236}">
                <a16:creationId xmlns:a16="http://schemas.microsoft.com/office/drawing/2014/main" id="{458B9D99-0E9E-450C-9E97-F47B28A9A405}"/>
              </a:ext>
            </a:extLst>
          </p:cNvPr>
          <p:cNvSpPr txBox="1">
            <a:spLocks/>
          </p:cNvSpPr>
          <p:nvPr/>
        </p:nvSpPr>
        <p:spPr>
          <a:xfrm>
            <a:off x="8679067" y="6035295"/>
            <a:ext cx="411162" cy="312737"/>
          </a:xfrm>
          <a:prstGeom prst="rect">
            <a:avLst/>
          </a:prstGeom>
        </p:spPr>
        <p:txBody>
          <a:bodyPr spcFirstLastPara="1" vert="horz" wrap="square" lIns="68569" tIns="68569" rIns="68569" bIns="68569"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200" smtClean="0"/>
              <a:pPr/>
              <a:t>5</a:t>
            </a:fld>
            <a:endParaRPr lang="en" sz="1200" dirty="0"/>
          </a:p>
        </p:txBody>
      </p:sp>
      <p:pic>
        <p:nvPicPr>
          <p:cNvPr id="12" name="Audio 11">
            <a:hlinkClick r:id="" action="ppaction://media"/>
            <a:extLst>
              <a:ext uri="{FF2B5EF4-FFF2-40B4-BE49-F238E27FC236}">
                <a16:creationId xmlns:a16="http://schemas.microsoft.com/office/drawing/2014/main" id="{4947BEF9-100B-8467-FC31-22E6E654FE32}"/>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558227378"/>
      </p:ext>
    </p:extLst>
  </p:cSld>
  <p:clrMapOvr>
    <a:masterClrMapping/>
  </p:clrMapOvr>
  <mc:AlternateContent xmlns:mc="http://schemas.openxmlformats.org/markup-compatibility/2006" xmlns:p14="http://schemas.microsoft.com/office/powerpoint/2010/main">
    <mc:Choice Requires="p14">
      <p:transition spd="slow" p14:dur="2000" advTm="40848"/>
    </mc:Choice>
    <mc:Fallback xmlns="">
      <p:transition spd="slow" advTm="408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FC56-8F68-43AC-8784-99D4D4B453FA}"/>
              </a:ext>
            </a:extLst>
          </p:cNvPr>
          <p:cNvSpPr>
            <a:spLocks noGrp="1"/>
          </p:cNvSpPr>
          <p:nvPr>
            <p:ph type="title"/>
          </p:nvPr>
        </p:nvSpPr>
        <p:spPr/>
        <p:txBody>
          <a:bodyPr/>
          <a:lstStyle/>
          <a:p>
            <a:r>
              <a:rPr lang="en-US" dirty="0"/>
              <a:t>Error Clearance Approach</a:t>
            </a:r>
          </a:p>
        </p:txBody>
      </p:sp>
      <p:sp>
        <p:nvSpPr>
          <p:cNvPr id="19" name="TextBox 18">
            <a:extLst>
              <a:ext uri="{FF2B5EF4-FFF2-40B4-BE49-F238E27FC236}">
                <a16:creationId xmlns:a16="http://schemas.microsoft.com/office/drawing/2014/main" id="{881050F9-1678-43A2-AFF3-BD41B43867AD}"/>
              </a:ext>
            </a:extLst>
          </p:cNvPr>
          <p:cNvSpPr txBox="1"/>
          <p:nvPr/>
        </p:nvSpPr>
        <p:spPr>
          <a:xfrm>
            <a:off x="107720" y="1377109"/>
            <a:ext cx="8407628" cy="369332"/>
          </a:xfrm>
          <a:prstGeom prst="rect">
            <a:avLst/>
          </a:prstGeom>
          <a:noFill/>
        </p:spPr>
        <p:txBody>
          <a:bodyPr wrap="square">
            <a:spAutoFit/>
          </a:bodyPr>
          <a:lstStyle/>
          <a:p>
            <a:pPr marR="0" lvl="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Reports can be filtered in many ways to complete error clearance, including:</a:t>
            </a:r>
          </a:p>
        </p:txBody>
      </p:sp>
      <p:sp>
        <p:nvSpPr>
          <p:cNvPr id="3" name="TextBox 2">
            <a:extLst>
              <a:ext uri="{FF2B5EF4-FFF2-40B4-BE49-F238E27FC236}">
                <a16:creationId xmlns:a16="http://schemas.microsoft.com/office/drawing/2014/main" id="{87B36E33-0E09-4A45-AD58-8F053C1CB225}"/>
              </a:ext>
            </a:extLst>
          </p:cNvPr>
          <p:cNvSpPr txBox="1"/>
          <p:nvPr/>
        </p:nvSpPr>
        <p:spPr>
          <a:xfrm>
            <a:off x="301450" y="1884120"/>
            <a:ext cx="2210637" cy="369332"/>
          </a:xfrm>
          <a:prstGeom prst="rect">
            <a:avLst/>
          </a:prstGeom>
          <a:solidFill>
            <a:schemeClr val="accent6">
              <a:lumMod val="20000"/>
              <a:lumOff val="80000"/>
            </a:schemeClr>
          </a:solidFill>
        </p:spPr>
        <p:txBody>
          <a:bodyPr wrap="square" rtlCol="0">
            <a:spAutoFit/>
          </a:bodyPr>
          <a:lstStyle/>
          <a:p>
            <a:r>
              <a:rPr lang="en-US" dirty="0">
                <a:solidFill>
                  <a:srgbClr val="455FA9"/>
                </a:solidFill>
                <a:latin typeface="Arial" panose="020B0604020202020204" pitchFamily="34" charset="0"/>
                <a:cs typeface="Arial" panose="020B0604020202020204" pitchFamily="34" charset="0"/>
              </a:rPr>
              <a:t>By Name or SASID</a:t>
            </a:r>
          </a:p>
        </p:txBody>
      </p:sp>
      <p:pic>
        <p:nvPicPr>
          <p:cNvPr id="10" name="Picture 9" descr="Graphical user interface, application, table, Excel">
            <a:extLst>
              <a:ext uri="{FF2B5EF4-FFF2-40B4-BE49-F238E27FC236}">
                <a16:creationId xmlns:a16="http://schemas.microsoft.com/office/drawing/2014/main" id="{3EA9A8FB-2E77-4844-8ED7-76872838ED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19" y="2332714"/>
            <a:ext cx="8407629" cy="1964236"/>
          </a:xfrm>
          <a:prstGeom prst="rect">
            <a:avLst/>
          </a:prstGeom>
          <a:ln>
            <a:solidFill>
              <a:schemeClr val="tx1"/>
            </a:solidFill>
          </a:ln>
        </p:spPr>
      </p:pic>
      <p:sp>
        <p:nvSpPr>
          <p:cNvPr id="12" name="Rectangle 11">
            <a:extLst>
              <a:ext uri="{FF2B5EF4-FFF2-40B4-BE49-F238E27FC236}">
                <a16:creationId xmlns:a16="http://schemas.microsoft.com/office/drawing/2014/main" id="{BDC5EDE3-DE17-47F7-9024-4D47E2C5BCFE}"/>
              </a:ext>
              <a:ext uri="{C183D7F6-B498-43B3-948B-1728B52AA6E4}">
                <adec:decorative xmlns:adec="http://schemas.microsoft.com/office/drawing/2017/decorative" val="1"/>
              </a:ext>
            </a:extLst>
          </p:cNvPr>
          <p:cNvSpPr/>
          <p:nvPr/>
        </p:nvSpPr>
        <p:spPr>
          <a:xfrm>
            <a:off x="1790281" y="3481755"/>
            <a:ext cx="490695" cy="150725"/>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0E42AD-68F6-4A82-9E05-6A03994FDF52}"/>
              </a:ext>
              <a:ext uri="{C183D7F6-B498-43B3-948B-1728B52AA6E4}">
                <adec:decorative xmlns:adec="http://schemas.microsoft.com/office/drawing/2017/decorative" val="1"/>
              </a:ext>
            </a:extLst>
          </p:cNvPr>
          <p:cNvSpPr/>
          <p:nvPr/>
        </p:nvSpPr>
        <p:spPr>
          <a:xfrm>
            <a:off x="6400800" y="2471895"/>
            <a:ext cx="331595" cy="401934"/>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2810A1-5A65-41B8-BAEC-74CA43824D52}"/>
              </a:ext>
              <a:ext uri="{C183D7F6-B498-43B3-948B-1728B52AA6E4}">
                <adec:decorative xmlns:adec="http://schemas.microsoft.com/office/drawing/2017/decorative" val="1"/>
              </a:ext>
            </a:extLst>
          </p:cNvPr>
          <p:cNvSpPr/>
          <p:nvPr/>
        </p:nvSpPr>
        <p:spPr>
          <a:xfrm>
            <a:off x="3058048" y="3501851"/>
            <a:ext cx="398585" cy="150725"/>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B24B838-1634-4A37-B6AA-0449AFEFFE62}"/>
              </a:ext>
            </a:extLst>
          </p:cNvPr>
          <p:cNvSpPr txBox="1"/>
          <p:nvPr/>
        </p:nvSpPr>
        <p:spPr>
          <a:xfrm>
            <a:off x="327408" y="4359802"/>
            <a:ext cx="2210637" cy="369332"/>
          </a:xfrm>
          <a:prstGeom prst="rect">
            <a:avLst/>
          </a:prstGeom>
          <a:solidFill>
            <a:schemeClr val="accent6">
              <a:lumMod val="20000"/>
              <a:lumOff val="80000"/>
            </a:schemeClr>
          </a:solidFill>
        </p:spPr>
        <p:txBody>
          <a:bodyPr wrap="square" rtlCol="0">
            <a:spAutoFit/>
          </a:bodyPr>
          <a:lstStyle/>
          <a:p>
            <a:r>
              <a:rPr lang="en-US" dirty="0">
                <a:solidFill>
                  <a:srgbClr val="455FA9"/>
                </a:solidFill>
                <a:latin typeface="Arial" panose="020B0604020202020204" pitchFamily="34" charset="0"/>
                <a:cs typeface="Arial" panose="020B0604020202020204" pitchFamily="34" charset="0"/>
              </a:rPr>
              <a:t>By Error Code</a:t>
            </a:r>
          </a:p>
        </p:txBody>
      </p:sp>
      <p:pic>
        <p:nvPicPr>
          <p:cNvPr id="15" name="Picture 14" descr="Graphical user interface, application, table, Excel">
            <a:extLst>
              <a:ext uri="{FF2B5EF4-FFF2-40B4-BE49-F238E27FC236}">
                <a16:creationId xmlns:a16="http://schemas.microsoft.com/office/drawing/2014/main" id="{D1065743-6348-45F4-967C-0059F5FB57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20" y="4791986"/>
            <a:ext cx="8407629" cy="1928805"/>
          </a:xfrm>
          <a:prstGeom prst="rect">
            <a:avLst/>
          </a:prstGeom>
          <a:ln>
            <a:solidFill>
              <a:schemeClr val="tx1"/>
            </a:solidFill>
          </a:ln>
        </p:spPr>
      </p:pic>
      <p:sp>
        <p:nvSpPr>
          <p:cNvPr id="16" name="Rectangle 15">
            <a:extLst>
              <a:ext uri="{FF2B5EF4-FFF2-40B4-BE49-F238E27FC236}">
                <a16:creationId xmlns:a16="http://schemas.microsoft.com/office/drawing/2014/main" id="{3DCA2E4A-F149-4761-BC85-FF43CFFDBD90}"/>
              </a:ext>
              <a:ext uri="{C183D7F6-B498-43B3-948B-1728B52AA6E4}">
                <adec:decorative xmlns:adec="http://schemas.microsoft.com/office/drawing/2017/decorative" val="1"/>
              </a:ext>
            </a:extLst>
          </p:cNvPr>
          <p:cNvSpPr/>
          <p:nvPr/>
        </p:nvSpPr>
        <p:spPr>
          <a:xfrm>
            <a:off x="1018233" y="5757705"/>
            <a:ext cx="418681" cy="164481"/>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C749AB2-666C-486E-A851-44837BBBC179}"/>
              </a:ext>
              <a:ext uri="{C183D7F6-B498-43B3-948B-1728B52AA6E4}">
                <adec:decorative xmlns:adec="http://schemas.microsoft.com/office/drawing/2017/decorative" val="1"/>
              </a:ext>
            </a:extLst>
          </p:cNvPr>
          <p:cNvSpPr/>
          <p:nvPr/>
        </p:nvSpPr>
        <p:spPr>
          <a:xfrm>
            <a:off x="6400799" y="4893164"/>
            <a:ext cx="331595" cy="401934"/>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97">
            <a:extLst>
              <a:ext uri="{FF2B5EF4-FFF2-40B4-BE49-F238E27FC236}">
                <a16:creationId xmlns:a16="http://schemas.microsoft.com/office/drawing/2014/main" id="{606F2E7C-F3DA-4C94-82AF-35593DFE74ED}"/>
              </a:ext>
            </a:extLst>
          </p:cNvPr>
          <p:cNvSpPr txBox="1">
            <a:spLocks/>
          </p:cNvSpPr>
          <p:nvPr/>
        </p:nvSpPr>
        <p:spPr>
          <a:xfrm>
            <a:off x="8679067" y="6035295"/>
            <a:ext cx="411162" cy="312737"/>
          </a:xfrm>
          <a:prstGeom prst="rect">
            <a:avLst/>
          </a:prstGeom>
        </p:spPr>
        <p:txBody>
          <a:bodyPr spcFirstLastPara="1" vert="horz" wrap="square" lIns="68569" tIns="68569" rIns="68569" bIns="68569"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200" smtClean="0"/>
              <a:pPr/>
              <a:t>6</a:t>
            </a:fld>
            <a:endParaRPr lang="en" sz="1200" dirty="0"/>
          </a:p>
        </p:txBody>
      </p:sp>
      <p:pic>
        <p:nvPicPr>
          <p:cNvPr id="8" name="Audio 7">
            <a:hlinkClick r:id="" action="ppaction://media"/>
            <a:extLst>
              <a:ext uri="{FF2B5EF4-FFF2-40B4-BE49-F238E27FC236}">
                <a16:creationId xmlns:a16="http://schemas.microsoft.com/office/drawing/2014/main" id="{9DF1EA42-79B4-BE81-0042-7D76787D153D}"/>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261268878"/>
      </p:ext>
    </p:extLst>
  </p:cSld>
  <p:clrMapOvr>
    <a:masterClrMapping/>
  </p:clrMapOvr>
  <mc:AlternateContent xmlns:mc="http://schemas.openxmlformats.org/markup-compatibility/2006" xmlns:p14="http://schemas.microsoft.com/office/powerpoint/2010/main">
    <mc:Choice Requires="p14">
      <p:transition spd="slow" p14:dur="2000" advTm="56092"/>
    </mc:Choice>
    <mc:Fallback xmlns="">
      <p:transition spd="slow" advTm="560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latin typeface="Arial" panose="020B0604020202020204" pitchFamily="34" charset="0"/>
                <a:cs typeface="Arial" panose="020B0604020202020204" pitchFamily="34" charset="0"/>
              </a:rPr>
              <a:t>CSI Troubleshooting Errors Resource</a:t>
            </a:r>
            <a:endParaRPr dirty="0">
              <a:latin typeface="Arial" panose="020B0604020202020204" pitchFamily="34" charset="0"/>
              <a:cs typeface="Arial" panose="020B0604020202020204" pitchFamily="34" charset="0"/>
            </a:endParaRPr>
          </a:p>
        </p:txBody>
      </p:sp>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570" y="1858419"/>
            <a:ext cx="4869755" cy="3928676"/>
          </a:xfrm>
          <a:prstGeom prst="rect">
            <a:avLst/>
          </a:prstGeom>
        </p:spPr>
      </p:pic>
      <p:sp>
        <p:nvSpPr>
          <p:cNvPr id="3" name="TextBox 2">
            <a:extLst>
              <a:ext uri="{FF2B5EF4-FFF2-40B4-BE49-F238E27FC236}">
                <a16:creationId xmlns:a16="http://schemas.microsoft.com/office/drawing/2014/main" id="{175A9776-052C-4A7D-B66A-4F4D43240531}"/>
              </a:ext>
            </a:extLst>
          </p:cNvPr>
          <p:cNvSpPr txBox="1"/>
          <p:nvPr/>
        </p:nvSpPr>
        <p:spPr>
          <a:xfrm>
            <a:off x="5600700" y="1790700"/>
            <a:ext cx="3047999"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One of </a:t>
            </a:r>
            <a:r>
              <a:rPr lang="en-US" i="1" dirty="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strongest tools you have access to.</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24 tabs of common errors across all collections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Living document: we </a:t>
            </a:r>
            <a:r>
              <a:rPr lang="en-US" i="1" dirty="0">
                <a:latin typeface="Arial" panose="020B0604020202020204" pitchFamily="34" charset="0"/>
                <a:cs typeface="Arial" panose="020B0604020202020204" pitchFamily="34" charset="0"/>
              </a:rPr>
              <a:t>always </a:t>
            </a:r>
            <a:r>
              <a:rPr lang="en-US" dirty="0">
                <a:latin typeface="Arial" panose="020B0604020202020204" pitchFamily="34" charset="0"/>
                <a:cs typeface="Arial" panose="020B0604020202020204" pitchFamily="34" charset="0"/>
              </a:rPr>
              <a:t>appreciate hearing your troubleshooting solutions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Better when used in conjunction with collection specific File Layout – CSI additions</a:t>
            </a:r>
          </a:p>
          <a:p>
            <a:pPr marL="285750" indent="-285750">
              <a:buFont typeface="Arial" panose="020B0604020202020204" pitchFamily="34" charset="0"/>
              <a:buChar char="•"/>
            </a:pPr>
            <a:endParaRPr lang="en-US" dirty="0"/>
          </a:p>
        </p:txBody>
      </p:sp>
      <p:sp>
        <p:nvSpPr>
          <p:cNvPr id="8" name="Rectangle 7">
            <a:extLst>
              <a:ext uri="{FF2B5EF4-FFF2-40B4-BE49-F238E27FC236}">
                <a16:creationId xmlns:a16="http://schemas.microsoft.com/office/drawing/2014/main" id="{251F2060-BFBB-48CA-962D-F6226D183DDE}"/>
              </a:ext>
            </a:extLst>
          </p:cNvPr>
          <p:cNvSpPr/>
          <p:nvPr/>
        </p:nvSpPr>
        <p:spPr>
          <a:xfrm>
            <a:off x="333374" y="5853110"/>
            <a:ext cx="8029575" cy="677108"/>
          </a:xfrm>
          <a:prstGeom prst="rect">
            <a:avLst/>
          </a:prstGeom>
        </p:spPr>
        <p:txBody>
          <a:bodyPr wrap="square">
            <a:spAutoFit/>
          </a:bodyPr>
          <a:lstStyle/>
          <a:p>
            <a:pPr lvl="0"/>
            <a:r>
              <a:rPr lang="en-US" sz="1400" b="1" dirty="0">
                <a:solidFill>
                  <a:prstClr val="black"/>
                </a:solidFill>
                <a:latin typeface="Arial" panose="020B0604020202020204" pitchFamily="34" charset="0"/>
                <a:cs typeface="Arial" panose="020B0604020202020204" pitchFamily="34" charset="0"/>
              </a:rPr>
              <a:t>Available Resources:</a:t>
            </a:r>
          </a:p>
          <a:p>
            <a:pPr lvl="0"/>
            <a:r>
              <a:rPr lang="en-US" sz="1200" dirty="0">
                <a:solidFill>
                  <a:prstClr val="black"/>
                </a:solidFill>
                <a:latin typeface="Arial" panose="020B0604020202020204" pitchFamily="34" charset="0"/>
                <a:cs typeface="Arial" panose="020B0604020202020204" pitchFamily="34" charset="0"/>
              </a:rPr>
              <a:t>CSI Troubleshooting Document: </a:t>
            </a:r>
            <a:r>
              <a:rPr lang="en-US" sz="1200" dirty="0">
                <a:solidFill>
                  <a:prstClr val="black"/>
                </a:solidFill>
                <a:latin typeface="Arial" panose="020B0604020202020204" pitchFamily="34" charset="0"/>
                <a:cs typeface="Arial" panose="020B0604020202020204" pitchFamily="34" charset="0"/>
                <a:hlinkClick r:id="rId6"/>
              </a:rPr>
              <a:t>https://resources.csi.state.co.us/troubleshooting-errors/</a:t>
            </a:r>
            <a:endParaRPr lang="en-US" sz="1200" dirty="0">
              <a:solidFill>
                <a:prstClr val="black"/>
              </a:solidFill>
              <a:latin typeface="Arial" panose="020B0604020202020204" pitchFamily="34" charset="0"/>
              <a:cs typeface="Arial" panose="020B0604020202020204" pitchFamily="34" charset="0"/>
            </a:endParaRPr>
          </a:p>
          <a:p>
            <a:pPr lvl="0"/>
            <a:endParaRPr lang="en-US" sz="1200" dirty="0">
              <a:solidFill>
                <a:srgbClr val="0070C0"/>
              </a:solidFill>
              <a:latin typeface="Arial" panose="020B0604020202020204" pitchFamily="34" charset="0"/>
              <a:cs typeface="Arial" panose="020B0604020202020204" pitchFamily="34" charset="0"/>
            </a:endParaRPr>
          </a:p>
        </p:txBody>
      </p:sp>
      <p:sp>
        <p:nvSpPr>
          <p:cNvPr id="97" name="Shape 97"/>
          <p:cNvSpPr txBox="1">
            <a:spLocks noGrp="1"/>
          </p:cNvSpPr>
          <p:nvPr>
            <p:ph type="sldNum" idx="4294967295"/>
          </p:nvPr>
        </p:nvSpPr>
        <p:spPr>
          <a:xfrm>
            <a:off x="8679067" y="6035295"/>
            <a:ext cx="411162" cy="312737"/>
          </a:xfrm>
          <a:prstGeom prst="rect">
            <a:avLst/>
          </a:prstGeom>
        </p:spPr>
        <p:txBody>
          <a:bodyPr spcFirstLastPara="1" vert="horz" wrap="square" lIns="68569" tIns="68569" rIns="68569" bIns="68569" rtlCol="0" anchor="t" anchorCtr="0">
            <a:noAutofit/>
          </a:bodyPr>
          <a:lstStyle/>
          <a:p>
            <a:fld id="{00000000-1234-1234-1234-123412341234}" type="slidenum">
              <a:rPr lang="en" sz="1200"/>
              <a:pPr/>
              <a:t>7</a:t>
            </a:fld>
            <a:endParaRPr sz="1200" dirty="0"/>
          </a:p>
        </p:txBody>
      </p:sp>
      <p:pic>
        <p:nvPicPr>
          <p:cNvPr id="6" name="Audio 5">
            <a:hlinkClick r:id="" action="ppaction://media"/>
            <a:extLst>
              <a:ext uri="{FF2B5EF4-FFF2-40B4-BE49-F238E27FC236}">
                <a16:creationId xmlns:a16="http://schemas.microsoft.com/office/drawing/2014/main" id="{D14D6E6E-DE93-C253-9575-9D61DAAA7117}"/>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3955651984"/>
      </p:ext>
    </p:extLst>
  </p:cSld>
  <p:clrMapOvr>
    <a:masterClrMapping/>
  </p:clrMapOvr>
  <mc:AlternateContent xmlns:mc="http://schemas.openxmlformats.org/markup-compatibility/2006" xmlns:p14="http://schemas.microsoft.com/office/powerpoint/2010/main">
    <mc:Choice Requires="p14">
      <p:transition spd="slow" p14:dur="2000" advTm="33233"/>
    </mc:Choice>
    <mc:Fallback xmlns="">
      <p:transition spd="slow" advTm="332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628650" y="616229"/>
            <a:ext cx="7755796" cy="790881"/>
          </a:xfrm>
          <a:prstGeom prst="rect">
            <a:avLst/>
          </a:prstGeom>
        </p:spPr>
        <p:txBody>
          <a:bodyPr spcFirstLastPara="1" vert="horz" wrap="square" lIns="68569" tIns="68569" rIns="68569" bIns="68569" rtlCol="0" anchor="b" anchorCtr="0">
            <a:noAutofit/>
          </a:bodyPr>
          <a:lstStyle/>
          <a:p>
            <a:r>
              <a:rPr lang="en-US" sz="3600" dirty="0">
                <a:latin typeface="Arial" panose="020B0604020202020204" pitchFamily="34" charset="0"/>
                <a:cs typeface="Arial" panose="020B0604020202020204" pitchFamily="34" charset="0"/>
              </a:rPr>
              <a:t>Troubleshooting Errors Resource and File Layout and Definition Documents</a:t>
            </a:r>
            <a:endParaRPr sz="3600" dirty="0">
              <a:latin typeface="Arial" panose="020B0604020202020204" pitchFamily="34" charset="0"/>
              <a:cs typeface="Arial" panose="020B0604020202020204" pitchFamily="34" charset="0"/>
            </a:endParaRPr>
          </a:p>
        </p:txBody>
      </p:sp>
      <p:pic>
        <p:nvPicPr>
          <p:cNvPr id="4" name="Picture 3" descr="Screenshot of the troubleshoot errors resource">
            <a:extLst>
              <a:ext uri="{FF2B5EF4-FFF2-40B4-BE49-F238E27FC236}">
                <a16:creationId xmlns:a16="http://schemas.microsoft.com/office/drawing/2014/main" id="{51E281DF-F00C-4970-9967-4EA3B05E4225}"/>
              </a:ext>
            </a:extLst>
          </p:cNvPr>
          <p:cNvPicPr>
            <a:picLocks noChangeAspect="1"/>
          </p:cNvPicPr>
          <p:nvPr/>
        </p:nvPicPr>
        <p:blipFill>
          <a:blip r:embed="rId5"/>
          <a:stretch>
            <a:fillRect/>
          </a:stretch>
        </p:blipFill>
        <p:spPr>
          <a:xfrm>
            <a:off x="507271" y="1520203"/>
            <a:ext cx="7877175" cy="1415773"/>
          </a:xfrm>
          <a:prstGeom prst="rect">
            <a:avLst/>
          </a:prstGeom>
        </p:spPr>
      </p:pic>
      <p:pic>
        <p:nvPicPr>
          <p:cNvPr id="2" name="Picture 1" descr="Screenshot of the File Layout resource">
            <a:extLst>
              <a:ext uri="{FF2B5EF4-FFF2-40B4-BE49-F238E27FC236}">
                <a16:creationId xmlns:a16="http://schemas.microsoft.com/office/drawing/2014/main" id="{4B2484B6-3453-4BD2-A5C2-E9E614FE1D9A}"/>
              </a:ext>
            </a:extLst>
          </p:cNvPr>
          <p:cNvPicPr>
            <a:picLocks noChangeAspect="1"/>
          </p:cNvPicPr>
          <p:nvPr/>
        </p:nvPicPr>
        <p:blipFill>
          <a:blip r:embed="rId6"/>
          <a:stretch>
            <a:fillRect/>
          </a:stretch>
        </p:blipFill>
        <p:spPr>
          <a:xfrm>
            <a:off x="1338661" y="3429000"/>
            <a:ext cx="6164770" cy="2514808"/>
          </a:xfrm>
          <a:prstGeom prst="rect">
            <a:avLst/>
          </a:prstGeom>
          <a:ln>
            <a:solidFill>
              <a:schemeClr val="tx1"/>
            </a:solidFill>
          </a:ln>
        </p:spPr>
      </p:pic>
      <p:sp>
        <p:nvSpPr>
          <p:cNvPr id="11" name="Rectangle 10">
            <a:extLst>
              <a:ext uri="{FF2B5EF4-FFF2-40B4-BE49-F238E27FC236}">
                <a16:creationId xmlns:a16="http://schemas.microsoft.com/office/drawing/2014/main" id="{F4931104-B6F0-4E52-8CB0-31744AE2429A}"/>
              </a:ext>
            </a:extLst>
          </p:cNvPr>
          <p:cNvSpPr/>
          <p:nvPr/>
        </p:nvSpPr>
        <p:spPr>
          <a:xfrm>
            <a:off x="59830" y="5943808"/>
            <a:ext cx="8562974" cy="1415772"/>
          </a:xfrm>
          <a:prstGeom prst="rect">
            <a:avLst/>
          </a:prstGeom>
        </p:spPr>
        <p:txBody>
          <a:bodyPr wrap="square">
            <a:spAutoFit/>
          </a:bodyPr>
          <a:lstStyle/>
          <a:p>
            <a:pPr lvl="0"/>
            <a:r>
              <a:rPr lang="en-US" sz="1400" b="1" dirty="0">
                <a:solidFill>
                  <a:prstClr val="black"/>
                </a:solidFill>
                <a:latin typeface="Arial" panose="020B0604020202020204" pitchFamily="34" charset="0"/>
                <a:cs typeface="Arial" panose="020B0604020202020204" pitchFamily="34" charset="0"/>
              </a:rPr>
              <a:t>Available Resources:</a:t>
            </a:r>
          </a:p>
          <a:p>
            <a:pPr lvl="0"/>
            <a:r>
              <a:rPr lang="en-US" sz="1200" dirty="0">
                <a:solidFill>
                  <a:prstClr val="black"/>
                </a:solidFill>
                <a:latin typeface="Arial" panose="020B0604020202020204" pitchFamily="34" charset="0"/>
                <a:cs typeface="Arial" panose="020B0604020202020204" pitchFamily="34" charset="0"/>
              </a:rPr>
              <a:t>SD File Layout and Definitions Document: </a:t>
            </a:r>
            <a:r>
              <a:rPr lang="en-US" sz="1200" dirty="0">
                <a:solidFill>
                  <a:prstClr val="black"/>
                </a:solidFill>
                <a:latin typeface="Arial" panose="020B0604020202020204" pitchFamily="34" charset="0"/>
                <a:cs typeface="Arial" panose="020B0604020202020204" pitchFamily="34" charset="0"/>
                <a:hlinkClick r:id="rId7"/>
              </a:rPr>
              <a:t>https://resources.csi.state.co.us/student-demographic-file-layout-csi-additions/</a:t>
            </a:r>
            <a:endParaRPr lang="en-US" sz="1200" dirty="0">
              <a:solidFill>
                <a:prstClr val="black"/>
              </a:solidFill>
              <a:latin typeface="Arial" panose="020B0604020202020204" pitchFamily="34" charset="0"/>
              <a:cs typeface="Arial" panose="020B0604020202020204" pitchFamily="34" charset="0"/>
            </a:endParaRPr>
          </a:p>
          <a:p>
            <a:pPr lvl="0"/>
            <a:r>
              <a:rPr lang="en-US" sz="1200" dirty="0">
                <a:solidFill>
                  <a:prstClr val="black"/>
                </a:solidFill>
                <a:latin typeface="Arial" panose="020B0604020202020204" pitchFamily="34" charset="0"/>
                <a:cs typeface="Arial" panose="020B0604020202020204" pitchFamily="34" charset="0"/>
              </a:rPr>
              <a:t>SSA File Layout and Definitions Document: </a:t>
            </a:r>
            <a:r>
              <a:rPr lang="en-US" sz="1200" dirty="0">
                <a:solidFill>
                  <a:prstClr val="black"/>
                </a:solidFill>
                <a:latin typeface="Arial" panose="020B0604020202020204" pitchFamily="34" charset="0"/>
                <a:cs typeface="Arial" panose="020B0604020202020204" pitchFamily="34" charset="0"/>
                <a:hlinkClick r:id="rId8"/>
              </a:rPr>
              <a:t>https://resources.csi.state.co.us/student-school-association-file-layout-csi-additions/</a:t>
            </a:r>
            <a:endParaRPr lang="en-US" sz="1200" dirty="0">
              <a:solidFill>
                <a:prstClr val="black"/>
              </a:solidFill>
              <a:latin typeface="Arial" panose="020B0604020202020204" pitchFamily="34" charset="0"/>
              <a:cs typeface="Arial" panose="020B0604020202020204" pitchFamily="34" charset="0"/>
            </a:endParaRPr>
          </a:p>
          <a:p>
            <a:pPr lvl="0"/>
            <a:endParaRPr lang="en-US" sz="1200" dirty="0">
              <a:solidFill>
                <a:prstClr val="black"/>
              </a:solidFill>
              <a:latin typeface="Arial" panose="020B0604020202020204" pitchFamily="34" charset="0"/>
              <a:cs typeface="Arial" panose="020B0604020202020204" pitchFamily="34" charset="0"/>
            </a:endParaRPr>
          </a:p>
          <a:p>
            <a:pPr lvl="0"/>
            <a:endParaRPr lang="en-US" sz="1200" dirty="0">
              <a:solidFill>
                <a:prstClr val="black"/>
              </a:solidFill>
              <a:latin typeface="Arial" panose="020B0604020202020204" pitchFamily="34" charset="0"/>
              <a:cs typeface="Arial" panose="020B0604020202020204" pitchFamily="34" charset="0"/>
            </a:endParaRPr>
          </a:p>
          <a:p>
            <a:pPr lvl="0"/>
            <a:endParaRPr lang="en-US" sz="1200" dirty="0">
              <a:solidFill>
                <a:srgbClr val="0070C0"/>
              </a:solidFill>
              <a:latin typeface="Arial" panose="020B0604020202020204" pitchFamily="34" charset="0"/>
              <a:cs typeface="Arial" panose="020B0604020202020204" pitchFamily="34" charset="0"/>
            </a:endParaRPr>
          </a:p>
        </p:txBody>
      </p:sp>
      <p:sp>
        <p:nvSpPr>
          <p:cNvPr id="7" name="Arrow: Down 6">
            <a:extLst>
              <a:ext uri="{FF2B5EF4-FFF2-40B4-BE49-F238E27FC236}">
                <a16:creationId xmlns:a16="http://schemas.microsoft.com/office/drawing/2014/main" id="{782EC59F-FF7D-4898-BC33-29C8FAD408BB}"/>
              </a:ext>
              <a:ext uri="{C183D7F6-B498-43B3-948B-1728B52AA6E4}">
                <adec:decorative xmlns:adec="http://schemas.microsoft.com/office/drawing/2017/decorative" val="1"/>
              </a:ext>
            </a:extLst>
          </p:cNvPr>
          <p:cNvSpPr/>
          <p:nvPr/>
        </p:nvSpPr>
        <p:spPr>
          <a:xfrm>
            <a:off x="4203542" y="2911026"/>
            <a:ext cx="484632" cy="542925"/>
          </a:xfrm>
          <a:prstGeom prst="downArrow">
            <a:avLst/>
          </a:prstGeom>
          <a:solidFill>
            <a:srgbClr val="C63F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63F28"/>
              </a:solidFill>
            </a:endParaRPr>
          </a:p>
        </p:txBody>
      </p:sp>
      <p:pic>
        <p:nvPicPr>
          <p:cNvPr id="8" name="Picture 7">
            <a:extLst>
              <a:ext uri="{FF2B5EF4-FFF2-40B4-BE49-F238E27FC236}">
                <a16:creationId xmlns:a16="http://schemas.microsoft.com/office/drawing/2014/main" id="{842FBE8C-5501-4DD2-BEE7-D94CAE0C8C2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8140" y="3429000"/>
            <a:ext cx="4433433" cy="228600"/>
          </a:xfrm>
          <a:prstGeom prst="rect">
            <a:avLst/>
          </a:prstGeom>
        </p:spPr>
      </p:pic>
      <p:sp>
        <p:nvSpPr>
          <p:cNvPr id="9" name="Shape 97">
            <a:extLst>
              <a:ext uri="{FF2B5EF4-FFF2-40B4-BE49-F238E27FC236}">
                <a16:creationId xmlns:a16="http://schemas.microsoft.com/office/drawing/2014/main" id="{330D11C9-B78A-4832-8597-0F5D095372C5}"/>
              </a:ext>
            </a:extLst>
          </p:cNvPr>
          <p:cNvSpPr txBox="1">
            <a:spLocks/>
          </p:cNvSpPr>
          <p:nvPr/>
        </p:nvSpPr>
        <p:spPr>
          <a:xfrm>
            <a:off x="8679067" y="6035295"/>
            <a:ext cx="411162" cy="312737"/>
          </a:xfrm>
          <a:prstGeom prst="rect">
            <a:avLst/>
          </a:prstGeom>
        </p:spPr>
        <p:txBody>
          <a:bodyPr spcFirstLastPara="1" vert="horz" wrap="square" lIns="68569" tIns="68569" rIns="68569" bIns="68569"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200" smtClean="0"/>
              <a:pPr/>
              <a:t>8</a:t>
            </a:fld>
            <a:endParaRPr lang="en" sz="1200" dirty="0"/>
          </a:p>
        </p:txBody>
      </p:sp>
      <p:pic>
        <p:nvPicPr>
          <p:cNvPr id="14" name="Audio 13">
            <a:hlinkClick r:id="" action="ppaction://media"/>
            <a:extLst>
              <a:ext uri="{FF2B5EF4-FFF2-40B4-BE49-F238E27FC236}">
                <a16:creationId xmlns:a16="http://schemas.microsoft.com/office/drawing/2014/main" id="{FED27A98-DDB6-B347-D600-24AAE3AA11A2}"/>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905568504"/>
      </p:ext>
    </p:extLst>
  </p:cSld>
  <p:clrMapOvr>
    <a:masterClrMapping/>
  </p:clrMapOvr>
  <mc:AlternateContent xmlns:mc="http://schemas.openxmlformats.org/markup-compatibility/2006" xmlns:p14="http://schemas.microsoft.com/office/powerpoint/2010/main">
    <mc:Choice Requires="p14">
      <p:transition spd="slow" p14:dur="2000" advTm="38095"/>
    </mc:Choice>
    <mc:Fallback xmlns="">
      <p:transition spd="slow" advTm="380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par>
                                <p:cTn id="7" presetID="21" presetClass="entr" presetSubtype="1"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heel(1)">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14"/>
                </p:tgtEl>
              </p:cMediaNode>
            </p:audio>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6D1A-AC39-43C5-A75E-297188F7E2A9}"/>
              </a:ext>
            </a:extLst>
          </p:cNvPr>
          <p:cNvSpPr>
            <a:spLocks noGrp="1"/>
          </p:cNvSpPr>
          <p:nvPr>
            <p:ph type="title"/>
          </p:nvPr>
        </p:nvSpPr>
        <p:spPr>
          <a:xfrm>
            <a:off x="628650" y="365126"/>
            <a:ext cx="7886700" cy="792467"/>
          </a:xfrm>
        </p:spPr>
        <p:txBody>
          <a:bodyPr>
            <a:normAutofit fontScale="90000"/>
          </a:bodyPr>
          <a:lstStyle/>
          <a:p>
            <a:r>
              <a:rPr lang="en-US" dirty="0"/>
              <a:t>Other Error Clearance Resources</a:t>
            </a:r>
          </a:p>
        </p:txBody>
      </p:sp>
      <p:sp>
        <p:nvSpPr>
          <p:cNvPr id="6" name="TextBox 5">
            <a:extLst>
              <a:ext uri="{FF2B5EF4-FFF2-40B4-BE49-F238E27FC236}">
                <a16:creationId xmlns:a16="http://schemas.microsoft.com/office/drawing/2014/main" id="{42E4C19A-4F77-4BD2-A5B0-C2AC596BD72A}"/>
              </a:ext>
            </a:extLst>
          </p:cNvPr>
          <p:cNvSpPr txBox="1"/>
          <p:nvPr/>
        </p:nvSpPr>
        <p:spPr>
          <a:xfrm>
            <a:off x="248478" y="1351722"/>
            <a:ext cx="8408505" cy="369332"/>
          </a:xfrm>
          <a:prstGeom prst="rect">
            <a:avLst/>
          </a:prstGeom>
          <a:noFill/>
        </p:spPr>
        <p:txBody>
          <a:bodyPr wrap="square" rtlCol="0">
            <a:spAutoFit/>
          </a:bodyPr>
          <a:lstStyle/>
          <a:p>
            <a:r>
              <a:rPr lang="en-US" dirty="0">
                <a:solidFill>
                  <a:srgbClr val="455FA9"/>
                </a:solidFill>
                <a:latin typeface="Arial" panose="020B0604020202020204" pitchFamily="34" charset="0"/>
                <a:cs typeface="Arial" panose="020B0604020202020204" pitchFamily="34" charset="0"/>
              </a:rPr>
              <a:t>Resources listed below are available for most collections</a:t>
            </a:r>
          </a:p>
        </p:txBody>
      </p:sp>
      <p:graphicFrame>
        <p:nvGraphicFramePr>
          <p:cNvPr id="4" name="Table 4">
            <a:extLst>
              <a:ext uri="{FF2B5EF4-FFF2-40B4-BE49-F238E27FC236}">
                <a16:creationId xmlns:a16="http://schemas.microsoft.com/office/drawing/2014/main" id="{D655D84C-6BAC-4525-A4D2-1D76B5E627B1}"/>
              </a:ext>
            </a:extLst>
          </p:cNvPr>
          <p:cNvGraphicFramePr>
            <a:graphicFrameLocks noGrp="1"/>
          </p:cNvGraphicFramePr>
          <p:nvPr>
            <p:extLst>
              <p:ext uri="{D42A27DB-BD31-4B8C-83A1-F6EECF244321}">
                <p14:modId xmlns:p14="http://schemas.microsoft.com/office/powerpoint/2010/main" val="1004919478"/>
              </p:ext>
            </p:extLst>
          </p:nvPr>
        </p:nvGraphicFramePr>
        <p:xfrm>
          <a:off x="397565" y="1880910"/>
          <a:ext cx="8348870" cy="3819497"/>
        </p:xfrm>
        <a:graphic>
          <a:graphicData uri="http://schemas.openxmlformats.org/drawingml/2006/table">
            <a:tbl>
              <a:tblPr firstRow="1" bandRow="1">
                <a:tableStyleId>{B301B821-A1FF-4177-AEE7-76D212191A09}</a:tableStyleId>
              </a:tblPr>
              <a:tblGrid>
                <a:gridCol w="2961861">
                  <a:extLst>
                    <a:ext uri="{9D8B030D-6E8A-4147-A177-3AD203B41FA5}">
                      <a16:colId xmlns:a16="http://schemas.microsoft.com/office/drawing/2014/main" val="941102717"/>
                    </a:ext>
                  </a:extLst>
                </a:gridCol>
                <a:gridCol w="5387009">
                  <a:extLst>
                    <a:ext uri="{9D8B030D-6E8A-4147-A177-3AD203B41FA5}">
                      <a16:colId xmlns:a16="http://schemas.microsoft.com/office/drawing/2014/main" val="2978106666"/>
                    </a:ext>
                  </a:extLst>
                </a:gridCol>
              </a:tblGrid>
              <a:tr h="436217">
                <a:tc>
                  <a:txBody>
                    <a:bodyPr/>
                    <a:lstStyle/>
                    <a:p>
                      <a:r>
                        <a:rPr lang="en-US" dirty="0"/>
                        <a:t>Resource</a:t>
                      </a:r>
                    </a:p>
                  </a:txBody>
                  <a:tcPr/>
                </a:tc>
                <a:tc>
                  <a:txBody>
                    <a:bodyPr/>
                    <a:lstStyle/>
                    <a:p>
                      <a:r>
                        <a:rPr lang="en-US" dirty="0"/>
                        <a:t>Description</a:t>
                      </a:r>
                    </a:p>
                  </a:txBody>
                  <a:tcPr/>
                </a:tc>
                <a:extLst>
                  <a:ext uri="{0D108BD9-81ED-4DB2-BD59-A6C34878D82A}">
                    <a16:rowId xmlns:a16="http://schemas.microsoft.com/office/drawing/2014/main" val="1005304608"/>
                  </a:ext>
                </a:extLst>
              </a:tr>
              <a:tr h="442845">
                <a:tc>
                  <a:txBody>
                    <a:bodyPr/>
                    <a:lstStyle/>
                    <a:p>
                      <a:r>
                        <a:rPr lang="en-US" dirty="0"/>
                        <a:t>Data Validation Strategies Checklist/Toolkits</a:t>
                      </a:r>
                    </a:p>
                  </a:txBody>
                  <a:tcPr/>
                </a:tc>
                <a:tc>
                  <a:txBody>
                    <a:bodyPr/>
                    <a:lstStyle/>
                    <a:p>
                      <a:r>
                        <a:rPr lang="en-US" dirty="0"/>
                        <a:t>Previously discussed, but is a great option when reviewing errors to determine the correct coding</a:t>
                      </a:r>
                    </a:p>
                  </a:txBody>
                  <a:tcPr/>
                </a:tc>
                <a:extLst>
                  <a:ext uri="{0D108BD9-81ED-4DB2-BD59-A6C34878D82A}">
                    <a16:rowId xmlns:a16="http://schemas.microsoft.com/office/drawing/2014/main" val="411948133"/>
                  </a:ext>
                </a:extLst>
              </a:tr>
              <a:tr h="436217">
                <a:tc>
                  <a:txBody>
                    <a:bodyPr/>
                    <a:lstStyle/>
                    <a:p>
                      <a:r>
                        <a:rPr lang="en-US" dirty="0"/>
                        <a:t>CSI Collection Specific Trainings</a:t>
                      </a:r>
                    </a:p>
                  </a:txBody>
                  <a:tcPr/>
                </a:tc>
                <a:tc>
                  <a:txBody>
                    <a:bodyPr/>
                    <a:lstStyle/>
                    <a:p>
                      <a:r>
                        <a:rPr lang="en-US" dirty="0"/>
                        <a:t>CSI posts collection specific trainings annually for each collection and includes a “General Overview” and a “New This Year” training</a:t>
                      </a:r>
                    </a:p>
                  </a:txBody>
                  <a:tcPr/>
                </a:tc>
                <a:extLst>
                  <a:ext uri="{0D108BD9-81ED-4DB2-BD59-A6C34878D82A}">
                    <a16:rowId xmlns:a16="http://schemas.microsoft.com/office/drawing/2014/main" val="3272276016"/>
                  </a:ext>
                </a:extLst>
              </a:tr>
              <a:tr h="436217">
                <a:tc>
                  <a:txBody>
                    <a:bodyPr/>
                    <a:lstStyle/>
                    <a:p>
                      <a:r>
                        <a:rPr lang="en-US" dirty="0"/>
                        <a:t>Coding Scenarios Documents</a:t>
                      </a:r>
                    </a:p>
                  </a:txBody>
                  <a:tcPr/>
                </a:tc>
                <a:tc>
                  <a:txBody>
                    <a:bodyPr/>
                    <a:lstStyle/>
                    <a:p>
                      <a:r>
                        <a:rPr lang="en-US" dirty="0"/>
                        <a:t>Many collections have coding scenarios documents to determine correct coding in topics such as: English Learners. SPED Participation, Human Resources, etc.</a:t>
                      </a:r>
                    </a:p>
                  </a:txBody>
                  <a:tcPr/>
                </a:tc>
                <a:extLst>
                  <a:ext uri="{0D108BD9-81ED-4DB2-BD59-A6C34878D82A}">
                    <a16:rowId xmlns:a16="http://schemas.microsoft.com/office/drawing/2014/main" val="3595933617"/>
                  </a:ext>
                </a:extLst>
              </a:tr>
              <a:tr h="436217">
                <a:tc>
                  <a:txBody>
                    <a:bodyPr/>
                    <a:lstStyle/>
                    <a:p>
                      <a:r>
                        <a:rPr lang="en-US" dirty="0"/>
                        <a:t>CSI Staff – Submissions Inbox</a:t>
                      </a:r>
                    </a:p>
                  </a:txBody>
                  <a:tcPr/>
                </a:tc>
                <a:tc>
                  <a:txBody>
                    <a:bodyPr/>
                    <a:lstStyle/>
                    <a:p>
                      <a:r>
                        <a:rPr lang="en-US" dirty="0"/>
                        <a:t>If all resources have been reviewed and you still need assistance, reach out to the submissions inbox at: </a:t>
                      </a:r>
                      <a:r>
                        <a:rPr lang="en-US" dirty="0">
                          <a:hlinkClick r:id="rId5"/>
                        </a:rPr>
                        <a:t>csi_submissions@csi.state.co.us</a:t>
                      </a:r>
                      <a:endParaRPr lang="en-US" dirty="0"/>
                    </a:p>
                  </a:txBody>
                  <a:tcPr/>
                </a:tc>
                <a:extLst>
                  <a:ext uri="{0D108BD9-81ED-4DB2-BD59-A6C34878D82A}">
                    <a16:rowId xmlns:a16="http://schemas.microsoft.com/office/drawing/2014/main" val="2488319546"/>
                  </a:ext>
                </a:extLst>
              </a:tr>
            </a:tbl>
          </a:graphicData>
        </a:graphic>
      </p:graphicFrame>
      <p:sp>
        <p:nvSpPr>
          <p:cNvPr id="7" name="TextBox 6">
            <a:extLst>
              <a:ext uri="{FF2B5EF4-FFF2-40B4-BE49-F238E27FC236}">
                <a16:creationId xmlns:a16="http://schemas.microsoft.com/office/drawing/2014/main" id="{EDDF4851-AD0C-4ED3-8BB6-DAE90C8CF263}"/>
              </a:ext>
            </a:extLst>
          </p:cNvPr>
          <p:cNvSpPr txBox="1"/>
          <p:nvPr/>
        </p:nvSpPr>
        <p:spPr>
          <a:xfrm>
            <a:off x="188844" y="5860263"/>
            <a:ext cx="855759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All collection resource pages can be accessed from </a:t>
            </a:r>
            <a:r>
              <a:rPr lang="en-US" dirty="0">
                <a:latin typeface="Arial" panose="020B0604020202020204" pitchFamily="34" charset="0"/>
                <a:cs typeface="Arial" panose="020B0604020202020204" pitchFamily="34" charset="0"/>
                <a:hlinkClick r:id="rId6"/>
              </a:rPr>
              <a:t>CSI Data Submissions Library</a:t>
            </a:r>
            <a:endParaRPr lang="en-US" dirty="0">
              <a:latin typeface="Arial" panose="020B0604020202020204" pitchFamily="34" charset="0"/>
              <a:cs typeface="Arial" panose="020B0604020202020204" pitchFamily="34" charset="0"/>
            </a:endParaRPr>
          </a:p>
        </p:txBody>
      </p:sp>
      <p:sp>
        <p:nvSpPr>
          <p:cNvPr id="8" name="Shape 97">
            <a:extLst>
              <a:ext uri="{FF2B5EF4-FFF2-40B4-BE49-F238E27FC236}">
                <a16:creationId xmlns:a16="http://schemas.microsoft.com/office/drawing/2014/main" id="{203AF56D-DAB9-4D53-93F4-F330BC098C9B}"/>
              </a:ext>
            </a:extLst>
          </p:cNvPr>
          <p:cNvSpPr txBox="1">
            <a:spLocks/>
          </p:cNvSpPr>
          <p:nvPr/>
        </p:nvSpPr>
        <p:spPr>
          <a:xfrm>
            <a:off x="8679067" y="6035295"/>
            <a:ext cx="411162" cy="312737"/>
          </a:xfrm>
          <a:prstGeom prst="rect">
            <a:avLst/>
          </a:prstGeom>
        </p:spPr>
        <p:txBody>
          <a:bodyPr spcFirstLastPara="1" vert="horz" wrap="square" lIns="68569" tIns="68569" rIns="68569" bIns="68569"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200" smtClean="0"/>
              <a:pPr/>
              <a:t>9</a:t>
            </a:fld>
            <a:endParaRPr lang="en" sz="1200" dirty="0"/>
          </a:p>
        </p:txBody>
      </p:sp>
      <p:pic>
        <p:nvPicPr>
          <p:cNvPr id="9" name="Audio 8">
            <a:hlinkClick r:id="" action="ppaction://media"/>
            <a:extLst>
              <a:ext uri="{FF2B5EF4-FFF2-40B4-BE49-F238E27FC236}">
                <a16:creationId xmlns:a16="http://schemas.microsoft.com/office/drawing/2014/main" id="{50400C13-6173-71F4-E133-13166F02E231}"/>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3444190475"/>
      </p:ext>
    </p:extLst>
  </p:cSld>
  <p:clrMapOvr>
    <a:masterClrMapping/>
  </p:clrMapOvr>
  <mc:AlternateContent xmlns:mc="http://schemas.openxmlformats.org/markup-compatibility/2006" xmlns:p14="http://schemas.microsoft.com/office/powerpoint/2010/main">
    <mc:Choice Requires="p14">
      <p:transition spd="slow" p14:dur="2000" advTm="46755"/>
    </mc:Choice>
    <mc:Fallback xmlns="">
      <p:transition spd="slow" advTm="467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1038</TotalTime>
  <Words>2293</Words>
  <Application>Microsoft Office PowerPoint</Application>
  <PresentationFormat>On-screen Show (4:3)</PresentationFormat>
  <Paragraphs>138</Paragraphs>
  <Slides>12</Slides>
  <Notes>12</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Symbol</vt:lpstr>
      <vt:lpstr>Office Theme</vt:lpstr>
      <vt:lpstr>The Data Submissions Process Step 4 (Troubleshooting &amp; Resolving Errors)</vt:lpstr>
      <vt:lpstr>The Data Submissions Process</vt:lpstr>
      <vt:lpstr>Download Error Reports from G-Drive</vt:lpstr>
      <vt:lpstr>State Reporting Error Types</vt:lpstr>
      <vt:lpstr>Reviewing Error/Warning Reports</vt:lpstr>
      <vt:lpstr>Error Clearance Approach</vt:lpstr>
      <vt:lpstr>CSI Troubleshooting Errors Resource</vt:lpstr>
      <vt:lpstr>Troubleshooting Errors Resource and File Layout and Definition Documents</vt:lpstr>
      <vt:lpstr>Other Error Clearance Resources</vt:lpstr>
      <vt:lpstr>Exception Requests</vt:lpstr>
      <vt:lpstr>Step 4 Resources &amp; Supports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Data Submissions Process</dc:title>
  <dc:creator>Tribbett, Jessica</dc:creator>
  <cp:lastModifiedBy>Dinnen, Janet</cp:lastModifiedBy>
  <cp:revision>134</cp:revision>
  <dcterms:created xsi:type="dcterms:W3CDTF">2020-07-11T19:42:32Z</dcterms:created>
  <dcterms:modified xsi:type="dcterms:W3CDTF">2023-07-31T19:03:47Z</dcterms:modified>
</cp:coreProperties>
</file>