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432" r:id="rId2"/>
    <p:sldId id="3356" r:id="rId3"/>
    <p:sldId id="388" r:id="rId4"/>
    <p:sldId id="3357" r:id="rId5"/>
    <p:sldId id="389" r:id="rId6"/>
    <p:sldId id="390" r:id="rId7"/>
    <p:sldId id="391" r:id="rId8"/>
    <p:sldId id="3358" r:id="rId9"/>
    <p:sldId id="393" r:id="rId10"/>
    <p:sldId id="394" r:id="rId11"/>
    <p:sldId id="275" r:id="rId12"/>
    <p:sldId id="385" r:id="rId13"/>
    <p:sldId id="335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3" clrIdx="0">
    <p:extLst>
      <p:ext uri="{19B8F6BF-5375-455C-9EA6-DF929625EA0E}">
        <p15:presenceInfo xmlns:p15="http://schemas.microsoft.com/office/powerpoint/2012/main" userId="S::Hartung_R@cde.state.co.us::760df91e-2652-4f4c-b7b7-b05866444dd1" providerId="AD"/>
      </p:ext>
    </p:extLst>
  </p:cmAuthor>
  <p:cmAuthor id="2" name="Tribbett, Jessica" initials="TJ" lastIdx="2" clrIdx="1">
    <p:extLst>
      <p:ext uri="{19B8F6BF-5375-455C-9EA6-DF929625EA0E}">
        <p15:presenceInfo xmlns:p15="http://schemas.microsoft.com/office/powerpoint/2012/main" userId="S::Rogers_J@cde.state.co.us::c64e4176-a843-4db9-a852-c8ed41991137" providerId="AD"/>
      </p:ext>
    </p:extLst>
  </p:cmAuthor>
  <p:cmAuthor id="3" name="Eddy, Julie" initials="EJ" lastIdx="5" clrIdx="2">
    <p:extLst>
      <p:ext uri="{19B8F6BF-5375-455C-9EA6-DF929625EA0E}">
        <p15:presenceInfo xmlns:p15="http://schemas.microsoft.com/office/powerpoint/2012/main" userId="S::Eddy_J@cde.state.co.us::f7e6f0ed-c363-4871-bb4c-583465473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455FA9"/>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2" autoAdjust="0"/>
    <p:restoredTop sz="77791" autoAdjust="0"/>
  </p:normalViewPr>
  <p:slideViewPr>
    <p:cSldViewPr snapToGrid="0">
      <p:cViewPr varScale="1">
        <p:scale>
          <a:sx n="85" d="100"/>
          <a:sy n="85" d="100"/>
        </p:scale>
        <p:origin x="1884" y="8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EE35F-E7BF-4043-9066-D4CBB70B0462}" type="datetimeFigureOut">
              <a:rPr lang="en-US" smtClean="0"/>
              <a:t>7/12/2023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AA48B-70A3-4284-B368-B17E3EA9349F}" type="slidenum">
              <a:rPr lang="en-US" smtClean="0"/>
              <a:t>‹#›</a:t>
            </a:fld>
            <a:endParaRPr lang="en-US"/>
          </a:p>
        </p:txBody>
      </p:sp>
    </p:spTree>
    <p:extLst>
      <p:ext uri="{BB962C8B-B14F-4D97-AF65-F5344CB8AC3E}">
        <p14:creationId xmlns:p14="http://schemas.microsoft.com/office/powerpoint/2010/main" val="54457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CSI Data Submissions Team Beginning of the Year Training series. In this module, we will discuss Step 3 of the Data Submissions Process, which focuses on the extraction of data from the school’s data system and securely submitting the data to CSI.</a:t>
            </a: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a:t>
            </a:fld>
            <a:endParaRPr lang="en-US"/>
          </a:p>
        </p:txBody>
      </p:sp>
    </p:spTree>
    <p:extLst>
      <p:ext uri="{BB962C8B-B14F-4D97-AF65-F5344CB8AC3E}">
        <p14:creationId xmlns:p14="http://schemas.microsoft.com/office/powerpoint/2010/main" val="73770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download a file to your computer, simply right click on the file and then pick the Download option </a:t>
            </a:r>
          </a:p>
          <a:p>
            <a:r>
              <a:rPr lang="en-US" sz="1200">
                <a:solidFill>
                  <a:schemeClr val="tx1"/>
                </a:solidFill>
                <a:effectLst/>
                <a:latin typeface="Arial" panose="020B0604020202020204" pitchFamily="34" charset="0"/>
                <a:ea typeface="Times New Roman" panose="02020603050405020304" pitchFamily="18" charset="0"/>
              </a:rPr>
              <a:t>You </a:t>
            </a:r>
            <a:r>
              <a:rPr lang="en-US" sz="1200" b="1">
                <a:solidFill>
                  <a:schemeClr val="tx1"/>
                </a:solidFill>
                <a:effectLst/>
                <a:latin typeface="Arial" panose="020B0604020202020204" pitchFamily="34" charset="0"/>
                <a:ea typeface="Times New Roman" panose="02020603050405020304" pitchFamily="18" charset="0"/>
              </a:rPr>
              <a:t>cannot</a:t>
            </a:r>
            <a:r>
              <a:rPr lang="en-US" sz="1200">
                <a:solidFill>
                  <a:schemeClr val="tx1"/>
                </a:solidFill>
                <a:effectLst/>
                <a:latin typeface="Arial" panose="020B0604020202020204" pitchFamily="34" charset="0"/>
                <a:ea typeface="Times New Roman" panose="02020603050405020304" pitchFamily="18" charset="0"/>
              </a:rPr>
              <a:t> drag and drop files from shared folders in G-Drive to your computer.</a:t>
            </a:r>
            <a:endParaRPr lang="en-US">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10</a:t>
            </a:fld>
            <a:endParaRPr lang="en-US"/>
          </a:p>
        </p:txBody>
      </p:sp>
    </p:spTree>
    <p:extLst>
      <p:ext uri="{BB962C8B-B14F-4D97-AF65-F5344CB8AC3E}">
        <p14:creationId xmlns:p14="http://schemas.microsoft.com/office/powerpoint/2010/main" val="296495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The last step we do on our end once files</a:t>
            </a:r>
            <a:r>
              <a:rPr lang="en-US" baseline="0" dirty="0"/>
              <a:t> have been processed </a:t>
            </a:r>
            <a:r>
              <a:rPr lang="en-US" dirty="0"/>
              <a:t>is navigate to our Submissions tracker, update the date last file sent, number of errors and comments.  I thought this would be helpful to show you our actual submissions tracker as this ties directly into the Weekly email and shows you the number of errors for any given collection.   There is a ton of information we update in this tracker, but in terms of day to day collections, we update the date last file submitted and the number of errors.  </a:t>
            </a:r>
          </a:p>
          <a:p>
            <a:endParaRPr lang="en-US" dirty="0"/>
          </a:p>
          <a:p>
            <a:r>
              <a:rPr lang="en-US" dirty="0"/>
              <a:t>One note on the weekly email, make sure you look at the school status date</a:t>
            </a:r>
            <a:r>
              <a:rPr lang="en-US" baseline="0" dirty="0"/>
              <a:t> and time. This is when the weekly email was created and you may have submitted and had files processed since then with a new number of errors.  If you have a difference, be sure to check this date and when you last had files processed.</a:t>
            </a:r>
            <a:endParaRPr lang="en-US" dirty="0"/>
          </a:p>
        </p:txBody>
      </p:sp>
    </p:spTree>
    <p:extLst>
      <p:ext uri="{BB962C8B-B14F-4D97-AF65-F5344CB8AC3E}">
        <p14:creationId xmlns:p14="http://schemas.microsoft.com/office/powerpoint/2010/main" val="303442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our module on Step 3 of the Data Submissions Process.  For additional support and practice regarding the topics addressed in this module, please take a moment to review the resources listed here and consider completing the optional exercises.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12</a:t>
            </a:fld>
            <a:endParaRPr lang="en-US"/>
          </a:p>
        </p:txBody>
      </p:sp>
    </p:spTree>
    <p:extLst>
      <p:ext uri="{BB962C8B-B14F-4D97-AF65-F5344CB8AC3E}">
        <p14:creationId xmlns:p14="http://schemas.microsoft.com/office/powerpoint/2010/main" val="419009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Thank you for reviewing Module 3. For questions, contact the CSI Data Submissions Team inbox.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p:txBody>
      </p:sp>
    </p:spTree>
    <p:extLst>
      <p:ext uri="{BB962C8B-B14F-4D97-AF65-F5344CB8AC3E}">
        <p14:creationId xmlns:p14="http://schemas.microsoft.com/office/powerpoint/2010/main" val="36945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baseline="0" dirty="0"/>
              <a:t>You will recall the Data Submission steps from earlier training. This module focuses on extracting and submitting files– Step 3 of the Submission Process. These steps are all discussed in detail in the Data Submission Handbook. </a:t>
            </a:r>
          </a:p>
          <a:p>
            <a:endParaRPr lang="en-US" sz="1400" strike="noStrike" baseline="0" dirty="0"/>
          </a:p>
        </p:txBody>
      </p:sp>
    </p:spTree>
    <p:extLst>
      <p:ext uri="{BB962C8B-B14F-4D97-AF65-F5344CB8AC3E}">
        <p14:creationId xmlns:p14="http://schemas.microsoft.com/office/powerpoint/2010/main" val="272829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two slides contain path and screenshots to access the file extraction page for two commonly used student information systems, PowerSchool and Infinite Campus.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step in extracting a file from your student information system (or SIS), is to be logged into your school’s SIS. You will then navigate to the Reports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Upon login, PowerSchool users should click on System Reports on the left side menu bar. Then click on the State Report tab. This tab contains all the necessary options used to extract state formatted files for your system.  In terms of the student interchange, the main files would be Student – Demographic and Student – School Association data.  Other files may be necessary and are school dependent.  </a:t>
            </a:r>
          </a:p>
        </p:txBody>
      </p:sp>
      <p:sp>
        <p:nvSpPr>
          <p:cNvPr id="4" name="Slide Number Placeholder 3"/>
          <p:cNvSpPr>
            <a:spLocks noGrp="1"/>
          </p:cNvSpPr>
          <p:nvPr>
            <p:ph type="sldNum" sz="quarter" idx="5"/>
          </p:nvPr>
        </p:nvSpPr>
        <p:spPr/>
        <p:txBody>
          <a:bodyPr/>
          <a:lstStyle/>
          <a:p>
            <a:fld id="{5C2AA48B-70A3-4284-B368-B17E3EA9349F}" type="slidenum">
              <a:rPr lang="en-US" smtClean="0"/>
              <a:t>3</a:t>
            </a:fld>
            <a:endParaRPr lang="en-US"/>
          </a:p>
        </p:txBody>
      </p:sp>
    </p:spTree>
    <p:extLst>
      <p:ext uri="{BB962C8B-B14F-4D97-AF65-F5344CB8AC3E}">
        <p14:creationId xmlns:p14="http://schemas.microsoft.com/office/powerpoint/2010/main" val="16404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Infinite Campus users will scroll down to the CO State Reporting section on the left side menu bar upon login.  Then click on data pipeline to access all the State reports.  For the student interchange, you’ll select either Student Layout or School Association in the first prompt.  IC also includes the capability to extract Special Education files along with all the other collections.</a:t>
            </a: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4</a:t>
            </a:fld>
            <a:endParaRPr lang="en-US"/>
          </a:p>
        </p:txBody>
      </p:sp>
    </p:spTree>
    <p:extLst>
      <p:ext uri="{BB962C8B-B14F-4D97-AF65-F5344CB8AC3E}">
        <p14:creationId xmlns:p14="http://schemas.microsoft.com/office/powerpoint/2010/main" val="160886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dive a little further into the actual reports necessary for the Student Interchange and specially how to complete the prompts in PowerSchool.  For the Student demographic file, you just want to make sure that the proper school and all students are selected.  In terms of the Point in Time, this generally will be left blank as well as it will only pull students active as of the date you specify.  As for the School Association data, you’ll want to also ensure that the school and all students are selected.  The Fall or Spring will vary if pulling for October Count or End of Year and the dates should be the first day of school and the last day of school or current date.</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5</a:t>
            </a:fld>
            <a:endParaRPr lang="en-US"/>
          </a:p>
        </p:txBody>
      </p:sp>
    </p:spTree>
    <p:extLst>
      <p:ext uri="{BB962C8B-B14F-4D97-AF65-F5344CB8AC3E}">
        <p14:creationId xmlns:p14="http://schemas.microsoft.com/office/powerpoint/2010/main" val="423059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Jumping further into the prompts necessary for IC, you’ll notice that the first question on each of the reports is “Which Report would you like to run”.  This is where you would select your Student Layout, School Association, or any other file you intend to extract for every collection.  The format should be for the current year with the Ad Hoc left blank.  Both files should be extracted as a CSV and then you just click generate extract.  These files should go to your downloads folder. </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6</a:t>
            </a:fld>
            <a:endParaRPr lang="en-US"/>
          </a:p>
        </p:txBody>
      </p:sp>
    </p:spTree>
    <p:extLst>
      <p:ext uri="{BB962C8B-B14F-4D97-AF65-F5344CB8AC3E}">
        <p14:creationId xmlns:p14="http://schemas.microsoft.com/office/powerpoint/2010/main" val="344926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you have successfully extracted your files for any collection, you want to go to your downloads folder to access them.  You do not want to open the files directly as this results in a loss of leading zeros and many errors related to formatting.  If available, you can also use the save as option.  Once you have accessed the files from downloads, copy and paste them into a folder you want to keep them on your computer.  These files will need to be renamed in accordance with CSI file naming standards.  This slide lists examples for several collections on how to accurately name them – starting with the school code, underscore, school abbreviation, underscore, file type, underscore, and the date.  If a school wants to submit multiple files in one day, they can add v2 at the end for version 2. It’s also important to mention that the name of the file cannot contain spaces.  Files with spaces in the file name cannot be processed in CDE’s data pipeline and will require the file to be renamed.</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7</a:t>
            </a:fld>
            <a:endParaRPr lang="en-US"/>
          </a:p>
        </p:txBody>
      </p:sp>
    </p:spTree>
    <p:extLst>
      <p:ext uri="{BB962C8B-B14F-4D97-AF65-F5344CB8AC3E}">
        <p14:creationId xmlns:p14="http://schemas.microsoft.com/office/powerpoint/2010/main" val="73127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The Charter School Institute uses Google Drive (G-Drive) for securely exchanging information with its schools.</a:t>
            </a: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SimSun" panose="02010600030101010101" pitchFamily="2" charset="-122"/>
              </a:rPr>
              <a:t>Schools should exchange all sensitive data with CSI, including files with Personally Identifiable Information (PII) through G-Drive. Student and staff data, including information such as name (for students only; not staff), address, birthdate, SSN and other sensitive demographic data that can be associated with a specific person, should never be sent through email because it is not secure and the data could be compromised. </a:t>
            </a:r>
            <a:endParaRPr lang="en-US" sz="1800" dirty="0">
              <a:solidFill>
                <a:srgbClr val="000000"/>
              </a:solidFill>
              <a:effectLst/>
              <a:latin typeface="Calibri" panose="020F0502020204030204" pitchFamily="34" charset="0"/>
              <a:ea typeface="SimSun" panose="02010600030101010101" pitchFamily="2" charset="-122"/>
            </a:endParaRP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SimSun" panose="02010600030101010101" pitchFamily="2" charset="-122"/>
              </a:rPr>
              <a:t>CSI can only share G-Drive folders to school contacts with active Google (Gmail) accounts who have been officially designated by their school as needing access to specific folders as part of their job responsibilities. </a:t>
            </a:r>
            <a:endParaRPr lang="en-US" sz="1800" dirty="0">
              <a:solidFill>
                <a:srgbClr val="000000"/>
              </a:solidFill>
              <a:effectLst/>
              <a:latin typeface="Calibri" panose="020F050202020403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Each school contact will need their own individual Google account. School contacts will </a:t>
            </a:r>
            <a:r>
              <a:rPr lang="en-US" sz="1800" u="sng" dirty="0">
                <a:solidFill>
                  <a:srgbClr val="000000"/>
                </a:solidFill>
                <a:effectLst/>
                <a:latin typeface="Arial" panose="020B0604020202020204" pitchFamily="34" charset="0"/>
                <a:ea typeface="Times New Roman" panose="02020603050405020304" pitchFamily="18" charset="0"/>
              </a:rPr>
              <a:t>not</a:t>
            </a:r>
            <a:r>
              <a:rPr lang="en-US" sz="1800" dirty="0">
                <a:solidFill>
                  <a:srgbClr val="000000"/>
                </a:solidFill>
                <a:effectLst/>
                <a:latin typeface="Arial" panose="020B0604020202020204" pitchFamily="34" charset="0"/>
                <a:ea typeface="Times New Roman" panose="02020603050405020304" pitchFamily="18" charset="0"/>
              </a:rPr>
              <a:t> be able to use a group Google email address.</a:t>
            </a:r>
            <a:endParaRPr lang="en-US" sz="1800" dirty="0">
              <a:solidFill>
                <a:srgbClr val="000000"/>
              </a:solidFill>
              <a:effectLst/>
              <a:latin typeface="Calibri" panose="020F0502020204030204" pitchFamily="34" charset="0"/>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 Google Workspace (formerly G-Suite) account through your school would be preferable to a free personal Google account.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r>
              <a:rPr lang="en-US" dirty="0"/>
              <a:t>If you do not yet have access to shared folders in G-Drive, please email the CSI Data Submissions Team as soon as possible.</a:t>
            </a:r>
          </a:p>
        </p:txBody>
      </p:sp>
      <p:sp>
        <p:nvSpPr>
          <p:cNvPr id="4" name="Slide Number Placeholder 3"/>
          <p:cNvSpPr>
            <a:spLocks noGrp="1"/>
          </p:cNvSpPr>
          <p:nvPr>
            <p:ph type="sldNum" sz="quarter" idx="5"/>
          </p:nvPr>
        </p:nvSpPr>
        <p:spPr/>
        <p:txBody>
          <a:bodyPr/>
          <a:lstStyle/>
          <a:p>
            <a:fld id="{5C2AA48B-70A3-4284-B368-B17E3EA9349F}" type="slidenum">
              <a:rPr lang="en-US" smtClean="0"/>
              <a:t>8</a:t>
            </a:fld>
            <a:endParaRPr lang="en-US"/>
          </a:p>
        </p:txBody>
      </p:sp>
    </p:spTree>
    <p:extLst>
      <p:ext uri="{BB962C8B-B14F-4D97-AF65-F5344CB8AC3E}">
        <p14:creationId xmlns:p14="http://schemas.microsoft.com/office/powerpoint/2010/main" val="1659162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you are ready to submit the files to CSI through G-Drive.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SimSun" panose="02010600030101010101" pitchFamily="2" charset="-122"/>
              </a:rPr>
              <a:t>If you have not been set up with access to the appropriate submissions folders, please email the CSI Data Submissions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SimSun" panose="02010600030101010101" pitchFamily="2" charset="-122"/>
              </a:rPr>
              <a:t>When you log in to your Google account, you will see one or more folders in the “Shared with Me” section. There are several separate folders available for each school that can be shared with approved school contacts (i.e., as a school submissions contacts, you may see the following separate folders: Submissions, HR, SASID, READ, etc.).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upload a file, simply drag and drop the file into the appropriate folder. </a:t>
            </a:r>
            <a:r>
              <a:rPr lang="en-US" sz="1800" dirty="0">
                <a:solidFill>
                  <a:srgbClr val="000000"/>
                </a:solidFill>
                <a:effectLst/>
                <a:latin typeface="Arial" panose="020B0604020202020204" pitchFamily="34" charset="0"/>
                <a:ea typeface="SimSun" panose="02010600030101010101" pitchFamily="2" charset="-122"/>
              </a:rPr>
              <a:t>Data collection files should remain in the native xlsx or csv format and not converted to Google Sheets.</a:t>
            </a:r>
            <a:endParaRPr lang="en-US" sz="1800" dirty="0">
              <a:solidFill>
                <a:srgbClr val="000000"/>
              </a:solidFill>
              <a:effectLst/>
              <a:latin typeface="Calibri" panose="020F0502020204030204" pitchFamily="34" charset="0"/>
              <a:ea typeface="SimSun" panose="02010600030101010101" pitchFamily="2" charset="-122"/>
            </a:endParaRP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9</a:t>
            </a:fld>
            <a:endParaRPr lang="en-US"/>
          </a:p>
        </p:txBody>
      </p:sp>
    </p:spTree>
    <p:extLst>
      <p:ext uri="{BB962C8B-B14F-4D97-AF65-F5344CB8AC3E}">
        <p14:creationId xmlns:p14="http://schemas.microsoft.com/office/powerpoint/2010/main" val="154761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43819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9786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resources.csi.state.co.us/data-security/" TargetMode="Externa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hyperlink" Target="mailto:Submissions_CSI@csi.state.co.us"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hyperlink" Target="https://resources.csi.state.co.us/securely-sharing-data-with-csi/" TargetMode="External"/><Relationship Id="rId3" Type="http://schemas.openxmlformats.org/officeDocument/2006/relationships/slideLayout" Target="../slideLayouts/slideLayout5.xml"/><Relationship Id="rId7" Type="http://schemas.openxmlformats.org/officeDocument/2006/relationships/hyperlink" Target="https://kb.infinitecampus.com/help/student-interchange-colorado" TargetMode="Externa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docs.powerschool.com/USACO/colorado-reports-in-powerschool/reports/student-school-association-data" TargetMode="External"/><Relationship Id="rId5" Type="http://schemas.openxmlformats.org/officeDocument/2006/relationships/hyperlink" Target="https://docs.powerschool.com/USACO/colorado-reports-in-powerschool/reports/student-demographic-data" TargetMode="External"/><Relationship Id="rId10" Type="http://schemas.openxmlformats.org/officeDocument/2006/relationships/image" Target="../media/image5.png"/><Relationship Id="rId4" Type="http://schemas.openxmlformats.org/officeDocument/2006/relationships/notesSlide" Target="../notesSlides/notesSlide12.xml"/><Relationship Id="rId9" Type="http://schemas.openxmlformats.org/officeDocument/2006/relationships/hyperlink" Target="https://resources.csi.state.co.us/data-security/"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png"/><Relationship Id="rId5" Type="http://schemas.openxmlformats.org/officeDocument/2006/relationships/hyperlink" Target="mailto:submissions_csi@csi.state.co.us" TargetMode="Externa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docs.powerschool.com/USACO/colorado-reports-in-powerschool/reports/student-school-association-data" TargetMode="External"/><Relationship Id="rId3" Type="http://schemas.openxmlformats.org/officeDocument/2006/relationships/slideLayout" Target="../slideLayouts/slideLayout5.xml"/><Relationship Id="rId7" Type="http://schemas.openxmlformats.org/officeDocument/2006/relationships/hyperlink" Target="https://docs.powerschool.com/USACO/colorado-reports-in-powerschool/reports/student-demographic-data"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hyperlink" Target="https://kb.infinitecampus.com/help/student-interchange-colorado"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hyperlink" Target="mailto:Submissions_CSI@csi.state.co.us"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resources.csi.state.co.us/data-security/" TargetMode="External"/><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The Data Submissions Process</a:t>
            </a:r>
            <a:br>
              <a:rPr lang="en-US" dirty="0"/>
            </a:br>
            <a:r>
              <a:rPr lang="en-US" sz="3200" i="1" dirty="0"/>
              <a:t>Step 3 (Data Extract &amp; Submission)</a:t>
            </a:r>
            <a:endParaRPr lang="en-US" sz="3600" dirty="0">
              <a:solidFill>
                <a:srgbClr val="FF0000"/>
              </a:solidFill>
            </a:endParaRPr>
          </a:p>
        </p:txBody>
      </p:sp>
      <p:sp>
        <p:nvSpPr>
          <p:cNvPr id="3" name="Subtitle 2"/>
          <p:cNvSpPr>
            <a:spLocks noGrp="1"/>
          </p:cNvSpPr>
          <p:nvPr>
            <p:ph type="subTitle" idx="1"/>
          </p:nvPr>
        </p:nvSpPr>
        <p:spPr/>
        <p:txBody>
          <a:bodyPr/>
          <a:lstStyle/>
          <a:p>
            <a:r>
              <a:rPr lang="en-US" dirty="0"/>
              <a:t>Data Submissions</a:t>
            </a:r>
          </a:p>
        </p:txBody>
      </p:sp>
      <p:sp>
        <p:nvSpPr>
          <p:cNvPr id="4" name="TextBox 5">
            <a:extLst>
              <a:ext uri="{FF2B5EF4-FFF2-40B4-BE49-F238E27FC236}">
                <a16:creationId xmlns:a16="http://schemas.microsoft.com/office/drawing/2014/main" id="{6D328473-3002-4EBB-9D57-35ED5D2176E7}"/>
              </a:ext>
            </a:extLst>
          </p:cNvPr>
          <p:cNvSpPr txBox="1"/>
          <p:nvPr/>
        </p:nvSpPr>
        <p:spPr>
          <a:xfrm>
            <a:off x="685800" y="4273442"/>
            <a:ext cx="324654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i="1" dirty="0"/>
              <a:t>Recorded July 2022</a:t>
            </a:r>
            <a:endParaRPr lang="en-US" dirty="0"/>
          </a:p>
        </p:txBody>
      </p:sp>
      <p:pic>
        <p:nvPicPr>
          <p:cNvPr id="5" name="Audio 4">
            <a:hlinkClick r:id="" action="ppaction://media"/>
            <a:extLst>
              <a:ext uri="{FF2B5EF4-FFF2-40B4-BE49-F238E27FC236}">
                <a16:creationId xmlns:a16="http://schemas.microsoft.com/office/drawing/2014/main" id="{1AE69D57-3718-4AF9-A752-FA1064A63FB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096665048"/>
      </p:ext>
    </p:extLst>
  </p:cSld>
  <p:clrMapOvr>
    <a:masterClrMapping/>
  </p:clrMapOvr>
  <mc:AlternateContent xmlns:mc="http://schemas.openxmlformats.org/markup-compatibility/2006" xmlns:p14="http://schemas.microsoft.com/office/powerpoint/2010/main">
    <mc:Choice Requires="p14">
      <p:transition spd="slow" p14:dur="2000" advTm="16821"/>
    </mc:Choice>
    <mc:Fallback xmlns="">
      <p:transition spd="slow" advTm="16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p:txBody>
          <a:bodyPr/>
          <a:lstStyle/>
          <a:p>
            <a:r>
              <a:rPr lang="en-US" dirty="0"/>
              <a:t>Download Files from G-Drive</a:t>
            </a:r>
          </a:p>
        </p:txBody>
      </p:sp>
      <p:sp>
        <p:nvSpPr>
          <p:cNvPr id="7" name="Content Placeholder 6">
            <a:extLst>
              <a:ext uri="{FF2B5EF4-FFF2-40B4-BE49-F238E27FC236}">
                <a16:creationId xmlns:a16="http://schemas.microsoft.com/office/drawing/2014/main" id="{30696292-54E6-D206-385D-A61D2D1613A5}"/>
              </a:ext>
            </a:extLst>
          </p:cNvPr>
          <p:cNvSpPr>
            <a:spLocks noGrp="1"/>
          </p:cNvSpPr>
          <p:nvPr>
            <p:ph sz="half" idx="1"/>
          </p:nvPr>
        </p:nvSpPr>
        <p:spPr/>
        <p:txBody>
          <a:bodyPr/>
          <a:lstStyle/>
          <a:p>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download a file to your computer, simply right click on the file and then pick the Download option </a:t>
            </a:r>
          </a:p>
          <a:p>
            <a:r>
              <a:rPr lang="en-US" sz="1800" dirty="0">
                <a:solidFill>
                  <a:schemeClr val="tx1"/>
                </a:solidFill>
                <a:effectLst/>
                <a:latin typeface="Arial" panose="020B0604020202020204" pitchFamily="34" charset="0"/>
                <a:ea typeface="Times New Roman" panose="02020603050405020304" pitchFamily="18" charset="0"/>
              </a:rPr>
              <a:t>You </a:t>
            </a:r>
            <a:r>
              <a:rPr lang="en-US" sz="1800" b="1" dirty="0">
                <a:solidFill>
                  <a:schemeClr val="tx1"/>
                </a:solidFill>
                <a:effectLst/>
                <a:latin typeface="Arial" panose="020B0604020202020204" pitchFamily="34" charset="0"/>
                <a:ea typeface="Times New Roman" panose="02020603050405020304" pitchFamily="18" charset="0"/>
              </a:rPr>
              <a:t>cannot</a:t>
            </a:r>
            <a:r>
              <a:rPr lang="en-US" sz="1800" dirty="0">
                <a:solidFill>
                  <a:schemeClr val="tx1"/>
                </a:solidFill>
                <a:effectLst/>
                <a:latin typeface="Arial" panose="020B0604020202020204" pitchFamily="34" charset="0"/>
                <a:ea typeface="Times New Roman" panose="02020603050405020304" pitchFamily="18" charset="0"/>
              </a:rPr>
              <a:t> drag and drop files from shared folders in G-Drive to your computer.</a:t>
            </a:r>
            <a:endParaRPr lang="en-US" dirty="0">
              <a:solidFill>
                <a:schemeClr val="tx1"/>
              </a:solidFill>
            </a:endParaRPr>
          </a:p>
        </p:txBody>
      </p:sp>
      <p:pic>
        <p:nvPicPr>
          <p:cNvPr id="6" name="Picture 5" descr="Screenshot of the menu options in G-Drive that can be used to download selected files.">
            <a:extLst>
              <a:ext uri="{FF2B5EF4-FFF2-40B4-BE49-F238E27FC236}">
                <a16:creationId xmlns:a16="http://schemas.microsoft.com/office/drawing/2014/main" id="{58EA6034-1FAC-AE8E-9230-44D56B238A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380"/>
          <a:stretch/>
        </p:blipFill>
        <p:spPr bwMode="auto">
          <a:xfrm>
            <a:off x="6020245" y="2001163"/>
            <a:ext cx="2564955" cy="2855674"/>
          </a:xfrm>
          <a:prstGeom prst="rect">
            <a:avLst/>
          </a:prstGeom>
          <a:ln w="9525" cap="flat" cmpd="sng" algn="ctr">
            <a:solidFill>
              <a:srgbClr val="4F81BD"/>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8DCCB920-F8EE-D56F-A050-E33CD84CB75B}"/>
              </a:ext>
            </a:extLst>
          </p:cNvPr>
          <p:cNvSpPr txBox="1"/>
          <p:nvPr/>
        </p:nvSpPr>
        <p:spPr>
          <a:xfrm>
            <a:off x="266700" y="5819775"/>
            <a:ext cx="8610600" cy="92333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Available Resources:</a:t>
            </a:r>
          </a:p>
          <a:p>
            <a:r>
              <a:rPr lang="en-US" sz="1200" dirty="0">
                <a:latin typeface="Arial" panose="020B0604020202020204" pitchFamily="34" charset="0"/>
                <a:cs typeface="Arial" panose="020B0604020202020204" pitchFamily="34" charset="0"/>
              </a:rPr>
              <a:t>G-Drive Instructions:  </a:t>
            </a:r>
            <a:r>
              <a:rPr lang="en-US" sz="1200" dirty="0">
                <a:latin typeface="Arial" panose="020B0604020202020204" pitchFamily="34" charset="0"/>
                <a:cs typeface="Arial" panose="020B0604020202020204" pitchFamily="34" charset="0"/>
                <a:hlinkClick r:id="rId6"/>
              </a:rPr>
              <a:t>https://resources.csi.state.co.us/data-security/</a:t>
            </a:r>
            <a:r>
              <a:rPr lang="en-US" sz="12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p:txBody>
      </p:sp>
      <p:pic>
        <p:nvPicPr>
          <p:cNvPr id="3" name="Audio 2">
            <a:hlinkClick r:id="" action="ppaction://media"/>
            <a:extLst>
              <a:ext uri="{FF2B5EF4-FFF2-40B4-BE49-F238E27FC236}">
                <a16:creationId xmlns:a16="http://schemas.microsoft.com/office/drawing/2014/main" id="{537B0237-BC87-6227-BF8B-1C84BB7BCBD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4064020"/>
      </p:ext>
    </p:extLst>
  </p:cSld>
  <p:clrMapOvr>
    <a:masterClrMapping/>
  </p:clrMapOvr>
  <mc:AlternateContent xmlns:mc="http://schemas.openxmlformats.org/markup-compatibility/2006" xmlns:p14="http://schemas.microsoft.com/office/powerpoint/2010/main">
    <mc:Choice Requires="p14">
      <p:transition spd="slow" p14:dur="2000" advTm="11826"/>
    </mc:Choice>
    <mc:Fallback xmlns="">
      <p:transition spd="slow" advTm="11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100407" y="509074"/>
            <a:ext cx="7362286" cy="790881"/>
          </a:xfrm>
          <a:prstGeom prst="rect">
            <a:avLst/>
          </a:prstGeom>
        </p:spPr>
        <p:txBody>
          <a:bodyPr spcFirstLastPara="1" vert="horz" wrap="square" lIns="68569" tIns="68569" rIns="68569" bIns="68569" rtlCol="0" anchor="b" anchorCtr="0">
            <a:noAutofit/>
          </a:bodyPr>
          <a:lstStyle/>
          <a:p>
            <a:r>
              <a:rPr lang="en-US" sz="4800" dirty="0">
                <a:latin typeface="Arial" panose="020B0604020202020204" pitchFamily="34" charset="0"/>
                <a:cs typeface="Arial" panose="020B0604020202020204" pitchFamily="34" charset="0"/>
              </a:rPr>
              <a:t>Data Submissions Tracker</a:t>
            </a:r>
            <a:endParaRPr sz="4800" dirty="0">
              <a:latin typeface="Arial" panose="020B0604020202020204" pitchFamily="34" charset="0"/>
              <a:cs typeface="Arial" panose="020B0604020202020204" pitchFamily="34" charset="0"/>
            </a:endParaRPr>
          </a:p>
        </p:txBody>
      </p:sp>
      <p:pic>
        <p:nvPicPr>
          <p:cNvPr id="2" name="Picture 1" descr="Screenshot of the CSI Data Submissions Tracker used to monitor progress of each school against state reporting deadlines"/>
          <p:cNvPicPr>
            <a:picLocks noChangeAspect="1"/>
          </p:cNvPicPr>
          <p:nvPr/>
        </p:nvPicPr>
        <p:blipFill>
          <a:blip r:embed="rId5"/>
          <a:stretch>
            <a:fillRect/>
          </a:stretch>
        </p:blipFill>
        <p:spPr>
          <a:xfrm>
            <a:off x="123823" y="1904387"/>
            <a:ext cx="4057653" cy="3049226"/>
          </a:xfrm>
          <a:prstGeom prst="rect">
            <a:avLst/>
          </a:prstGeom>
          <a:ln>
            <a:solidFill>
              <a:schemeClr val="tx1"/>
            </a:solidFill>
          </a:ln>
        </p:spPr>
      </p:pic>
      <p:pic>
        <p:nvPicPr>
          <p:cNvPr id="7" name="Picture 6" descr="Screenshot of the Weekly Update email used to provide a status update to schools on progress towards meeting deadlines">
            <a:extLst>
              <a:ext uri="{FF2B5EF4-FFF2-40B4-BE49-F238E27FC236}">
                <a16:creationId xmlns:a16="http://schemas.microsoft.com/office/drawing/2014/main" id="{E23CE44D-94CE-476A-A5B4-8ECCA9899CF4}"/>
              </a:ext>
            </a:extLst>
          </p:cNvPr>
          <p:cNvPicPr>
            <a:picLocks noChangeAspect="1"/>
          </p:cNvPicPr>
          <p:nvPr/>
        </p:nvPicPr>
        <p:blipFill>
          <a:blip r:embed="rId6"/>
          <a:stretch>
            <a:fillRect/>
          </a:stretch>
        </p:blipFill>
        <p:spPr>
          <a:xfrm>
            <a:off x="4781550" y="1904388"/>
            <a:ext cx="4238627" cy="3049226"/>
          </a:xfrm>
          <a:prstGeom prst="rect">
            <a:avLst/>
          </a:prstGeom>
          <a:ln>
            <a:solidFill>
              <a:schemeClr val="tx1"/>
            </a:solidFill>
          </a:ln>
        </p:spPr>
      </p:pic>
      <p:sp>
        <p:nvSpPr>
          <p:cNvPr id="11" name="TextBox 10">
            <a:extLst>
              <a:ext uri="{FF2B5EF4-FFF2-40B4-BE49-F238E27FC236}">
                <a16:creationId xmlns:a16="http://schemas.microsoft.com/office/drawing/2014/main" id="{BB9BD0FA-5267-467D-ADE3-35BFF1A644AD}"/>
              </a:ext>
            </a:extLst>
          </p:cNvPr>
          <p:cNvSpPr txBox="1"/>
          <p:nvPr/>
        </p:nvSpPr>
        <p:spPr>
          <a:xfrm>
            <a:off x="209550" y="5371596"/>
            <a:ext cx="8629650"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Email </a:t>
            </a:r>
            <a:r>
              <a:rPr lang="en-US" sz="1600" dirty="0">
                <a:latin typeface="Arial" panose="020B0604020202020204" pitchFamily="34" charset="0"/>
                <a:cs typeface="Arial" panose="020B0604020202020204" pitchFamily="34" charset="0"/>
                <a:hlinkClick r:id="rId7"/>
              </a:rPr>
              <a:t>Submissions_CSI@csi.state.co.us</a:t>
            </a:r>
            <a:r>
              <a:rPr lang="en-US" sz="1600" dirty="0">
                <a:latin typeface="Arial" panose="020B0604020202020204" pitchFamily="34" charset="0"/>
                <a:cs typeface="Arial" panose="020B0604020202020204" pitchFamily="34" charset="0"/>
              </a:rPr>
              <a:t> to request the Weekly Update email if you are not receiving them</a:t>
            </a:r>
          </a:p>
          <a:p>
            <a:endParaRPr lang="en-US" sz="1600" dirty="0">
              <a:latin typeface="Arial" panose="020B0604020202020204" pitchFamily="34" charset="0"/>
              <a:cs typeface="Arial" panose="020B0604020202020204" pitchFamily="34" charset="0"/>
            </a:endParaRPr>
          </a:p>
        </p:txBody>
      </p:sp>
      <p:sp>
        <p:nvSpPr>
          <p:cNvPr id="8" name="Arrow: Down 7">
            <a:extLst>
              <a:ext uri="{FF2B5EF4-FFF2-40B4-BE49-F238E27FC236}">
                <a16:creationId xmlns:a16="http://schemas.microsoft.com/office/drawing/2014/main" id="{978C3490-BD7C-4DD4-B690-1D5A7E9FE77F}"/>
              </a:ext>
              <a:ext uri="{C183D7F6-B498-43B3-948B-1728B52AA6E4}">
                <adec:decorative xmlns:adec="http://schemas.microsoft.com/office/drawing/2017/decorative" val="1"/>
              </a:ext>
            </a:extLst>
          </p:cNvPr>
          <p:cNvSpPr/>
          <p:nvPr/>
        </p:nvSpPr>
        <p:spPr>
          <a:xfrm rot="16200000">
            <a:off x="4297284" y="3275764"/>
            <a:ext cx="368457" cy="306471"/>
          </a:xfrm>
          <a:prstGeom prst="downArrow">
            <a:avLst/>
          </a:prstGeom>
          <a:solidFill>
            <a:srgbClr val="C63F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63F28"/>
              </a:solidFill>
            </a:endParaRPr>
          </a:p>
        </p:txBody>
      </p:sp>
      <p:pic>
        <p:nvPicPr>
          <p:cNvPr id="4" name="Audio 3">
            <a:hlinkClick r:id="" action="ppaction://media"/>
            <a:extLst>
              <a:ext uri="{FF2B5EF4-FFF2-40B4-BE49-F238E27FC236}">
                <a16:creationId xmlns:a16="http://schemas.microsoft.com/office/drawing/2014/main" id="{FB4F06E1-B232-4F7E-ACA8-D9B965F19A64}"/>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
        <p:nvSpPr>
          <p:cNvPr id="97" name="Shape 97"/>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11</a:t>
            </a:fld>
            <a:endParaRPr dirty="0"/>
          </a:p>
        </p:txBody>
      </p:sp>
    </p:spTree>
    <p:extLst>
      <p:ext uri="{BB962C8B-B14F-4D97-AF65-F5344CB8AC3E}">
        <p14:creationId xmlns:p14="http://schemas.microsoft.com/office/powerpoint/2010/main" val="3501589501"/>
      </p:ext>
    </p:extLst>
  </p:cSld>
  <p:clrMapOvr>
    <a:masterClrMapping/>
  </p:clrMapOvr>
  <mc:AlternateContent xmlns:mc="http://schemas.openxmlformats.org/markup-compatibility/2006" xmlns:p14="http://schemas.microsoft.com/office/powerpoint/2010/main">
    <mc:Choice Requires="p14">
      <p:transition spd="slow" p14:dur="2000" advTm="55940"/>
    </mc:Choice>
    <mc:Fallback xmlns="">
      <p:transition spd="slow" advTm="55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0477C5-3616-47D3-9F27-26C352949B49}"/>
              </a:ext>
            </a:extLst>
          </p:cNvPr>
          <p:cNvSpPr>
            <a:spLocks noGrp="1"/>
          </p:cNvSpPr>
          <p:nvPr>
            <p:ph type="title"/>
          </p:nvPr>
        </p:nvSpPr>
        <p:spPr/>
        <p:txBody>
          <a:bodyPr/>
          <a:lstStyle/>
          <a:p>
            <a:r>
              <a:rPr lang="en-US" sz="4400" dirty="0"/>
              <a:t>Step 3 Resources &amp; Supports</a:t>
            </a:r>
            <a:endParaRPr lang="en-US" dirty="0"/>
          </a:p>
        </p:txBody>
      </p:sp>
      <p:sp>
        <p:nvSpPr>
          <p:cNvPr id="4" name="TextBox 3">
            <a:extLst>
              <a:ext uri="{FF2B5EF4-FFF2-40B4-BE49-F238E27FC236}">
                <a16:creationId xmlns:a16="http://schemas.microsoft.com/office/drawing/2014/main" id="{1DF5EB7C-1958-476C-83D5-DB559B3B3D3A}"/>
              </a:ext>
            </a:extLst>
          </p:cNvPr>
          <p:cNvSpPr txBox="1"/>
          <p:nvPr/>
        </p:nvSpPr>
        <p:spPr>
          <a:xfrm>
            <a:off x="304800" y="1746319"/>
            <a:ext cx="8554624"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For additional support, consider reviewing the following resources and optional exercises.</a:t>
            </a:r>
          </a:p>
        </p:txBody>
      </p:sp>
      <p:sp>
        <p:nvSpPr>
          <p:cNvPr id="8" name="TextBox 7">
            <a:extLst>
              <a:ext uri="{FF2B5EF4-FFF2-40B4-BE49-F238E27FC236}">
                <a16:creationId xmlns:a16="http://schemas.microsoft.com/office/drawing/2014/main" id="{BD5B3B44-7E76-44B2-96F4-8D419C62BABE}"/>
              </a:ext>
            </a:extLst>
          </p:cNvPr>
          <p:cNvSpPr txBox="1"/>
          <p:nvPr/>
        </p:nvSpPr>
        <p:spPr>
          <a:xfrm>
            <a:off x="304800" y="2842870"/>
            <a:ext cx="8239125" cy="2646878"/>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Resources to Review:</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Colorado PowerSchool Student Interchange File Resources (</a:t>
            </a:r>
            <a:r>
              <a:rPr lang="en-US" sz="1600" dirty="0">
                <a:latin typeface="Arial" panose="020B0604020202020204" pitchFamily="34" charset="0"/>
                <a:cs typeface="Arial" panose="020B0604020202020204" pitchFamily="34" charset="0"/>
                <a:hlinkClick r:id="rId5"/>
              </a:rPr>
              <a:t>SD</a:t>
            </a:r>
            <a:r>
              <a:rPr lang="en-US" sz="1600" dirty="0">
                <a:latin typeface="Arial" panose="020B0604020202020204" pitchFamily="34" charset="0"/>
                <a:cs typeface="Arial" panose="020B0604020202020204" pitchFamily="34" charset="0"/>
              </a:rPr>
              <a:t> and </a:t>
            </a:r>
            <a:r>
              <a:rPr lang="en-US" sz="1600" dirty="0">
                <a:latin typeface="Arial" panose="020B0604020202020204" pitchFamily="34" charset="0"/>
                <a:cs typeface="Arial" panose="020B0604020202020204" pitchFamily="34" charset="0"/>
                <a:hlinkClick r:id="rId6"/>
              </a:rPr>
              <a:t>SSA</a:t>
            </a:r>
            <a:r>
              <a:rPr lang="en-US" sz="16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7"/>
              </a:rPr>
              <a:t>Campus Community Student Interchange File Resource</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8"/>
              </a:rPr>
              <a:t>Securely Sharing Data with CSI Webinar</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9"/>
              </a:rPr>
              <a:t>G-Drive Instructions</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Similar files for other collections (SPED, Discipline etc.) can be reviewed as well, but will be covered in CSI’s Resources Boot Camp module</a:t>
            </a:r>
          </a:p>
          <a:p>
            <a:pPr lvl="1"/>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63287FE-7019-46D7-B3AF-8624F7E4C44D}"/>
              </a:ext>
            </a:extLst>
          </p:cNvPr>
          <p:cNvSpPr txBox="1"/>
          <p:nvPr/>
        </p:nvSpPr>
        <p:spPr>
          <a:xfrm>
            <a:off x="304800" y="4820334"/>
            <a:ext cx="8239125" cy="1354217"/>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Exercises to Complete: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Complete a test file extraction for both the SD and SSA files.  Name the files correctly and place them in G-Drive in the correct folder.  Please include the word “Test” at the end of your file.  Reach out to CSI to notify that the test files are available in G-Drive and CSI staff can confirm whether it was successful.</a:t>
            </a:r>
          </a:p>
        </p:txBody>
      </p:sp>
      <p:pic>
        <p:nvPicPr>
          <p:cNvPr id="5" name="Audio 4">
            <a:hlinkClick r:id="" action="ppaction://media"/>
            <a:extLst>
              <a:ext uri="{FF2B5EF4-FFF2-40B4-BE49-F238E27FC236}">
                <a16:creationId xmlns:a16="http://schemas.microsoft.com/office/drawing/2014/main" id="{ECCD9F8F-2A9A-CCFE-8437-2252BBBE5BE4}"/>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0059378"/>
      </p:ext>
    </p:extLst>
  </p:cSld>
  <p:clrMapOvr>
    <a:masterClrMapping/>
  </p:clrMapOvr>
  <mc:AlternateContent xmlns:mc="http://schemas.openxmlformats.org/markup-compatibility/2006" xmlns:p14="http://schemas.microsoft.com/office/powerpoint/2010/main">
    <mc:Choice Requires="p14">
      <p:transition spd="slow" p14:dur="2000" advTm="15328"/>
    </mc:Choice>
    <mc:Fallback xmlns="">
      <p:transition spd="slow" advTm="15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Thank you!</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13</a:t>
            </a:fld>
            <a:endParaRPr dirty="0"/>
          </a:p>
        </p:txBody>
      </p:sp>
      <p:sp>
        <p:nvSpPr>
          <p:cNvPr id="4" name="TextBox 3">
            <a:extLst>
              <a:ext uri="{FF2B5EF4-FFF2-40B4-BE49-F238E27FC236}">
                <a16:creationId xmlns:a16="http://schemas.microsoft.com/office/drawing/2014/main" id="{5C221389-C914-4035-BB7D-9B210973E819}"/>
              </a:ext>
            </a:extLst>
          </p:cNvPr>
          <p:cNvSpPr txBox="1"/>
          <p:nvPr/>
        </p:nvSpPr>
        <p:spPr>
          <a:xfrm>
            <a:off x="2062756" y="3720669"/>
            <a:ext cx="5018300" cy="923330"/>
          </a:xfrm>
          <a:prstGeom prst="rect">
            <a:avLst/>
          </a:prstGeom>
          <a:noFill/>
        </p:spPr>
        <p:txBody>
          <a:bodyPr wrap="square" rtlCol="0">
            <a:spAutoFit/>
          </a:bodyPr>
          <a:lstStyle/>
          <a:p>
            <a:pPr algn="ctr"/>
            <a:r>
              <a:rPr lang="en-US" dirty="0">
                <a:solidFill>
                  <a:schemeClr val="bg1"/>
                </a:solidFill>
              </a:rPr>
              <a:t>For questions contact the CSI Submissions Inbox at: </a:t>
            </a:r>
            <a:r>
              <a:rPr lang="en-US" dirty="0">
                <a:solidFill>
                  <a:schemeClr val="bg1"/>
                </a:solidFill>
                <a:hlinkClick r:id="rId5">
                  <a:extLst>
                    <a:ext uri="{A12FA001-AC4F-418D-AE19-62706E023703}">
                      <ahyp:hlinkClr xmlns:ahyp="http://schemas.microsoft.com/office/drawing/2018/hyperlinkcolor" val="tx"/>
                    </a:ext>
                  </a:extLst>
                </a:hlinkClick>
              </a:rPr>
              <a:t>submissions_csi@csi.state.co.us</a:t>
            </a:r>
            <a:endParaRPr lang="en-US" dirty="0">
              <a:solidFill>
                <a:schemeClr val="bg1"/>
              </a:solidFill>
            </a:endParaRPr>
          </a:p>
          <a:p>
            <a:pPr algn="ctr"/>
            <a:endParaRPr lang="en-US" dirty="0">
              <a:solidFill>
                <a:schemeClr val="bg1"/>
              </a:solidFill>
            </a:endParaRPr>
          </a:p>
        </p:txBody>
      </p:sp>
      <p:pic>
        <p:nvPicPr>
          <p:cNvPr id="3" name="Audio 2">
            <a:hlinkClick r:id="" action="ppaction://media"/>
            <a:extLst>
              <a:ext uri="{FF2B5EF4-FFF2-40B4-BE49-F238E27FC236}">
                <a16:creationId xmlns:a16="http://schemas.microsoft.com/office/drawing/2014/main" id="{33130A91-C065-43D1-927A-395A9BDDC66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456983070"/>
      </p:ext>
    </p:extLst>
  </p:cSld>
  <p:clrMapOvr>
    <a:masterClrMapping/>
  </p:clrMapOvr>
  <mc:AlternateContent xmlns:mc="http://schemas.openxmlformats.org/markup-compatibility/2006" xmlns:p14="http://schemas.microsoft.com/office/powerpoint/2010/main">
    <mc:Choice Requires="p14">
      <p:transition spd="slow" p14:dur="2000" advTm="7027"/>
    </mc:Choice>
    <mc:Fallback xmlns="">
      <p:transition spd="slow" advTm="7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365126"/>
            <a:ext cx="7886700" cy="1325563"/>
          </a:xfrm>
        </p:spPr>
        <p:txBody>
          <a:bodyPr spcFirstLastPara="1" vert="horz" lIns="68569" tIns="68569" rIns="68569" bIns="68569" rtlCol="0" anchor="ctr" anchorCtr="0">
            <a:normAutofit/>
          </a:bodyPr>
          <a:lstStyle/>
          <a:p>
            <a:r>
              <a:rPr lang="en-US" sz="4100" dirty="0"/>
              <a:t>The Data Submissions Process</a:t>
            </a:r>
          </a:p>
        </p:txBody>
      </p:sp>
      <p:pic>
        <p:nvPicPr>
          <p:cNvPr id="3" name="Picture 2" descr="Diagram of the five part data submissions process, highlighting Step 3"/>
          <p:cNvPicPr>
            <a:picLocks noChangeAspect="1"/>
          </p:cNvPicPr>
          <p:nvPr/>
        </p:nvPicPr>
        <p:blipFill>
          <a:blip r:embed="rId5"/>
          <a:stretch>
            <a:fillRect/>
          </a:stretch>
        </p:blipFill>
        <p:spPr>
          <a:xfrm>
            <a:off x="628650" y="2985881"/>
            <a:ext cx="7886700" cy="2030825"/>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97" name="Shape 97" hidden="1"/>
          <p:cNvSpPr txBox="1">
            <a:spLocks noGrp="1"/>
          </p:cNvSpPr>
          <p:nvPr>
            <p:ph type="sldNum" idx="4294967295"/>
          </p:nvPr>
        </p:nvSpPr>
        <p:spPr>
          <a:xfrm>
            <a:off x="8732838" y="5630863"/>
            <a:ext cx="411162" cy="312737"/>
          </a:xfrm>
          <a:prstGeom prst="rect">
            <a:avLst/>
          </a:prstGeom>
        </p:spPr>
        <p:txBody>
          <a:bodyPr spcFirstLastPara="1" vert="horz" wrap="square" lIns="68569" tIns="68569" rIns="68569" bIns="68569" rtlCol="0" anchor="t" anchorCtr="0">
            <a:noAutofit/>
          </a:bodyPr>
          <a:lstStyle/>
          <a:p>
            <a:pPr>
              <a:spcAft>
                <a:spcPts val="600"/>
              </a:spcAft>
            </a:pPr>
            <a:fld id="{00000000-1234-1234-1234-123412341234}" type="slidenum">
              <a:rPr lang="en"/>
              <a:pPr>
                <a:spcAft>
                  <a:spcPts val="600"/>
                </a:spcAft>
              </a:pPr>
              <a:t>2</a:t>
            </a:fld>
            <a:endParaRPr lang="en-US"/>
          </a:p>
        </p:txBody>
      </p:sp>
      <p:sp>
        <p:nvSpPr>
          <p:cNvPr id="5" name="Rectangle 4">
            <a:extLst>
              <a:ext uri="{FF2B5EF4-FFF2-40B4-BE49-F238E27FC236}">
                <a16:creationId xmlns:a16="http://schemas.microsoft.com/office/drawing/2014/main" id="{1B790924-7A4A-4892-8209-497B5B4AA371}"/>
              </a:ext>
              <a:ext uri="{C183D7F6-B498-43B3-948B-1728B52AA6E4}">
                <adec:decorative xmlns:adec="http://schemas.microsoft.com/office/drawing/2017/decorative" val="1"/>
              </a:ext>
            </a:extLst>
          </p:cNvPr>
          <p:cNvSpPr/>
          <p:nvPr/>
        </p:nvSpPr>
        <p:spPr>
          <a:xfrm>
            <a:off x="3748035" y="3685233"/>
            <a:ext cx="1647930" cy="1235948"/>
          </a:xfrm>
          <a:prstGeom prst="rect">
            <a:avLst/>
          </a:prstGeom>
          <a:noFill/>
          <a:ln w="571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A1E92451-C048-41C4-933E-EBEA5110231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926971950"/>
      </p:ext>
    </p:extLst>
  </p:cSld>
  <p:clrMapOvr>
    <a:masterClrMapping/>
  </p:clrMapOvr>
  <mc:AlternateContent xmlns:mc="http://schemas.openxmlformats.org/markup-compatibility/2006" xmlns:p14="http://schemas.microsoft.com/office/powerpoint/2010/main">
    <mc:Choice Requires="p14">
      <p:transition spd="slow" p14:dur="2000" advTm="14452"/>
    </mc:Choice>
    <mc:Fallback xmlns="">
      <p:transition spd="slow" advTm="14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a:xfrm>
            <a:off x="386054" y="293993"/>
            <a:ext cx="7886700" cy="1044574"/>
          </a:xfrm>
        </p:spPr>
        <p:txBody>
          <a:bodyPr>
            <a:normAutofit fontScale="90000"/>
          </a:bodyPr>
          <a:lstStyle/>
          <a:p>
            <a:r>
              <a:rPr lang="en-US" sz="4800" dirty="0"/>
              <a:t>PowerSchool File Extractions</a:t>
            </a:r>
          </a:p>
        </p:txBody>
      </p:sp>
      <p:sp>
        <p:nvSpPr>
          <p:cNvPr id="5" name="TextBox 4">
            <a:extLst>
              <a:ext uri="{FF2B5EF4-FFF2-40B4-BE49-F238E27FC236}">
                <a16:creationId xmlns:a16="http://schemas.microsoft.com/office/drawing/2014/main" id="{9EA11C03-A9E6-4213-A083-9570C937444C}"/>
              </a:ext>
            </a:extLst>
          </p:cNvPr>
          <p:cNvSpPr txBox="1"/>
          <p:nvPr/>
        </p:nvSpPr>
        <p:spPr>
          <a:xfrm>
            <a:off x="104775" y="1409701"/>
            <a:ext cx="8772524" cy="1754326"/>
          </a:xfrm>
          <a:prstGeom prst="rect">
            <a:avLst/>
          </a:prstGeom>
          <a:noFill/>
        </p:spPr>
        <p:txBody>
          <a:bodyPr wrap="square" rtlCol="0">
            <a:spAutoFit/>
          </a:bodyPr>
          <a:lstStyle/>
          <a:p>
            <a:r>
              <a:rPr lang="en-US" b="1" u="sng" dirty="0"/>
              <a:t>PowerSchool</a:t>
            </a:r>
          </a:p>
          <a:p>
            <a:r>
              <a:rPr lang="en-US" dirty="0" err="1"/>
              <a:t>Login</a:t>
            </a:r>
            <a:r>
              <a:rPr lang="en-US" dirty="0" err="1">
                <a:sym typeface="Wingdings" panose="05000000000000000000" pitchFamily="2" charset="2"/>
              </a:rPr>
              <a:t>Start</a:t>
            </a:r>
            <a:r>
              <a:rPr lang="en-US" dirty="0">
                <a:sym typeface="Wingdings" panose="05000000000000000000" pitchFamily="2" charset="2"/>
              </a:rPr>
              <a:t> </a:t>
            </a:r>
            <a:r>
              <a:rPr lang="en-US" dirty="0" err="1">
                <a:sym typeface="Wingdings" panose="05000000000000000000" pitchFamily="2" charset="2"/>
              </a:rPr>
              <a:t>PageSystem</a:t>
            </a:r>
            <a:r>
              <a:rPr lang="en-US" dirty="0">
                <a:sym typeface="Wingdings" panose="05000000000000000000" pitchFamily="2" charset="2"/>
              </a:rPr>
              <a:t> </a:t>
            </a:r>
            <a:r>
              <a:rPr lang="en-US" dirty="0" err="1">
                <a:sym typeface="Wingdings" panose="05000000000000000000" pitchFamily="2" charset="2"/>
              </a:rPr>
              <a:t>ReportsSelect</a:t>
            </a:r>
            <a:r>
              <a:rPr lang="en-US" dirty="0">
                <a:sym typeface="Wingdings" panose="05000000000000000000" pitchFamily="2" charset="2"/>
              </a:rPr>
              <a:t> applicable files depending on Collection</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pic>
        <p:nvPicPr>
          <p:cNvPr id="7" name="Picture 6" descr="Screenshot of the PowerSchool System Reports screen">
            <a:extLst>
              <a:ext uri="{FF2B5EF4-FFF2-40B4-BE49-F238E27FC236}">
                <a16:creationId xmlns:a16="http://schemas.microsoft.com/office/drawing/2014/main" id="{832DDB91-B886-4075-BB26-5FB87A7070F9}"/>
              </a:ext>
            </a:extLst>
          </p:cNvPr>
          <p:cNvPicPr>
            <a:picLocks noChangeAspect="1"/>
          </p:cNvPicPr>
          <p:nvPr/>
        </p:nvPicPr>
        <p:blipFill>
          <a:blip r:embed="rId5"/>
          <a:stretch>
            <a:fillRect/>
          </a:stretch>
        </p:blipFill>
        <p:spPr>
          <a:xfrm>
            <a:off x="139502" y="2286864"/>
            <a:ext cx="8864996" cy="3775269"/>
          </a:xfrm>
          <a:prstGeom prst="rect">
            <a:avLst/>
          </a:prstGeom>
          <a:ln>
            <a:solidFill>
              <a:schemeClr val="tx1"/>
            </a:solidFill>
          </a:ln>
        </p:spPr>
      </p:pic>
      <p:pic>
        <p:nvPicPr>
          <p:cNvPr id="4" name="Audio 3">
            <a:hlinkClick r:id="" action="ppaction://media"/>
            <a:extLst>
              <a:ext uri="{FF2B5EF4-FFF2-40B4-BE49-F238E27FC236}">
                <a16:creationId xmlns:a16="http://schemas.microsoft.com/office/drawing/2014/main" id="{B12A6E4C-525C-4D90-8290-B74952FD65B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498462909"/>
      </p:ext>
    </p:extLst>
  </p:cSld>
  <p:clrMapOvr>
    <a:masterClrMapping/>
  </p:clrMapOvr>
  <mc:AlternateContent xmlns:mc="http://schemas.openxmlformats.org/markup-compatibility/2006" xmlns:p14="http://schemas.microsoft.com/office/powerpoint/2010/main">
    <mc:Choice Requires="p14">
      <p:transition spd="slow" p14:dur="2000" advTm="47077"/>
    </mc:Choice>
    <mc:Fallback xmlns="">
      <p:transition spd="slow" advTm="470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a:xfrm>
            <a:off x="386054" y="293993"/>
            <a:ext cx="7886700" cy="1044574"/>
          </a:xfrm>
        </p:spPr>
        <p:txBody>
          <a:bodyPr>
            <a:normAutofit fontScale="90000"/>
          </a:bodyPr>
          <a:lstStyle/>
          <a:p>
            <a:r>
              <a:rPr lang="en-US" sz="4800" dirty="0"/>
              <a:t>Infinite Campus File Extractions</a:t>
            </a:r>
          </a:p>
        </p:txBody>
      </p:sp>
      <p:sp>
        <p:nvSpPr>
          <p:cNvPr id="5" name="TextBox 4">
            <a:extLst>
              <a:ext uri="{FF2B5EF4-FFF2-40B4-BE49-F238E27FC236}">
                <a16:creationId xmlns:a16="http://schemas.microsoft.com/office/drawing/2014/main" id="{9EA11C03-A9E6-4213-A083-9570C937444C}"/>
              </a:ext>
            </a:extLst>
          </p:cNvPr>
          <p:cNvSpPr txBox="1"/>
          <p:nvPr/>
        </p:nvSpPr>
        <p:spPr>
          <a:xfrm>
            <a:off x="104775" y="1409701"/>
            <a:ext cx="8772524" cy="923330"/>
          </a:xfrm>
          <a:prstGeom prst="rect">
            <a:avLst/>
          </a:prstGeom>
          <a:noFill/>
        </p:spPr>
        <p:txBody>
          <a:bodyPr wrap="square" rtlCol="0">
            <a:spAutoFit/>
          </a:bodyPr>
          <a:lstStyle/>
          <a:p>
            <a:r>
              <a:rPr lang="en-US" b="1" u="sng" dirty="0">
                <a:sym typeface="Wingdings" panose="05000000000000000000" pitchFamily="2" charset="2"/>
              </a:rPr>
              <a:t>Infinite Campus</a:t>
            </a:r>
          </a:p>
          <a:p>
            <a:r>
              <a:rPr lang="en-US" dirty="0" err="1"/>
              <a:t>Login</a:t>
            </a:r>
            <a:r>
              <a:rPr lang="en-US" dirty="0" err="1">
                <a:sym typeface="Wingdings" panose="05000000000000000000" pitchFamily="2" charset="2"/>
              </a:rPr>
              <a:t>Start</a:t>
            </a:r>
            <a:r>
              <a:rPr lang="en-US" dirty="0">
                <a:sym typeface="Wingdings" panose="05000000000000000000" pitchFamily="2" charset="2"/>
              </a:rPr>
              <a:t> </a:t>
            </a:r>
            <a:r>
              <a:rPr lang="en-US" dirty="0" err="1">
                <a:sym typeface="Wingdings" panose="05000000000000000000" pitchFamily="2" charset="2"/>
              </a:rPr>
              <a:t>PageCO</a:t>
            </a:r>
            <a:r>
              <a:rPr lang="en-US" dirty="0">
                <a:sym typeface="Wingdings" panose="05000000000000000000" pitchFamily="2" charset="2"/>
              </a:rPr>
              <a:t> State </a:t>
            </a:r>
            <a:r>
              <a:rPr lang="en-US" dirty="0" err="1">
                <a:sym typeface="Wingdings" panose="05000000000000000000" pitchFamily="2" charset="2"/>
              </a:rPr>
              <a:t>ReportingData</a:t>
            </a:r>
            <a:r>
              <a:rPr lang="en-US" dirty="0">
                <a:sym typeface="Wingdings" panose="05000000000000000000" pitchFamily="2" charset="2"/>
              </a:rPr>
              <a:t> Pipeline Select applicable files depending on Collection</a:t>
            </a:r>
            <a:endParaRPr lang="en-US" dirty="0"/>
          </a:p>
        </p:txBody>
      </p:sp>
      <p:pic>
        <p:nvPicPr>
          <p:cNvPr id="6" name="Picture 5" descr="Screenshot of the Infinite Campus Colorado State Reporting Screen">
            <a:extLst>
              <a:ext uri="{FF2B5EF4-FFF2-40B4-BE49-F238E27FC236}">
                <a16:creationId xmlns:a16="http://schemas.microsoft.com/office/drawing/2014/main" id="{8253AB41-84DB-4E35-8289-351546E4B1A3}"/>
              </a:ext>
            </a:extLst>
          </p:cNvPr>
          <p:cNvPicPr>
            <a:picLocks noChangeAspect="1"/>
          </p:cNvPicPr>
          <p:nvPr/>
        </p:nvPicPr>
        <p:blipFill>
          <a:blip r:embed="rId5"/>
          <a:stretch>
            <a:fillRect/>
          </a:stretch>
        </p:blipFill>
        <p:spPr>
          <a:xfrm>
            <a:off x="266701" y="2633946"/>
            <a:ext cx="8526467" cy="3782048"/>
          </a:xfrm>
          <a:prstGeom prst="rect">
            <a:avLst/>
          </a:prstGeom>
          <a:ln>
            <a:solidFill>
              <a:schemeClr val="tx1"/>
            </a:solidFill>
          </a:ln>
        </p:spPr>
      </p:pic>
      <p:pic>
        <p:nvPicPr>
          <p:cNvPr id="8" name="Audio 7">
            <a:hlinkClick r:id="" action="ppaction://media"/>
            <a:extLst>
              <a:ext uri="{FF2B5EF4-FFF2-40B4-BE49-F238E27FC236}">
                <a16:creationId xmlns:a16="http://schemas.microsoft.com/office/drawing/2014/main" id="{918714C8-2BEB-4FB0-8902-76E8A6B6EFB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413448072"/>
      </p:ext>
    </p:extLst>
  </p:cSld>
  <p:clrMapOvr>
    <a:masterClrMapping/>
  </p:clrMapOvr>
  <mc:AlternateContent xmlns:mc="http://schemas.openxmlformats.org/markup-compatibility/2006" xmlns:p14="http://schemas.microsoft.com/office/powerpoint/2010/main">
    <mc:Choice Requires="p14">
      <p:transition spd="slow" p14:dur="2000" advTm="25161"/>
    </mc:Choice>
    <mc:Fallback xmlns="">
      <p:transition spd="slow" advTm="25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a:xfrm>
            <a:off x="516683" y="248016"/>
            <a:ext cx="7886700" cy="1325563"/>
          </a:xfrm>
        </p:spPr>
        <p:txBody>
          <a:bodyPr>
            <a:normAutofit fontScale="90000"/>
          </a:bodyPr>
          <a:lstStyle/>
          <a:p>
            <a:r>
              <a:rPr lang="en-US" dirty="0"/>
              <a:t>PowerSchool Extraction Prompt Example – Student Interchange</a:t>
            </a:r>
          </a:p>
        </p:txBody>
      </p:sp>
      <p:pic>
        <p:nvPicPr>
          <p:cNvPr id="4" name="Picture 3" descr="Screenshot of the PowerSchool Student Demographic File Extract Screen">
            <a:extLst>
              <a:ext uri="{FF2B5EF4-FFF2-40B4-BE49-F238E27FC236}">
                <a16:creationId xmlns:a16="http://schemas.microsoft.com/office/drawing/2014/main" id="{3457448B-6C46-4831-801E-25B9A54A02CC}"/>
              </a:ext>
            </a:extLst>
          </p:cNvPr>
          <p:cNvPicPr>
            <a:picLocks noChangeAspect="1"/>
          </p:cNvPicPr>
          <p:nvPr/>
        </p:nvPicPr>
        <p:blipFill>
          <a:blip r:embed="rId5"/>
          <a:stretch>
            <a:fillRect/>
          </a:stretch>
        </p:blipFill>
        <p:spPr>
          <a:xfrm>
            <a:off x="1068100" y="1573579"/>
            <a:ext cx="6598223" cy="2007821"/>
          </a:xfrm>
          <a:prstGeom prst="rect">
            <a:avLst/>
          </a:prstGeom>
          <a:ln>
            <a:solidFill>
              <a:schemeClr val="tx1"/>
            </a:solidFill>
          </a:ln>
        </p:spPr>
      </p:pic>
      <p:pic>
        <p:nvPicPr>
          <p:cNvPr id="5" name="Picture 4" descr="Screenshot of the PowerSchool Student School Association File Extract Screen">
            <a:extLst>
              <a:ext uri="{FF2B5EF4-FFF2-40B4-BE49-F238E27FC236}">
                <a16:creationId xmlns:a16="http://schemas.microsoft.com/office/drawing/2014/main" id="{66354D7E-674A-4C9F-9265-93A50BF8C848}"/>
              </a:ext>
            </a:extLst>
          </p:cNvPr>
          <p:cNvPicPr>
            <a:picLocks noChangeAspect="1"/>
          </p:cNvPicPr>
          <p:nvPr/>
        </p:nvPicPr>
        <p:blipFill>
          <a:blip r:embed="rId6"/>
          <a:stretch>
            <a:fillRect/>
          </a:stretch>
        </p:blipFill>
        <p:spPr>
          <a:xfrm>
            <a:off x="1068101" y="3890718"/>
            <a:ext cx="6598223" cy="2007821"/>
          </a:xfrm>
          <a:prstGeom prst="rect">
            <a:avLst/>
          </a:prstGeom>
          <a:ln>
            <a:solidFill>
              <a:schemeClr val="tx1"/>
            </a:solidFill>
          </a:ln>
        </p:spPr>
      </p:pic>
      <p:sp>
        <p:nvSpPr>
          <p:cNvPr id="6" name="TextBox 5">
            <a:extLst>
              <a:ext uri="{FF2B5EF4-FFF2-40B4-BE49-F238E27FC236}">
                <a16:creationId xmlns:a16="http://schemas.microsoft.com/office/drawing/2014/main" id="{5438DE30-3BD1-455B-97C5-91A597C0FA04}"/>
              </a:ext>
            </a:extLst>
          </p:cNvPr>
          <p:cNvSpPr txBox="1"/>
          <p:nvPr/>
        </p:nvSpPr>
        <p:spPr>
          <a:xfrm>
            <a:off x="257175" y="5898539"/>
            <a:ext cx="8791575" cy="815608"/>
          </a:xfrm>
          <a:prstGeom prst="rect">
            <a:avLst/>
          </a:prstGeom>
          <a:noFill/>
        </p:spPr>
        <p:txBody>
          <a:bodyPr wrap="square" rtlCol="0">
            <a:spAutoFit/>
          </a:bodyPr>
          <a:lstStyle/>
          <a:p>
            <a:r>
              <a:rPr lang="en-US" b="1" dirty="0"/>
              <a:t>Available Resources: </a:t>
            </a:r>
            <a:r>
              <a:rPr lang="en-US" dirty="0"/>
              <a:t>Colorado PowerSchool Student Interchange File Resources</a:t>
            </a:r>
            <a:endParaRPr lang="en-US" b="1" dirty="0"/>
          </a:p>
          <a:p>
            <a:r>
              <a:rPr lang="en-US" b="1" dirty="0"/>
              <a:t> </a:t>
            </a:r>
            <a:r>
              <a:rPr lang="en-US" sz="1100" dirty="0">
                <a:latin typeface="Arial" panose="020B0604020202020204" pitchFamily="34" charset="0"/>
                <a:cs typeface="Arial" panose="020B0604020202020204" pitchFamily="34" charset="0"/>
                <a:hlinkClick r:id="rId7"/>
              </a:rPr>
              <a:t>https://docs.powerschool.com/USACO/colorado-reports-in-powerschool/reports/student-demographic-data</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hlinkClick r:id="rId8"/>
              </a:rPr>
              <a:t>https://docs.powerschool.com/USACO/colorado-reports-in-powerschool/reports/student-school-association-data</a:t>
            </a:r>
            <a:endParaRPr lang="en-US" sz="1100" b="1" dirty="0">
              <a:latin typeface="Arial" panose="020B0604020202020204" pitchFamily="34" charset="0"/>
              <a:cs typeface="Arial" panose="020B0604020202020204" pitchFamily="34" charset="0"/>
            </a:endParaRPr>
          </a:p>
        </p:txBody>
      </p:sp>
      <p:pic>
        <p:nvPicPr>
          <p:cNvPr id="9" name="Audio 8">
            <a:hlinkClick r:id="" action="ppaction://media"/>
            <a:extLst>
              <a:ext uri="{FF2B5EF4-FFF2-40B4-BE49-F238E27FC236}">
                <a16:creationId xmlns:a16="http://schemas.microsoft.com/office/drawing/2014/main" id="{6707EEA4-A3C3-47AB-9347-132CDC88A9F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099802158"/>
      </p:ext>
    </p:extLst>
  </p:cSld>
  <p:clrMapOvr>
    <a:masterClrMapping/>
  </p:clrMapOvr>
  <mc:AlternateContent xmlns:mc="http://schemas.openxmlformats.org/markup-compatibility/2006" xmlns:p14="http://schemas.microsoft.com/office/powerpoint/2010/main">
    <mc:Choice Requires="p14">
      <p:transition spd="slow" p14:dur="2000" advTm="38715"/>
    </mc:Choice>
    <mc:Fallback xmlns="">
      <p:transition spd="slow" advTm="38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a:xfrm>
            <a:off x="619320" y="185637"/>
            <a:ext cx="8267700" cy="1325563"/>
          </a:xfrm>
        </p:spPr>
        <p:txBody>
          <a:bodyPr>
            <a:normAutofit fontScale="90000"/>
          </a:bodyPr>
          <a:lstStyle/>
          <a:p>
            <a:r>
              <a:rPr lang="en-US" dirty="0"/>
              <a:t>Infinite Campus Extraction Prompt Example – Student Interchange</a:t>
            </a:r>
          </a:p>
        </p:txBody>
      </p:sp>
      <p:pic>
        <p:nvPicPr>
          <p:cNvPr id="7" name="Picture 6" descr="Screenshot of the Infinite Campus Student Demographic File Extract Screen">
            <a:extLst>
              <a:ext uri="{FF2B5EF4-FFF2-40B4-BE49-F238E27FC236}">
                <a16:creationId xmlns:a16="http://schemas.microsoft.com/office/drawing/2014/main" id="{DA885AAE-F0DD-4C80-A27A-1BF938EF0BB2}"/>
              </a:ext>
            </a:extLst>
          </p:cNvPr>
          <p:cNvPicPr>
            <a:picLocks noChangeAspect="1"/>
          </p:cNvPicPr>
          <p:nvPr/>
        </p:nvPicPr>
        <p:blipFill>
          <a:blip r:embed="rId5"/>
          <a:stretch>
            <a:fillRect/>
          </a:stretch>
        </p:blipFill>
        <p:spPr>
          <a:xfrm>
            <a:off x="1238250" y="1511200"/>
            <a:ext cx="6515100" cy="2298800"/>
          </a:xfrm>
          <a:prstGeom prst="rect">
            <a:avLst/>
          </a:prstGeom>
          <a:ln>
            <a:solidFill>
              <a:schemeClr val="tx1"/>
            </a:solidFill>
          </a:ln>
        </p:spPr>
      </p:pic>
      <p:pic>
        <p:nvPicPr>
          <p:cNvPr id="4" name="Picture 3" descr="Screenshot of the Infinite Campus Student Demographic File Extract Screen">
            <a:extLst>
              <a:ext uri="{FF2B5EF4-FFF2-40B4-BE49-F238E27FC236}">
                <a16:creationId xmlns:a16="http://schemas.microsoft.com/office/drawing/2014/main" id="{ACFCEDE6-C43F-40F0-806D-9FC091A4A0DA}"/>
              </a:ext>
            </a:extLst>
          </p:cNvPr>
          <p:cNvPicPr>
            <a:picLocks noChangeAspect="1"/>
          </p:cNvPicPr>
          <p:nvPr/>
        </p:nvPicPr>
        <p:blipFill>
          <a:blip r:embed="rId6"/>
          <a:stretch>
            <a:fillRect/>
          </a:stretch>
        </p:blipFill>
        <p:spPr>
          <a:xfrm>
            <a:off x="1238250" y="4030712"/>
            <a:ext cx="6515100" cy="2170063"/>
          </a:xfrm>
          <a:prstGeom prst="rect">
            <a:avLst/>
          </a:prstGeom>
          <a:ln>
            <a:solidFill>
              <a:schemeClr val="tx1"/>
            </a:solidFill>
          </a:ln>
        </p:spPr>
      </p:pic>
      <p:sp>
        <p:nvSpPr>
          <p:cNvPr id="8" name="TextBox 7">
            <a:extLst>
              <a:ext uri="{FF2B5EF4-FFF2-40B4-BE49-F238E27FC236}">
                <a16:creationId xmlns:a16="http://schemas.microsoft.com/office/drawing/2014/main" id="{520035F3-D955-411A-9405-3AD7B019656E}"/>
              </a:ext>
            </a:extLst>
          </p:cNvPr>
          <p:cNvSpPr txBox="1"/>
          <p:nvPr/>
        </p:nvSpPr>
        <p:spPr>
          <a:xfrm>
            <a:off x="161925" y="6343650"/>
            <a:ext cx="851535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Available Resources: </a:t>
            </a:r>
            <a:r>
              <a:rPr lang="en-US" sz="1200" dirty="0">
                <a:latin typeface="Arial" panose="020B0604020202020204" pitchFamily="34" charset="0"/>
                <a:cs typeface="Arial" panose="020B0604020202020204" pitchFamily="34" charset="0"/>
              </a:rPr>
              <a:t>Campus Community Student Interchange File Resource</a:t>
            </a:r>
          </a:p>
          <a:p>
            <a:r>
              <a:rPr lang="en-US" sz="1200" b="1" dirty="0">
                <a:latin typeface="Arial" panose="020B0604020202020204" pitchFamily="34" charset="0"/>
                <a:cs typeface="Arial" panose="020B0604020202020204" pitchFamily="34" charset="0"/>
              </a:rPr>
              <a:t> </a:t>
            </a:r>
            <a:r>
              <a:rPr lang="en-US" sz="1100" dirty="0">
                <a:hlinkClick r:id="rId7"/>
              </a:rPr>
              <a:t>https://kb.infinitecampus.com/help/student-interchange-colorado</a:t>
            </a:r>
            <a:endParaRPr lang="en-US" sz="1100" b="1" dirty="0">
              <a:latin typeface="Arial" panose="020B0604020202020204"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E75EB74E-0419-441D-8F99-6D4F8AA5205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338794952"/>
      </p:ext>
    </p:extLst>
  </p:cSld>
  <p:clrMapOvr>
    <a:masterClrMapping/>
  </p:clrMapOvr>
  <mc:AlternateContent xmlns:mc="http://schemas.openxmlformats.org/markup-compatibility/2006" xmlns:p14="http://schemas.microsoft.com/office/powerpoint/2010/main">
    <mc:Choice Requires="p14">
      <p:transition spd="slow" p14:dur="2000" advTm="26992"/>
    </mc:Choice>
    <mc:Fallback xmlns="">
      <p:transition spd="slow" advTm="26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a:xfrm>
            <a:off x="628650" y="274220"/>
            <a:ext cx="7886700" cy="1325563"/>
          </a:xfrm>
        </p:spPr>
        <p:txBody>
          <a:bodyPr>
            <a:normAutofit/>
          </a:bodyPr>
          <a:lstStyle/>
          <a:p>
            <a:r>
              <a:rPr lang="en-US" sz="4800" dirty="0"/>
              <a:t>File Naming Structure</a:t>
            </a:r>
          </a:p>
        </p:txBody>
      </p:sp>
      <p:sp>
        <p:nvSpPr>
          <p:cNvPr id="3" name="Rectangle 2">
            <a:extLst>
              <a:ext uri="{FF2B5EF4-FFF2-40B4-BE49-F238E27FC236}">
                <a16:creationId xmlns:a16="http://schemas.microsoft.com/office/drawing/2014/main" id="{75F0A340-CBC3-42F6-B17D-F1FE2929750B}"/>
              </a:ext>
            </a:extLst>
          </p:cNvPr>
          <p:cNvSpPr/>
          <p:nvPr/>
        </p:nvSpPr>
        <p:spPr>
          <a:xfrm>
            <a:off x="800100" y="1431306"/>
            <a:ext cx="7715250" cy="181588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Once files are extracted, access your Downloads folder to save your new files</a:t>
            </a:r>
          </a:p>
          <a:p>
            <a:pPr marL="342900" marR="0" lvl="0" indent="-342900">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Do not open the files prior to saving, which will result in a loss of leading zeros.  Select the Save As option and save files to a pre-created folder</a:t>
            </a:r>
          </a:p>
          <a:p>
            <a:pPr marL="342900" marR="0" lvl="0" indent="-342900">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Always name files using the example below.  If multiple files submitted in one day, use v2 at the end</a:t>
            </a:r>
          </a:p>
          <a:p>
            <a:pPr marL="342900" indent="-342900">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File names should not contain spaces</a:t>
            </a:r>
          </a:p>
          <a:p>
            <a:pPr marL="342900" marR="0" lvl="0" indent="-342900">
              <a:spcBef>
                <a:spcPts val="0"/>
              </a:spcBef>
              <a:spcAft>
                <a:spcPts val="0"/>
              </a:spcAft>
              <a:buFont typeface="Symbol" panose="05050102010706020507" pitchFamily="18"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0795CC9-1243-4953-8D8E-EE929EF6502E}"/>
              </a:ext>
            </a:extLst>
          </p:cNvPr>
          <p:cNvSpPr/>
          <p:nvPr/>
        </p:nvSpPr>
        <p:spPr>
          <a:xfrm>
            <a:off x="1057275" y="3095838"/>
            <a:ext cx="7000875" cy="3478746"/>
          </a:xfrm>
          <a:prstGeom prst="rect">
            <a:avLst/>
          </a:prstGeom>
          <a:no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en-US" sz="2400" dirty="0">
                <a:solidFill>
                  <a:srgbClr val="FF0000"/>
                </a:solidFill>
              </a:rPr>
              <a:t>School </a:t>
            </a:r>
            <a:r>
              <a:rPr lang="en-US" sz="2400" dirty="0" err="1">
                <a:solidFill>
                  <a:srgbClr val="FF0000"/>
                </a:solidFill>
              </a:rPr>
              <a:t>Code</a:t>
            </a:r>
            <a:r>
              <a:rPr lang="en-US" sz="2400" dirty="0" err="1"/>
              <a:t>_</a:t>
            </a:r>
            <a:r>
              <a:rPr lang="en-US" sz="2400" dirty="0" err="1">
                <a:solidFill>
                  <a:srgbClr val="00B0F0"/>
                </a:solidFill>
              </a:rPr>
              <a:t>School</a:t>
            </a:r>
            <a:r>
              <a:rPr lang="en-US" sz="2400" dirty="0">
                <a:solidFill>
                  <a:srgbClr val="00B0F0"/>
                </a:solidFill>
              </a:rPr>
              <a:t> Name/</a:t>
            </a:r>
            <a:r>
              <a:rPr lang="en-US" sz="2400" dirty="0" err="1">
                <a:solidFill>
                  <a:srgbClr val="00B0F0"/>
                </a:solidFill>
              </a:rPr>
              <a:t>Abbreviation</a:t>
            </a:r>
            <a:r>
              <a:rPr lang="en-US" sz="2400" dirty="0" err="1"/>
              <a:t>_</a:t>
            </a:r>
            <a:r>
              <a:rPr lang="en-US" sz="2400" dirty="0" err="1">
                <a:solidFill>
                  <a:srgbClr val="FFC000"/>
                </a:solidFill>
              </a:rPr>
              <a:t>Interchange</a:t>
            </a:r>
            <a:r>
              <a:rPr lang="en-US" sz="2400" dirty="0">
                <a:solidFill>
                  <a:srgbClr val="FFC000"/>
                </a:solidFill>
              </a:rPr>
              <a:t> File </a:t>
            </a:r>
            <a:r>
              <a:rPr lang="en-US" sz="2400" dirty="0" err="1">
                <a:solidFill>
                  <a:srgbClr val="FFC000"/>
                </a:solidFill>
              </a:rPr>
              <a:t>Type</a:t>
            </a:r>
            <a:r>
              <a:rPr lang="en-US" sz="2400" dirty="0" err="1"/>
              <a:t>_</a:t>
            </a:r>
            <a:r>
              <a:rPr lang="en-US" sz="2400" dirty="0" err="1">
                <a:solidFill>
                  <a:srgbClr val="00B050"/>
                </a:solidFill>
              </a:rPr>
              <a:t>Date</a:t>
            </a:r>
            <a:endParaRPr lang="en-US" sz="2400" dirty="0">
              <a:solidFill>
                <a:srgbClr val="00B050"/>
              </a:solidFill>
            </a:endParaRPr>
          </a:p>
          <a:p>
            <a:pPr marL="0" indent="0">
              <a:buNone/>
            </a:pPr>
            <a:endParaRPr lang="en-US" sz="1400" dirty="0"/>
          </a:p>
          <a:p>
            <a:pPr marL="0" indent="0">
              <a:buNone/>
            </a:pPr>
            <a:r>
              <a:rPr lang="en-US" sz="3200" dirty="0"/>
              <a:t>October Count File Name Examples:</a:t>
            </a:r>
          </a:p>
          <a:p>
            <a:pPr marL="342900" lvl="1" indent="-342900"/>
            <a:r>
              <a:rPr lang="en-US" dirty="0"/>
              <a:t>Student Demographic (SD) interchange file for Golden View Classical Academy</a:t>
            </a:r>
          </a:p>
          <a:p>
            <a:pPr marL="708660" lvl="2" indent="-342900"/>
            <a:r>
              <a:rPr lang="en-US" dirty="0">
                <a:solidFill>
                  <a:srgbClr val="FF0000"/>
                </a:solidFill>
              </a:rPr>
              <a:t>3393_</a:t>
            </a:r>
            <a:r>
              <a:rPr lang="en-US" dirty="0">
                <a:solidFill>
                  <a:srgbClr val="00B0F0"/>
                </a:solidFill>
              </a:rPr>
              <a:t>GVCA_</a:t>
            </a:r>
            <a:r>
              <a:rPr lang="en-US" dirty="0">
                <a:solidFill>
                  <a:srgbClr val="FFC000"/>
                </a:solidFill>
              </a:rPr>
              <a:t>SD_</a:t>
            </a:r>
            <a:r>
              <a:rPr lang="en-US" dirty="0">
                <a:solidFill>
                  <a:srgbClr val="00B050"/>
                </a:solidFill>
              </a:rPr>
              <a:t>09022021</a:t>
            </a:r>
          </a:p>
          <a:p>
            <a:pPr marL="342900" lvl="1" indent="-342900"/>
            <a:r>
              <a:rPr lang="en-US" dirty="0"/>
              <a:t>School Student Association (SSA) interchange file for High Point Academy</a:t>
            </a:r>
          </a:p>
          <a:p>
            <a:pPr marL="708660" lvl="2" indent="-342900"/>
            <a:r>
              <a:rPr lang="en-US" dirty="0">
                <a:solidFill>
                  <a:srgbClr val="FF0000"/>
                </a:solidFill>
              </a:rPr>
              <a:t>0655_</a:t>
            </a:r>
            <a:r>
              <a:rPr lang="en-US" dirty="0">
                <a:solidFill>
                  <a:srgbClr val="00B0F0"/>
                </a:solidFill>
              </a:rPr>
              <a:t>HPA_</a:t>
            </a:r>
            <a:r>
              <a:rPr lang="en-US" dirty="0">
                <a:solidFill>
                  <a:srgbClr val="FFC000"/>
                </a:solidFill>
              </a:rPr>
              <a:t>SSA_</a:t>
            </a:r>
            <a:r>
              <a:rPr lang="en-US" dirty="0">
                <a:solidFill>
                  <a:srgbClr val="00B050"/>
                </a:solidFill>
              </a:rPr>
              <a:t>09022021</a:t>
            </a:r>
            <a:endParaRPr lang="en-US" dirty="0"/>
          </a:p>
        </p:txBody>
      </p:sp>
      <p:pic>
        <p:nvPicPr>
          <p:cNvPr id="7" name="Audio 6">
            <a:hlinkClick r:id="" action="ppaction://media"/>
            <a:extLst>
              <a:ext uri="{FF2B5EF4-FFF2-40B4-BE49-F238E27FC236}">
                <a16:creationId xmlns:a16="http://schemas.microsoft.com/office/drawing/2014/main" id="{8BE75624-26C1-46BD-927D-3E2EE62A6F3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24455791"/>
      </p:ext>
    </p:extLst>
  </p:cSld>
  <p:clrMapOvr>
    <a:masterClrMapping/>
  </p:clrMapOvr>
  <mc:AlternateContent xmlns:mc="http://schemas.openxmlformats.org/markup-compatibility/2006" xmlns:p14="http://schemas.microsoft.com/office/powerpoint/2010/main">
    <mc:Choice Requires="p14">
      <p:transition spd="slow" p14:dur="2000" advTm="67953"/>
    </mc:Choice>
    <mc:Fallback xmlns="">
      <p:transition spd="slow" advTm="67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7BFD-4352-FB9D-09E7-FF75F6175DD7}"/>
              </a:ext>
            </a:extLst>
          </p:cNvPr>
          <p:cNvSpPr>
            <a:spLocks noGrp="1"/>
          </p:cNvSpPr>
          <p:nvPr>
            <p:ph type="title"/>
          </p:nvPr>
        </p:nvSpPr>
        <p:spPr/>
        <p:txBody>
          <a:bodyPr/>
          <a:lstStyle/>
          <a:p>
            <a:r>
              <a:rPr lang="en-US" dirty="0"/>
              <a:t>Use G-Drive for File Transfers</a:t>
            </a:r>
          </a:p>
        </p:txBody>
      </p:sp>
      <p:sp>
        <p:nvSpPr>
          <p:cNvPr id="5" name="Content Placeholder 4">
            <a:extLst>
              <a:ext uri="{FF2B5EF4-FFF2-40B4-BE49-F238E27FC236}">
                <a16:creationId xmlns:a16="http://schemas.microsoft.com/office/drawing/2014/main" id="{F10380B8-221B-65C2-A550-38822316185E}"/>
              </a:ext>
            </a:extLst>
          </p:cNvPr>
          <p:cNvSpPr>
            <a:spLocks noGrp="1"/>
          </p:cNvSpPr>
          <p:nvPr>
            <p:ph idx="1"/>
          </p:nvPr>
        </p:nvSpPr>
        <p:spPr/>
        <p:txBody>
          <a:bodyPr>
            <a:normAutofit lnSpcReduction="10000"/>
          </a:bodyPr>
          <a:lstStyle/>
          <a:p>
            <a:r>
              <a:rPr lang="en-US" sz="2800" dirty="0">
                <a:solidFill>
                  <a:srgbClr val="000000"/>
                </a:solidFill>
                <a:effectLst/>
                <a:latin typeface="Arial" panose="020B0604020202020204" pitchFamily="34" charset="0"/>
                <a:ea typeface="SimSun" panose="02010600030101010101" pitchFamily="2" charset="-122"/>
              </a:rPr>
              <a:t>Schools should exchange all sensitive data with CSI, including files with Personally Identifiable Information (PII) through G-Drive.</a:t>
            </a:r>
          </a:p>
          <a:p>
            <a:r>
              <a:rPr lang="en-US" dirty="0">
                <a:solidFill>
                  <a:srgbClr val="000000"/>
                </a:solidFill>
                <a:ea typeface="SimSun" panose="02010600030101010101" pitchFamily="2" charset="-122"/>
              </a:rPr>
              <a:t>CSI’s Data Submissions Team will </a:t>
            </a:r>
            <a:r>
              <a:rPr lang="en-US" sz="2800" dirty="0">
                <a:solidFill>
                  <a:srgbClr val="000000"/>
                </a:solidFill>
                <a:effectLst/>
                <a:latin typeface="Arial" panose="020B0604020202020204" pitchFamily="34" charset="0"/>
                <a:ea typeface="SimSun" panose="02010600030101010101" pitchFamily="2" charset="-122"/>
              </a:rPr>
              <a:t>share G-Drive folders to school contacts with active Google (Gmail) accounts who have been officially designated by their school as needing access to specific folders as part of their job responsibilities. </a:t>
            </a:r>
          </a:p>
          <a:p>
            <a:r>
              <a:rPr lang="en-US" dirty="0">
                <a:solidFill>
                  <a:srgbClr val="000000"/>
                </a:solidFill>
                <a:ea typeface="SimSun" panose="02010600030101010101" pitchFamily="2" charset="-122"/>
              </a:rPr>
              <a:t>If you do not yet have access, please email </a:t>
            </a:r>
            <a:r>
              <a:rPr lang="en-US" dirty="0">
                <a:solidFill>
                  <a:srgbClr val="000000"/>
                </a:solidFill>
                <a:ea typeface="SimSun" panose="02010600030101010101" pitchFamily="2" charset="-122"/>
                <a:hlinkClick r:id="rId5"/>
              </a:rPr>
              <a:t>Submissions_CSI@csi.state.co.us</a:t>
            </a:r>
            <a:r>
              <a:rPr lang="en-US" dirty="0">
                <a:solidFill>
                  <a:srgbClr val="000000"/>
                </a:solidFill>
                <a:ea typeface="SimSun" panose="02010600030101010101" pitchFamily="2" charset="-122"/>
              </a:rPr>
              <a:t> </a:t>
            </a:r>
            <a:endParaRPr lang="en-US" sz="2800" dirty="0">
              <a:solidFill>
                <a:srgbClr val="000000"/>
              </a:solidFill>
              <a:effectLst/>
              <a:latin typeface="Calibri" panose="020F050202020403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effectLst/>
              <a:latin typeface="Calibri" panose="020F0502020204030204" pitchFamily="34" charset="0"/>
              <a:ea typeface="SimSun" panose="02010600030101010101" pitchFamily="2" charset="-122"/>
            </a:endParaRPr>
          </a:p>
          <a:p>
            <a:endParaRPr lang="en-US" dirty="0"/>
          </a:p>
        </p:txBody>
      </p:sp>
      <p:pic>
        <p:nvPicPr>
          <p:cNvPr id="3" name="Audio 2">
            <a:hlinkClick r:id="" action="ppaction://media"/>
            <a:extLst>
              <a:ext uri="{FF2B5EF4-FFF2-40B4-BE49-F238E27FC236}">
                <a16:creationId xmlns:a16="http://schemas.microsoft.com/office/drawing/2014/main" id="{48907FF8-E376-F0CF-C8A1-96A0199B0A4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5293419"/>
      </p:ext>
    </p:extLst>
  </p:cSld>
  <p:clrMapOvr>
    <a:masterClrMapping/>
  </p:clrMapOvr>
  <mc:AlternateContent xmlns:mc="http://schemas.openxmlformats.org/markup-compatibility/2006" xmlns:p14="http://schemas.microsoft.com/office/powerpoint/2010/main">
    <mc:Choice Requires="p14">
      <p:transition spd="slow" p14:dur="2000" advTm="67905"/>
    </mc:Choice>
    <mc:Fallback xmlns="">
      <p:transition spd="slow" advTm="67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p:txBody>
          <a:bodyPr>
            <a:normAutofit/>
          </a:bodyPr>
          <a:lstStyle/>
          <a:p>
            <a:r>
              <a:rPr lang="en-US" sz="4800" dirty="0"/>
              <a:t>Upload Files to G-Drive</a:t>
            </a:r>
          </a:p>
        </p:txBody>
      </p:sp>
      <p:sp>
        <p:nvSpPr>
          <p:cNvPr id="7" name="Content Placeholder 6">
            <a:extLst>
              <a:ext uri="{FF2B5EF4-FFF2-40B4-BE49-F238E27FC236}">
                <a16:creationId xmlns:a16="http://schemas.microsoft.com/office/drawing/2014/main" id="{941FD45A-E379-B1FA-1F28-9240C8244211}"/>
              </a:ext>
            </a:extLst>
          </p:cNvPr>
          <p:cNvSpPr>
            <a:spLocks noGrp="1"/>
          </p:cNvSpPr>
          <p:nvPr>
            <p:ph sz="half" idx="1"/>
          </p:nvPr>
        </p:nvSpPr>
        <p:spPr/>
        <p:txBody>
          <a:bodyPr>
            <a:normAutofit/>
          </a:bodyPr>
          <a:lstStyle/>
          <a:p>
            <a:pPr>
              <a:lnSpc>
                <a:spcPct val="100000"/>
              </a:lnSpc>
              <a:spcBef>
                <a:spcPts val="0"/>
              </a:spcBef>
              <a:defRPr/>
            </a:pPr>
            <a:r>
              <a:rPr lang="en-US" sz="1800" dirty="0">
                <a:solidFill>
                  <a:schemeClr val="tx1"/>
                </a:solidFill>
              </a:rPr>
              <a:t>To upload a file, simply drag and drop the file into the appropriate folder. </a:t>
            </a:r>
          </a:p>
          <a:p>
            <a:pPr>
              <a:lnSpc>
                <a:spcPct val="100000"/>
              </a:lnSpc>
              <a:spcBef>
                <a:spcPts val="0"/>
              </a:spcBef>
              <a:defRPr/>
            </a:pPr>
            <a:r>
              <a:rPr lang="en-US" sz="1800" dirty="0">
                <a:solidFill>
                  <a:schemeClr val="tx1"/>
                </a:solidFill>
                <a:effectLst/>
                <a:latin typeface="Arial" panose="020B0604020202020204" pitchFamily="34" charset="0"/>
                <a:ea typeface="SimSun" panose="02010600030101010101" pitchFamily="2" charset="-122"/>
              </a:rPr>
              <a:t>Data collection files should remain in the native xlsx or csv format and </a:t>
            </a:r>
            <a:r>
              <a:rPr lang="en-US" sz="1800" b="1" dirty="0">
                <a:solidFill>
                  <a:schemeClr val="tx1"/>
                </a:solidFill>
                <a:effectLst/>
                <a:latin typeface="Arial" panose="020B0604020202020204" pitchFamily="34" charset="0"/>
                <a:ea typeface="SimSun" panose="02010600030101010101" pitchFamily="2" charset="-122"/>
              </a:rPr>
              <a:t>not</a:t>
            </a:r>
            <a:r>
              <a:rPr lang="en-US" sz="1800" dirty="0">
                <a:solidFill>
                  <a:schemeClr val="tx1"/>
                </a:solidFill>
                <a:effectLst/>
                <a:latin typeface="Arial" panose="020B0604020202020204" pitchFamily="34" charset="0"/>
                <a:ea typeface="SimSun" panose="02010600030101010101" pitchFamily="2" charset="-122"/>
              </a:rPr>
              <a:t> converted to Google Sheets.</a:t>
            </a:r>
            <a:endParaRPr lang="en-US" sz="1800" dirty="0">
              <a:solidFill>
                <a:schemeClr val="tx1"/>
              </a:solidFill>
              <a:effectLst/>
              <a:latin typeface="Calibri" panose="020F0502020204030204" pitchFamily="34" charset="0"/>
              <a:ea typeface="SimSun" panose="02010600030101010101" pitchFamily="2" charset="-122"/>
            </a:endParaRPr>
          </a:p>
          <a:p>
            <a:endParaRPr lang="en-US" sz="1800" dirty="0">
              <a:solidFill>
                <a:schemeClr val="tx1"/>
              </a:solidFill>
            </a:endParaRPr>
          </a:p>
          <a:p>
            <a:pPr marL="0" indent="0">
              <a:buNone/>
            </a:pPr>
            <a:endParaRPr lang="en-US" sz="1800" dirty="0">
              <a:solidFill>
                <a:schemeClr val="tx1"/>
              </a:solidFill>
            </a:endParaRPr>
          </a:p>
          <a:p>
            <a:endParaRPr lang="en-US" sz="1800" dirty="0">
              <a:solidFill>
                <a:schemeClr val="tx1"/>
              </a:solidFill>
            </a:endParaRPr>
          </a:p>
        </p:txBody>
      </p:sp>
      <p:pic>
        <p:nvPicPr>
          <p:cNvPr id="10" name="Picture 9" descr="Screenshot of the G Drive folder structure that school contacts will be able to access">
            <a:extLst>
              <a:ext uri="{FF2B5EF4-FFF2-40B4-BE49-F238E27FC236}">
                <a16:creationId xmlns:a16="http://schemas.microsoft.com/office/drawing/2014/main" id="{2B4806DA-0C06-580F-C604-A67A6909FF04}"/>
              </a:ext>
            </a:extLst>
          </p:cNvPr>
          <p:cNvPicPr>
            <a:picLocks noChangeAspect="1"/>
          </p:cNvPicPr>
          <p:nvPr/>
        </p:nvPicPr>
        <p:blipFill>
          <a:blip r:embed="rId5"/>
          <a:stretch>
            <a:fillRect/>
          </a:stretch>
        </p:blipFill>
        <p:spPr>
          <a:xfrm>
            <a:off x="4965107" y="1989792"/>
            <a:ext cx="3131054" cy="2729637"/>
          </a:xfrm>
          <a:prstGeom prst="rect">
            <a:avLst/>
          </a:prstGeom>
          <a:ln>
            <a:solidFill>
              <a:schemeClr val="tx1"/>
            </a:solidFill>
          </a:ln>
        </p:spPr>
      </p:pic>
      <p:sp>
        <p:nvSpPr>
          <p:cNvPr id="14" name="TextBox 13">
            <a:extLst>
              <a:ext uri="{FF2B5EF4-FFF2-40B4-BE49-F238E27FC236}">
                <a16:creationId xmlns:a16="http://schemas.microsoft.com/office/drawing/2014/main" id="{1C9F1A9F-DDEF-443C-B4B3-9EEEF6270351}"/>
              </a:ext>
            </a:extLst>
          </p:cNvPr>
          <p:cNvSpPr txBox="1"/>
          <p:nvPr/>
        </p:nvSpPr>
        <p:spPr>
          <a:xfrm>
            <a:off x="266700" y="5819775"/>
            <a:ext cx="8610600" cy="92333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Available Resources:</a:t>
            </a:r>
          </a:p>
          <a:p>
            <a:r>
              <a:rPr lang="en-US" sz="1200" dirty="0">
                <a:latin typeface="Arial" panose="020B0604020202020204" pitchFamily="34" charset="0"/>
                <a:cs typeface="Arial" panose="020B0604020202020204" pitchFamily="34" charset="0"/>
              </a:rPr>
              <a:t>G-Drive Instructions:  </a:t>
            </a:r>
            <a:r>
              <a:rPr lang="en-US" sz="1200" dirty="0">
                <a:latin typeface="Arial" panose="020B0604020202020204" pitchFamily="34" charset="0"/>
                <a:cs typeface="Arial" panose="020B0604020202020204" pitchFamily="34" charset="0"/>
                <a:hlinkClick r:id="rId6"/>
              </a:rPr>
              <a:t>https://resources.csi.state.co.us/data-security/</a:t>
            </a:r>
            <a:r>
              <a:rPr lang="en-US" sz="12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p:txBody>
      </p:sp>
      <p:pic>
        <p:nvPicPr>
          <p:cNvPr id="4" name="Audio 3">
            <a:hlinkClick r:id="" action="ppaction://media"/>
            <a:extLst>
              <a:ext uri="{FF2B5EF4-FFF2-40B4-BE49-F238E27FC236}">
                <a16:creationId xmlns:a16="http://schemas.microsoft.com/office/drawing/2014/main" id="{1898EF2C-6037-8834-52FC-FAAFBC00D65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31077767"/>
      </p:ext>
    </p:extLst>
  </p:cSld>
  <p:clrMapOvr>
    <a:masterClrMapping/>
  </p:clrMapOvr>
  <mc:AlternateContent xmlns:mc="http://schemas.openxmlformats.org/markup-compatibility/2006" xmlns:p14="http://schemas.microsoft.com/office/powerpoint/2010/main">
    <mc:Choice Requires="p14">
      <p:transition spd="slow" p14:dur="2000" advTm="26340"/>
    </mc:Choice>
    <mc:Fallback xmlns="">
      <p:transition spd="slow" advTm="26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2008</Words>
  <Application>Microsoft Office PowerPoint</Application>
  <PresentationFormat>On-screen Show (4:3)</PresentationFormat>
  <Paragraphs>114</Paragraphs>
  <Slides>13</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The Data Submissions Process Step 3 (Data Extract &amp; Submission)</vt:lpstr>
      <vt:lpstr>The Data Submissions Process</vt:lpstr>
      <vt:lpstr>PowerSchool File Extractions</vt:lpstr>
      <vt:lpstr>Infinite Campus File Extractions</vt:lpstr>
      <vt:lpstr>PowerSchool Extraction Prompt Example – Student Interchange</vt:lpstr>
      <vt:lpstr>Infinite Campus Extraction Prompt Example – Student Interchange</vt:lpstr>
      <vt:lpstr>File Naming Structure</vt:lpstr>
      <vt:lpstr>Use G-Drive for File Transfers</vt:lpstr>
      <vt:lpstr>Upload Files to G-Drive</vt:lpstr>
      <vt:lpstr>Download Files from G-Drive</vt:lpstr>
      <vt:lpstr>Data Submissions Tracker</vt:lpstr>
      <vt:lpstr>Step 3 Resources &amp; Supports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Data Submissions Process</dc:title>
  <dc:creator>Tribbett, Jessica</dc:creator>
  <cp:lastModifiedBy>Dinnen, Janet</cp:lastModifiedBy>
  <cp:revision>117</cp:revision>
  <dcterms:created xsi:type="dcterms:W3CDTF">2020-07-11T19:42:32Z</dcterms:created>
  <dcterms:modified xsi:type="dcterms:W3CDTF">2023-07-12T18:54:18Z</dcterms:modified>
</cp:coreProperties>
</file>