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sldIdLst>
    <p:sldId id="432" r:id="rId2"/>
    <p:sldId id="3356" r:id="rId3"/>
    <p:sldId id="267" r:id="rId4"/>
    <p:sldId id="329" r:id="rId5"/>
    <p:sldId id="431" r:id="rId6"/>
    <p:sldId id="347" r:id="rId7"/>
    <p:sldId id="3358" r:id="rId8"/>
    <p:sldId id="348" r:id="rId9"/>
    <p:sldId id="283" r:id="rId10"/>
    <p:sldId id="330" r:id="rId11"/>
    <p:sldId id="422" r:id="rId12"/>
    <p:sldId id="378" r:id="rId13"/>
    <p:sldId id="335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ung, Ryan" initials="HR" lastIdx="6" clrIdx="0">
    <p:extLst>
      <p:ext uri="{19B8F6BF-5375-455C-9EA6-DF929625EA0E}">
        <p15:presenceInfo xmlns:p15="http://schemas.microsoft.com/office/powerpoint/2012/main" userId="S::Hartung_R@cde.state.co.us::760df91e-2652-4f4c-b7b7-b05866444dd1" providerId="AD"/>
      </p:ext>
    </p:extLst>
  </p:cmAuthor>
  <p:cmAuthor id="2" name="Tribbett, Jessica" initials="TJ" lastIdx="8" clrIdx="1">
    <p:extLst>
      <p:ext uri="{19B8F6BF-5375-455C-9EA6-DF929625EA0E}">
        <p15:presenceInfo xmlns:p15="http://schemas.microsoft.com/office/powerpoint/2012/main" userId="S::Rogers_J@cde.state.co.us::c64e4176-a843-4db9-a852-c8ed41991137" providerId="AD"/>
      </p:ext>
    </p:extLst>
  </p:cmAuthor>
  <p:cmAuthor id="3" name="Dinnen, Janet" initials="DJ" lastIdx="2" clrIdx="2">
    <p:extLst>
      <p:ext uri="{19B8F6BF-5375-455C-9EA6-DF929625EA0E}">
        <p15:presenceInfo xmlns:p15="http://schemas.microsoft.com/office/powerpoint/2012/main" userId="S::Dinnen_J@cde.state.co.us::682ebc80-7236-4772-9819-9edf9790eda1" providerId="AD"/>
      </p:ext>
    </p:extLst>
  </p:cmAuthor>
  <p:cmAuthor id="4" name="Eddy, Julie" initials="EJ" lastIdx="5" clrIdx="3">
    <p:extLst>
      <p:ext uri="{19B8F6BF-5375-455C-9EA6-DF929625EA0E}">
        <p15:presenceInfo xmlns:p15="http://schemas.microsoft.com/office/powerpoint/2012/main" userId="S::Eddy_J@cde.state.co.us::f7e6f0ed-c363-4871-bb4c-5834654733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63F28"/>
    <a:srgbClr val="455FA9"/>
    <a:srgbClr val="008CA0"/>
    <a:srgbClr val="EFA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42" autoAdjust="0"/>
    <p:restoredTop sz="78408" autoAdjust="0"/>
  </p:normalViewPr>
  <p:slideViewPr>
    <p:cSldViewPr snapToGrid="0">
      <p:cViewPr varScale="1">
        <p:scale>
          <a:sx n="86" d="100"/>
          <a:sy n="86" d="100"/>
        </p:scale>
        <p:origin x="1128" y="78"/>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EE35F-E7BF-4043-9066-D4CBB70B0462}" type="datetimeFigureOut">
              <a:rPr lang="en-US" smtClean="0"/>
              <a:t>7/31/2023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AA48B-70A3-4284-B368-B17E3EA9349F}" type="slidenum">
              <a:rPr lang="en-US" smtClean="0"/>
              <a:t>‹#›</a:t>
            </a:fld>
            <a:endParaRPr lang="en-US"/>
          </a:p>
        </p:txBody>
      </p:sp>
    </p:spTree>
    <p:extLst>
      <p:ext uri="{BB962C8B-B14F-4D97-AF65-F5344CB8AC3E}">
        <p14:creationId xmlns:p14="http://schemas.microsoft.com/office/powerpoint/2010/main" val="544578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CSI Data Submissions Team Beginning of the Year Training series. In this module, we will discuss Step 1 of the Data Submissions Process which focuses on data collection prep. </a:t>
            </a:r>
          </a:p>
        </p:txBody>
      </p:sp>
      <p:sp>
        <p:nvSpPr>
          <p:cNvPr id="4" name="Slide Number Placeholder 3"/>
          <p:cNvSpPr>
            <a:spLocks noGrp="1"/>
          </p:cNvSpPr>
          <p:nvPr>
            <p:ph type="sldNum" sz="quarter" idx="5"/>
          </p:nvPr>
        </p:nvSpPr>
        <p:spPr/>
        <p:txBody>
          <a:bodyPr/>
          <a:lstStyle/>
          <a:p>
            <a:fld id="{5C2AA48B-70A3-4284-B368-B17E3EA9349F}" type="slidenum">
              <a:rPr lang="en-US" smtClean="0"/>
              <a:t>1</a:t>
            </a:fld>
            <a:endParaRPr lang="en-US"/>
          </a:p>
        </p:txBody>
      </p:sp>
    </p:spTree>
    <p:extLst>
      <p:ext uri="{BB962C8B-B14F-4D97-AF65-F5344CB8AC3E}">
        <p14:creationId xmlns:p14="http://schemas.microsoft.com/office/powerpoint/2010/main" val="737702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Next, some collection</a:t>
            </a:r>
            <a:r>
              <a:rPr lang="en-US" strike="noStrike" baseline="0" dirty="0"/>
              <a:t>s will have </a:t>
            </a:r>
            <a:r>
              <a:rPr lang="en-US" i="1" strike="noStrike" baseline="0" dirty="0"/>
              <a:t>additional </a:t>
            </a:r>
            <a:r>
              <a:rPr lang="en-US" strike="noStrike" baseline="0" dirty="0"/>
              <a:t>resources. As part of the Collection Prep process. Data submissions contacts should take a moment to click through the collection specific resources just to get a feel for what is available should you need it. </a:t>
            </a:r>
            <a:endParaRPr lang="en-US" strike="noStrike" dirty="0"/>
          </a:p>
          <a:p>
            <a:endParaRPr lang="en-US" strike="noStrike" dirty="0"/>
          </a:p>
        </p:txBody>
      </p:sp>
    </p:spTree>
    <p:extLst>
      <p:ext uri="{BB962C8B-B14F-4D97-AF65-F5344CB8AC3E}">
        <p14:creationId xmlns:p14="http://schemas.microsoft.com/office/powerpoint/2010/main" val="3891440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be sure to review the Weekly Update. The Weekly Update is a weekly email that is sent out by the CSI Data Submissions Team to all school data submissions contacts. This email has general information and updates regarding various data collections as well as school-specific table identifying the school’s status for each open collection. This is an extremely important tool that allows schools to monitor their progress on a regular basis.  </a:t>
            </a:r>
            <a:endParaRPr dirty="0"/>
          </a:p>
        </p:txBody>
      </p:sp>
    </p:spTree>
    <p:extLst>
      <p:ext uri="{BB962C8B-B14F-4D97-AF65-F5344CB8AC3E}">
        <p14:creationId xmlns:p14="http://schemas.microsoft.com/office/powerpoint/2010/main" val="330732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concludes our module on Step 1 of the Data Submissions Process.  For additional support and practice regarding the topics addressed in this module, please take a moment to review the resources listed here and consider completing the optional exercises. </a:t>
            </a:r>
          </a:p>
        </p:txBody>
      </p:sp>
      <p:sp>
        <p:nvSpPr>
          <p:cNvPr id="4" name="Slide Number Placeholder 3"/>
          <p:cNvSpPr>
            <a:spLocks noGrp="1"/>
          </p:cNvSpPr>
          <p:nvPr>
            <p:ph type="sldNum" sz="quarter" idx="5"/>
          </p:nvPr>
        </p:nvSpPr>
        <p:spPr/>
        <p:txBody>
          <a:bodyPr/>
          <a:lstStyle/>
          <a:p>
            <a:fld id="{5C2AA48B-70A3-4284-B368-B17E3EA9349F}" type="slidenum">
              <a:rPr lang="en-US" smtClean="0"/>
              <a:t>12</a:t>
            </a:fld>
            <a:endParaRPr lang="en-US"/>
          </a:p>
        </p:txBody>
      </p:sp>
    </p:spTree>
    <p:extLst>
      <p:ext uri="{BB962C8B-B14F-4D97-AF65-F5344CB8AC3E}">
        <p14:creationId xmlns:p14="http://schemas.microsoft.com/office/powerpoint/2010/main" val="859814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endParaRPr dirty="0"/>
          </a:p>
        </p:txBody>
      </p:sp>
    </p:spTree>
    <p:extLst>
      <p:ext uri="{BB962C8B-B14F-4D97-AF65-F5344CB8AC3E}">
        <p14:creationId xmlns:p14="http://schemas.microsoft.com/office/powerpoint/2010/main" val="97724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The Data Submissions Process is made up of five steps, as seen here. </a:t>
            </a:r>
          </a:p>
          <a:p>
            <a:pPr marL="171450" indent="-171450">
              <a:buFont typeface="Arial" panose="020B0604020202020204" pitchFamily="34" charset="0"/>
              <a:buChar char="•"/>
            </a:pPr>
            <a:r>
              <a:rPr lang="en-US" dirty="0"/>
              <a:t>The first step is to prepare for the data collection by reviewing all relevant resources. </a:t>
            </a:r>
          </a:p>
          <a:p>
            <a:pPr marL="171450" indent="-171450">
              <a:buFont typeface="Arial" panose="020B0604020202020204" pitchFamily="34" charset="0"/>
              <a:buChar char="•"/>
            </a:pPr>
            <a:r>
              <a:rPr lang="en-US" dirty="0"/>
              <a:t>The next step (Step 2) is to collect, enter, and update data in the school’s student information system (or SIS). For most CSI schools, this will be either PowerSchool or Infinite Campus.</a:t>
            </a:r>
          </a:p>
          <a:p>
            <a:pPr marL="171450" indent="-171450">
              <a:buFont typeface="Arial" panose="020B0604020202020204" pitchFamily="34" charset="0"/>
              <a:buChar char="•"/>
            </a:pPr>
            <a:r>
              <a:rPr lang="en-US" dirty="0"/>
              <a:t>In Step 3, school contacts will then submit files to CSI.  </a:t>
            </a:r>
          </a:p>
          <a:p>
            <a:pPr marL="171450" indent="-171450">
              <a:buFont typeface="Arial" panose="020B0604020202020204" pitchFamily="34" charset="0"/>
              <a:buChar char="•"/>
            </a:pPr>
            <a:r>
              <a:rPr lang="en-US" dirty="0"/>
              <a:t>Step 4, school contacts will review and correct any errors that arise. </a:t>
            </a:r>
          </a:p>
          <a:p>
            <a:pPr marL="171450" indent="-171450">
              <a:buFont typeface="Arial" panose="020B0604020202020204" pitchFamily="34" charset="0"/>
              <a:buChar char="•"/>
            </a:pPr>
            <a:r>
              <a:rPr lang="en-US" dirty="0"/>
              <a:t>Finally, in Step 5, the collection cycle is completed with the final review and certification of data.</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You’ll notice that </a:t>
            </a:r>
            <a:r>
              <a:rPr lang="en-US" baseline="0" dirty="0"/>
              <a:t>steps 2-4 will be repeated until the data is error-free, which can take multiple iterations depending on the data collection. </a:t>
            </a:r>
            <a:r>
              <a:rPr lang="en-US" strike="noStrike" baseline="0" dirty="0"/>
              <a:t>These steps are all discussed in detail in the Data Submission Handbook. </a:t>
            </a:r>
            <a:endParaRPr lang="en-US" baseline="0" dirty="0"/>
          </a:p>
          <a:p>
            <a:endParaRPr lang="en-US" dirty="0"/>
          </a:p>
          <a:p>
            <a:endParaRPr lang="en-US" baseline="0" dirty="0"/>
          </a:p>
          <a:p>
            <a:r>
              <a:rPr lang="en-US" baseline="0" dirty="0"/>
              <a:t> </a:t>
            </a:r>
          </a:p>
          <a:p>
            <a:endParaRPr lang="en-US" dirty="0"/>
          </a:p>
        </p:txBody>
      </p:sp>
    </p:spTree>
    <p:extLst>
      <p:ext uri="{BB962C8B-B14F-4D97-AF65-F5344CB8AC3E}">
        <p14:creationId xmlns:p14="http://schemas.microsoft.com/office/powerpoint/2010/main" val="272829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In this module, we will focus on Step 1: Collection Prep.</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Sufficiently preparing for a</a:t>
            </a:r>
            <a:r>
              <a:rPr lang="en-US" sz="1200" b="0" i="0" kern="1200" baseline="0" dirty="0">
                <a:solidFill>
                  <a:schemeClr val="tx1"/>
                </a:solidFill>
                <a:effectLst/>
                <a:latin typeface="+mn-lt"/>
                <a:ea typeface="+mn-ea"/>
                <a:cs typeface="+mn-cs"/>
              </a:rPr>
              <a:t> collection sets a strong foundation for your success and will lead to fewer errors and a reduced amount of time you spend on each collection.</a:t>
            </a:r>
            <a:endParaRPr lang="en-US" dirty="0"/>
          </a:p>
        </p:txBody>
      </p:sp>
    </p:spTree>
    <p:extLst>
      <p:ext uri="{BB962C8B-B14F-4D97-AF65-F5344CB8AC3E}">
        <p14:creationId xmlns:p14="http://schemas.microsoft.com/office/powerpoint/2010/main" val="3947294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The first resource you’ll want to review is the data submission calendar. This calendar can be accessed in the General Resources section at the top of the Data Submission Library page and is also found at the top of every collection page.</a:t>
            </a:r>
          </a:p>
          <a:p>
            <a:endParaRPr lang="en-US" dirty="0"/>
          </a:p>
          <a:p>
            <a:r>
              <a:rPr lang="en-US" dirty="0"/>
              <a:t>This calendar identifies all the important dates associated with the collection timeline. Dates you’ll want to pay particular attention to are:</a:t>
            </a:r>
          </a:p>
          <a:p>
            <a:pPr marL="171450" indent="-171450">
              <a:buFont typeface="Arial" panose="020B0604020202020204" pitchFamily="34" charset="0"/>
              <a:buChar char="•"/>
            </a:pPr>
            <a:r>
              <a:rPr lang="en-US" dirty="0"/>
              <a:t>When the collection-specific trainings will be released,</a:t>
            </a:r>
          </a:p>
          <a:p>
            <a:pPr marL="171450" indent="-171450">
              <a:buFont typeface="Arial" panose="020B0604020202020204" pitchFamily="34" charset="0"/>
              <a:buChar char="•"/>
            </a:pPr>
            <a:r>
              <a:rPr lang="en-US" dirty="0"/>
              <a:t>the initial submission deadline, which is when the first file submission is due to CSI, </a:t>
            </a:r>
          </a:p>
          <a:p>
            <a:pPr marL="171450" indent="-171450">
              <a:buFont typeface="Arial" panose="020B0604020202020204" pitchFamily="34" charset="0"/>
              <a:buChar char="•"/>
            </a:pPr>
            <a:r>
              <a:rPr lang="en-US" dirty="0"/>
              <a:t>the Level 1 error clearance deadlines,</a:t>
            </a:r>
          </a:p>
          <a:p>
            <a:pPr marL="171450" indent="-171450">
              <a:buFont typeface="Arial" panose="020B0604020202020204" pitchFamily="34" charset="0"/>
              <a:buChar char="•"/>
            </a:pPr>
            <a:r>
              <a:rPr lang="en-US" dirty="0"/>
              <a:t>The Level 2 error clearance deadline, and</a:t>
            </a:r>
          </a:p>
          <a:p>
            <a:pPr marL="171450" indent="-171450">
              <a:buFont typeface="Arial" panose="020B0604020202020204" pitchFamily="34" charset="0"/>
              <a:buChar char="•"/>
            </a:pPr>
            <a:r>
              <a:rPr lang="en-US" dirty="0"/>
              <a:t>When schools must submit a signed summary and certification report, confirming the accuracy of the submitted data.</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For more information about the calendar, and tips for staying on top of deadlines, please review the CSI Data Submissions Calendar training module.</a:t>
            </a:r>
          </a:p>
          <a:p>
            <a:endParaRPr lang="en-US" dirty="0"/>
          </a:p>
        </p:txBody>
      </p:sp>
    </p:spTree>
    <p:extLst>
      <p:ext uri="{BB962C8B-B14F-4D97-AF65-F5344CB8AC3E}">
        <p14:creationId xmlns:p14="http://schemas.microsoft.com/office/powerpoint/2010/main" val="2700399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The next set of resources to review would be the posted trainings for the particular data collection. In the screenshot, you’ll see there are several, short modules posted to support school data submissions contacts in completing the End of Year (or EOY) data collection. It is critical to review these trainings before attempting to complete a data collection.</a:t>
            </a:r>
          </a:p>
        </p:txBody>
      </p:sp>
    </p:spTree>
    <p:extLst>
      <p:ext uri="{BB962C8B-B14F-4D97-AF65-F5344CB8AC3E}">
        <p14:creationId xmlns:p14="http://schemas.microsoft.com/office/powerpoint/2010/main" val="3425651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resource to review</a:t>
            </a:r>
            <a:r>
              <a:rPr lang="en-US" baseline="0" dirty="0"/>
              <a:t> as part of collection preparation is the File Layout. Each data collection has one or more files that will need to be submitted to CSI. For each file, there is a separate File Layout that should be reviewed. File Layouts are kind of like dictionaries. The File Layout will describe what kind of data should be in each field as well as any specific coding that is required. </a:t>
            </a:r>
          </a:p>
          <a:p>
            <a:endParaRPr lang="en-US" baseline="0" dirty="0"/>
          </a:p>
          <a:p>
            <a:r>
              <a:rPr lang="en-US" baseline="0" dirty="0"/>
              <a:t>In addition to File Layout review being an essential part of preparing for a collection, the File Layout is also essential in troubleshooting errors. For this reason, we recommend printing out the File Layout, or at least bookmarking the page, for the purpose of having it on hand to reference when needed.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E017FD33-31F2-44D9-A24F-4E20DF94BFC7}" type="slidenum">
              <a:rPr lang="en-US" smtClean="0"/>
              <a:t>6</a:t>
            </a:fld>
            <a:endParaRPr lang="en-US"/>
          </a:p>
        </p:txBody>
      </p:sp>
    </p:spTree>
    <p:extLst>
      <p:ext uri="{BB962C8B-B14F-4D97-AF65-F5344CB8AC3E}">
        <p14:creationId xmlns:p14="http://schemas.microsoft.com/office/powerpoint/2010/main" val="483483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next part of the Collection Prep step is to read through the Validation Strategies document and get an idea for what validation processes are needed and at what Submissions Process step. Please note, as seen above, that the Validation Document goes by different names, but is always located in the Data Validation section of the collection resource page. </a:t>
            </a:r>
          </a:p>
          <a:p>
            <a:endParaRPr lang="en-US" baseline="0" dirty="0"/>
          </a:p>
          <a:p>
            <a:r>
              <a:rPr lang="en-US" baseline="0" dirty="0"/>
              <a:t>Many of the Validation steps will be applicable within your SIS before the first data extract and initial submission, so be sure to review the Validation document as part of collection preparation. </a:t>
            </a:r>
            <a:endParaRPr lang="en-US" dirty="0"/>
          </a:p>
          <a:p>
            <a:endParaRPr lang="en-US" dirty="0"/>
          </a:p>
        </p:txBody>
      </p:sp>
      <p:sp>
        <p:nvSpPr>
          <p:cNvPr id="4" name="Slide Number Placeholder 3"/>
          <p:cNvSpPr>
            <a:spLocks noGrp="1"/>
          </p:cNvSpPr>
          <p:nvPr>
            <p:ph type="sldNum" sz="quarter" idx="10"/>
          </p:nvPr>
        </p:nvSpPr>
        <p:spPr/>
        <p:txBody>
          <a:bodyPr/>
          <a:lstStyle/>
          <a:p>
            <a:fld id="{E017FD33-31F2-44D9-A24F-4E20DF94BFC7}" type="slidenum">
              <a:rPr lang="en-US" smtClean="0"/>
              <a:t>7</a:t>
            </a:fld>
            <a:endParaRPr lang="en-US"/>
          </a:p>
        </p:txBody>
      </p:sp>
    </p:spTree>
    <p:extLst>
      <p:ext uri="{BB962C8B-B14F-4D97-AF65-F5344CB8AC3E}">
        <p14:creationId xmlns:p14="http://schemas.microsoft.com/office/powerpoint/2010/main" val="2379645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Released during last years collection cycle, the Record Checker Tool is now a required validation tool to be used prior to your initial file submission at the beginning of a collection. </a:t>
            </a:r>
          </a:p>
          <a:p>
            <a:endParaRPr lang="en-US" dirty="0"/>
          </a:p>
          <a:p>
            <a:r>
              <a:rPr lang="en-US" dirty="0"/>
              <a:t>The Record Checker Tool is found under the Data Validations section of a collection web page and is usually accompanied by instructions or a training module. You will want to review the Record Check Training and as part of the collection prep step. </a:t>
            </a:r>
          </a:p>
          <a:p>
            <a:endParaRPr lang="en-US" dirty="0"/>
          </a:p>
          <a:p>
            <a:r>
              <a:rPr lang="en-US" dirty="0"/>
              <a:t>Again, use of the Record Checker Tool is currently required for most of the collections for which the Record Checker Tool is currently available. This is due to the significate reduction in initial errors we see from schools using the Record Checker Tool. </a:t>
            </a:r>
          </a:p>
          <a:p>
            <a:endParaRPr lang="en-US" dirty="0"/>
          </a:p>
          <a:p>
            <a:r>
              <a:rPr lang="en-US" dirty="0"/>
              <a:t>To learn more about the Record Checker Tool be sure to view Part II of the Excel Training Module. </a:t>
            </a:r>
          </a:p>
        </p:txBody>
      </p:sp>
      <p:sp>
        <p:nvSpPr>
          <p:cNvPr id="4" name="Slide Number Placeholder 3"/>
          <p:cNvSpPr>
            <a:spLocks noGrp="1"/>
          </p:cNvSpPr>
          <p:nvPr>
            <p:ph type="sldNum" sz="quarter" idx="10"/>
          </p:nvPr>
        </p:nvSpPr>
        <p:spPr/>
        <p:txBody>
          <a:bodyPr/>
          <a:lstStyle/>
          <a:p>
            <a:fld id="{E017FD33-31F2-44D9-A24F-4E20DF94BFC7}" type="slidenum">
              <a:rPr lang="en-US" smtClean="0"/>
              <a:t>8</a:t>
            </a:fld>
            <a:endParaRPr lang="en-US"/>
          </a:p>
        </p:txBody>
      </p:sp>
    </p:spTree>
    <p:extLst>
      <p:ext uri="{BB962C8B-B14F-4D97-AF65-F5344CB8AC3E}">
        <p14:creationId xmlns:p14="http://schemas.microsoft.com/office/powerpoint/2010/main" val="375582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dirty="0"/>
              <a:t>A</a:t>
            </a:r>
            <a:r>
              <a:rPr lang="en-US" baseline="0" dirty="0"/>
              <a:t> regular part of a data submission contact’s role is to request new student and staff IDs (known as SASIDs and EDIDs, respectively) and update existing student and staff IDs as necessary since they are primary data fields in most data collections. </a:t>
            </a:r>
          </a:p>
          <a:p>
            <a:endParaRPr lang="en-US" baseline="0" dirty="0"/>
          </a:p>
          <a:p>
            <a:r>
              <a:rPr lang="en-US" baseline="0" dirty="0"/>
              <a:t>As part of Step 1: Collection Prep, data submission contacts should make sure all students are assigned SASIDs in your Infinite Campus or PowerSchool and to request SASIDs if the student does not have one.  </a:t>
            </a:r>
          </a:p>
          <a:p>
            <a:endParaRPr lang="en-US" baseline="0" dirty="0"/>
          </a:p>
          <a:p>
            <a:r>
              <a:rPr lang="en-US" baseline="0" dirty="0"/>
              <a:t>Errors arising from 0-filled SASIDs will need to be addressed immediately and can be time consuming when CDE is busy. This is why it is very important that you stay on top of SASID request as part of collection preparation. </a:t>
            </a:r>
          </a:p>
          <a:p>
            <a:endParaRPr lang="en-US" baseline="0" dirty="0"/>
          </a:p>
          <a:p>
            <a:endParaRPr lang="en-US" baseline="0" dirty="0"/>
          </a:p>
        </p:txBody>
      </p:sp>
    </p:spTree>
    <p:extLst>
      <p:ext uri="{BB962C8B-B14F-4D97-AF65-F5344CB8AC3E}">
        <p14:creationId xmlns:p14="http://schemas.microsoft.com/office/powerpoint/2010/main" val="324687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Shape 16"/>
          <p:cNvSpPr/>
          <p:nvPr/>
        </p:nvSpPr>
        <p:spPr>
          <a:xfrm>
            <a:off x="0" y="0"/>
            <a:ext cx="9144000" cy="53238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7" name="Shape 17"/>
          <p:cNvSpPr txBox="1">
            <a:spLocks noGrp="1"/>
          </p:cNvSpPr>
          <p:nvPr>
            <p:ph type="ctrTitle" hasCustomPrompt="1"/>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3600">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4800"/>
              <a:buNone/>
              <a:defRPr sz="3600">
                <a:solidFill>
                  <a:srgbClr val="FFFFFF"/>
                </a:solidFill>
              </a:defRPr>
            </a:lvl2pPr>
            <a:lvl3pPr lvl="2" algn="ctr" rtl="0">
              <a:spcBef>
                <a:spcPts val="0"/>
              </a:spcBef>
              <a:spcAft>
                <a:spcPts val="0"/>
              </a:spcAft>
              <a:buClr>
                <a:srgbClr val="FFFFFF"/>
              </a:buClr>
              <a:buSzPts val="4800"/>
              <a:buNone/>
              <a:defRPr sz="3600">
                <a:solidFill>
                  <a:srgbClr val="FFFFFF"/>
                </a:solidFill>
              </a:defRPr>
            </a:lvl3pPr>
            <a:lvl4pPr lvl="3" algn="ctr" rtl="0">
              <a:spcBef>
                <a:spcPts val="0"/>
              </a:spcBef>
              <a:spcAft>
                <a:spcPts val="0"/>
              </a:spcAft>
              <a:buClr>
                <a:srgbClr val="FFFFFF"/>
              </a:buClr>
              <a:buSzPts val="4800"/>
              <a:buNone/>
              <a:defRPr sz="3600">
                <a:solidFill>
                  <a:srgbClr val="FFFFFF"/>
                </a:solidFill>
              </a:defRPr>
            </a:lvl4pPr>
            <a:lvl5pPr lvl="4" algn="ctr" rtl="0">
              <a:spcBef>
                <a:spcPts val="0"/>
              </a:spcBef>
              <a:spcAft>
                <a:spcPts val="0"/>
              </a:spcAft>
              <a:buClr>
                <a:srgbClr val="FFFFFF"/>
              </a:buClr>
              <a:buSzPts val="4800"/>
              <a:buNone/>
              <a:defRPr sz="3600">
                <a:solidFill>
                  <a:srgbClr val="FFFFFF"/>
                </a:solidFill>
              </a:defRPr>
            </a:lvl5pPr>
            <a:lvl6pPr lvl="5" algn="ctr" rtl="0">
              <a:spcBef>
                <a:spcPts val="0"/>
              </a:spcBef>
              <a:spcAft>
                <a:spcPts val="0"/>
              </a:spcAft>
              <a:buClr>
                <a:srgbClr val="FFFFFF"/>
              </a:buClr>
              <a:buSzPts val="4800"/>
              <a:buNone/>
              <a:defRPr sz="3600">
                <a:solidFill>
                  <a:srgbClr val="FFFFFF"/>
                </a:solidFill>
              </a:defRPr>
            </a:lvl6pPr>
            <a:lvl7pPr lvl="6" algn="ctr" rtl="0">
              <a:spcBef>
                <a:spcPts val="0"/>
              </a:spcBef>
              <a:spcAft>
                <a:spcPts val="0"/>
              </a:spcAft>
              <a:buClr>
                <a:srgbClr val="FFFFFF"/>
              </a:buClr>
              <a:buSzPts val="4800"/>
              <a:buNone/>
              <a:defRPr sz="3600">
                <a:solidFill>
                  <a:srgbClr val="FFFFFF"/>
                </a:solidFill>
              </a:defRPr>
            </a:lvl7pPr>
            <a:lvl8pPr lvl="7" algn="ctr" rtl="0">
              <a:spcBef>
                <a:spcPts val="0"/>
              </a:spcBef>
              <a:spcAft>
                <a:spcPts val="0"/>
              </a:spcAft>
              <a:buClr>
                <a:srgbClr val="FFFFFF"/>
              </a:buClr>
              <a:buSzPts val="4800"/>
              <a:buNone/>
              <a:defRPr sz="3600">
                <a:solidFill>
                  <a:srgbClr val="FFFFFF"/>
                </a:solidFill>
              </a:defRPr>
            </a:lvl8pPr>
            <a:lvl9pPr lvl="8" algn="ctr" rtl="0">
              <a:spcBef>
                <a:spcPts val="0"/>
              </a:spcBef>
              <a:spcAft>
                <a:spcPts val="0"/>
              </a:spcAft>
              <a:buClr>
                <a:srgbClr val="FFFFFF"/>
              </a:buClr>
              <a:buSzPts val="4800"/>
              <a:buNone/>
              <a:defRPr sz="3600">
                <a:solidFill>
                  <a:srgbClr val="FFFFFF"/>
                </a:solidFill>
              </a:defRPr>
            </a:lvl9pPr>
          </a:lstStyle>
          <a:p>
            <a:r>
              <a:rPr lang="en-US" dirty="0"/>
              <a:t>Title</a:t>
            </a:r>
            <a:endParaRPr dirty="0"/>
          </a:p>
        </p:txBody>
      </p:sp>
      <p:sp>
        <p:nvSpPr>
          <p:cNvPr id="18" name="Shape 18"/>
          <p:cNvSpPr txBox="1">
            <a:spLocks noGrp="1"/>
          </p:cNvSpPr>
          <p:nvPr>
            <p:ph type="subTitle" idx="1" hasCustomPrompt="1"/>
          </p:nvPr>
        </p:nvSpPr>
        <p:spPr>
          <a:xfrm>
            <a:off x="685800" y="3786738"/>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1800" b="1">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1800" b="1">
                <a:solidFill>
                  <a:srgbClr val="FFFFFF"/>
                </a:solidFill>
              </a:defRPr>
            </a:lvl4pPr>
            <a:lvl5pPr lvl="4" algn="ctr" rtl="0">
              <a:spcBef>
                <a:spcPts val="0"/>
              </a:spcBef>
              <a:spcAft>
                <a:spcPts val="0"/>
              </a:spcAft>
              <a:buClr>
                <a:srgbClr val="FFFFFF"/>
              </a:buClr>
              <a:buSzPts val="2400"/>
              <a:buNone/>
              <a:defRPr sz="1800" b="1">
                <a:solidFill>
                  <a:srgbClr val="FFFFFF"/>
                </a:solidFill>
              </a:defRPr>
            </a:lvl5pPr>
            <a:lvl6pPr lvl="5" algn="ctr" rtl="0">
              <a:spcBef>
                <a:spcPts val="0"/>
              </a:spcBef>
              <a:spcAft>
                <a:spcPts val="0"/>
              </a:spcAft>
              <a:buClr>
                <a:srgbClr val="FFFFFF"/>
              </a:buClr>
              <a:buSzPts val="2400"/>
              <a:buNone/>
              <a:defRPr sz="1800" b="1">
                <a:solidFill>
                  <a:srgbClr val="FFFFFF"/>
                </a:solidFill>
              </a:defRPr>
            </a:lvl6pPr>
            <a:lvl7pPr lvl="6" algn="ctr" rtl="0">
              <a:spcBef>
                <a:spcPts val="0"/>
              </a:spcBef>
              <a:spcAft>
                <a:spcPts val="0"/>
              </a:spcAft>
              <a:buClr>
                <a:srgbClr val="FFFFFF"/>
              </a:buClr>
              <a:buSzPts val="2400"/>
              <a:buNone/>
              <a:defRPr sz="1800" b="1">
                <a:solidFill>
                  <a:srgbClr val="FFFFFF"/>
                </a:solidFill>
              </a:defRPr>
            </a:lvl7pPr>
            <a:lvl8pPr lvl="7" algn="ctr" rtl="0">
              <a:spcBef>
                <a:spcPts val="0"/>
              </a:spcBef>
              <a:spcAft>
                <a:spcPts val="0"/>
              </a:spcAft>
              <a:buClr>
                <a:srgbClr val="FFFFFF"/>
              </a:buClr>
              <a:buSzPts val="2400"/>
              <a:buNone/>
              <a:defRPr sz="1800" b="1">
                <a:solidFill>
                  <a:srgbClr val="FFFFFF"/>
                </a:solidFill>
              </a:defRPr>
            </a:lvl8pPr>
            <a:lvl9pPr lvl="8" algn="ctr" rtl="0">
              <a:spcBef>
                <a:spcPts val="0"/>
              </a:spcBef>
              <a:spcAft>
                <a:spcPts val="0"/>
              </a:spcAft>
              <a:buClr>
                <a:srgbClr val="FFFFFF"/>
              </a:buClr>
              <a:buSzPts val="2400"/>
              <a:buNone/>
              <a:defRPr sz="1800" b="1">
                <a:solidFill>
                  <a:srgbClr val="FFFFFF"/>
                </a:solidFill>
              </a:defRPr>
            </a:lvl9pPr>
          </a:lstStyle>
          <a:p>
            <a:r>
              <a:rPr lang="en-US" dirty="0"/>
              <a:t>Subtitle</a:t>
            </a:r>
            <a:endParaRPr dirty="0"/>
          </a:p>
        </p:txBody>
      </p:sp>
      <p:sp>
        <p:nvSpPr>
          <p:cNvPr id="19" name="Shape 19"/>
          <p:cNvSpPr/>
          <p:nvPr/>
        </p:nvSpPr>
        <p:spPr>
          <a:xfrm>
            <a:off x="3047704" y="5323800"/>
            <a:ext cx="304770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20" name="Shape 20"/>
          <p:cNvSpPr/>
          <p:nvPr/>
        </p:nvSpPr>
        <p:spPr>
          <a:xfrm>
            <a:off x="6096271" y="5323800"/>
            <a:ext cx="304770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21" name="Shape 21"/>
          <p:cNvSpPr/>
          <p:nvPr/>
        </p:nvSpPr>
        <p:spPr>
          <a:xfrm>
            <a:off x="1" y="5323800"/>
            <a:ext cx="304770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22" name="Shape 22"/>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lvl1pPr lvl="0" algn="ctr">
              <a:buNone/>
              <a:defRPr>
                <a:latin typeface="+mn-lt"/>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3584" y="595524"/>
            <a:ext cx="2555942" cy="798047"/>
          </a:xfrm>
          <a:prstGeom prst="rect">
            <a:avLst/>
          </a:prstGeom>
        </p:spPr>
      </p:pic>
    </p:spTree>
    <p:extLst>
      <p:ext uri="{BB962C8B-B14F-4D97-AF65-F5344CB8AC3E}">
        <p14:creationId xmlns:p14="http://schemas.microsoft.com/office/powerpoint/2010/main" val="3438196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dirty="0">
                <a:solidFill>
                  <a:srgbClr val="97ABBC"/>
                </a:solidFill>
                <a:latin typeface="Arial" panose="020B0604020202020204" pitchFamily="34" charset="0"/>
                <a:cs typeface="Arial" panose="020B0604020202020204" pitchFamily="34" charset="0"/>
              </a:rPr>
              <a:t>“</a:t>
            </a:r>
            <a:endParaRPr sz="7200" b="1" dirty="0">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3" r:id="rId7"/>
    <p:sldLayoutId id="2147483674" r:id="rId8"/>
    <p:sldLayoutId id="2147483670" r:id="rId9"/>
    <p:sldLayoutId id="2147483675" r:id="rId10"/>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hyperlink" Target="https://resources.csi.state.co.us/data-submissions-library/" TargetMode="External"/><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4.png"/><Relationship Id="rId5" Type="http://schemas.openxmlformats.org/officeDocument/2006/relationships/hyperlink" Target="https://resources.csi.state.co.us/october-count/" TargetMode="Externa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4.png"/><Relationship Id="rId5" Type="http://schemas.openxmlformats.org/officeDocument/2006/relationships/hyperlink" Target="mailto:submissions_csi@csi.state.co.us" TargetMode="External"/><Relationship Id="rId4"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resources.csi.state.co.us/data-submissions-library/" TargetMode="External"/><Relationship Id="rId5" Type="http://schemas.openxmlformats.org/officeDocument/2006/relationships/image" Target="../media/image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xml"/><Relationship Id="rId7" Type="http://schemas.openxmlformats.org/officeDocument/2006/relationships/hyperlink" Target="https://resources.csi.state.co.us/sasid-edid-requests/" TargetMode="Externa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The Data Submissions Process</a:t>
            </a:r>
            <a:br>
              <a:rPr lang="en-US" dirty="0"/>
            </a:br>
            <a:r>
              <a:rPr lang="en-US" sz="3200" i="1" dirty="0"/>
              <a:t>Step 1 (Collection Prep)</a:t>
            </a:r>
            <a:endParaRPr lang="en-US" i="1" dirty="0">
              <a:solidFill>
                <a:srgbClr val="FF0000"/>
              </a:solidFill>
            </a:endParaRPr>
          </a:p>
        </p:txBody>
      </p:sp>
      <p:sp>
        <p:nvSpPr>
          <p:cNvPr id="3" name="Subtitle 2"/>
          <p:cNvSpPr>
            <a:spLocks noGrp="1"/>
          </p:cNvSpPr>
          <p:nvPr>
            <p:ph type="subTitle" idx="1"/>
          </p:nvPr>
        </p:nvSpPr>
        <p:spPr/>
        <p:txBody>
          <a:bodyPr/>
          <a:lstStyle/>
          <a:p>
            <a:r>
              <a:rPr lang="en-US" dirty="0"/>
              <a:t>Data Submissions</a:t>
            </a:r>
          </a:p>
        </p:txBody>
      </p:sp>
      <p:sp>
        <p:nvSpPr>
          <p:cNvPr id="4" name="TextBox 5">
            <a:extLst>
              <a:ext uri="{FF2B5EF4-FFF2-40B4-BE49-F238E27FC236}">
                <a16:creationId xmlns:a16="http://schemas.microsoft.com/office/drawing/2014/main" id="{6D328473-3002-4EBB-9D57-35ED5D2176E7}"/>
              </a:ext>
            </a:extLst>
          </p:cNvPr>
          <p:cNvSpPr txBox="1"/>
          <p:nvPr/>
        </p:nvSpPr>
        <p:spPr>
          <a:xfrm>
            <a:off x="685800" y="4269566"/>
            <a:ext cx="3246544"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i="1" dirty="0"/>
              <a:t>Recorded July 2021</a:t>
            </a:r>
            <a:endParaRPr lang="en-US" dirty="0"/>
          </a:p>
        </p:txBody>
      </p:sp>
      <p:pic>
        <p:nvPicPr>
          <p:cNvPr id="6" name="Audio 5" descr="Icon for recording">
            <a:hlinkClick r:id="" action="ppaction://media"/>
            <a:extLst>
              <a:ext uri="{FF2B5EF4-FFF2-40B4-BE49-F238E27FC236}">
                <a16:creationId xmlns:a16="http://schemas.microsoft.com/office/drawing/2014/main" id="{3769173C-D77D-44DF-B259-829D5B833A5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096665048"/>
      </p:ext>
    </p:extLst>
  </p:cSld>
  <p:clrMapOvr>
    <a:masterClrMapping/>
  </p:clrMapOvr>
  <mc:AlternateContent xmlns:mc="http://schemas.openxmlformats.org/markup-compatibility/2006" xmlns:p14="http://schemas.microsoft.com/office/powerpoint/2010/main">
    <mc:Choice Requires="p14">
      <p:transition spd="slow" p14:dur="2000" advTm="12173"/>
    </mc:Choice>
    <mc:Fallback xmlns="">
      <p:transition spd="slow" advTm="121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5" name="Title 4">
            <a:extLst>
              <a:ext uri="{FF2B5EF4-FFF2-40B4-BE49-F238E27FC236}">
                <a16:creationId xmlns:a16="http://schemas.microsoft.com/office/drawing/2014/main" id="{A97714F5-C18B-4517-B624-687286C24057}"/>
              </a:ext>
            </a:extLst>
          </p:cNvPr>
          <p:cNvSpPr>
            <a:spLocks noGrp="1"/>
          </p:cNvSpPr>
          <p:nvPr>
            <p:ph type="title"/>
          </p:nvPr>
        </p:nvSpPr>
        <p:spPr/>
        <p:txBody>
          <a:bodyPr/>
          <a:lstStyle/>
          <a:p>
            <a:r>
              <a:rPr lang="en-US" dirty="0"/>
              <a:t>Review Additional Resources</a:t>
            </a:r>
          </a:p>
        </p:txBody>
      </p:sp>
      <p:pic>
        <p:nvPicPr>
          <p:cNvPr id="7" name="Picture 6" descr="Screenshot of the October Count Audit additional resources on the website">
            <a:extLst>
              <a:ext uri="{FF2B5EF4-FFF2-40B4-BE49-F238E27FC236}">
                <a16:creationId xmlns:a16="http://schemas.microsoft.com/office/drawing/2014/main" id="{88940A9C-1329-1DE4-C7EF-000AD422D5D0}"/>
              </a:ext>
            </a:extLst>
          </p:cNvPr>
          <p:cNvPicPr>
            <a:picLocks noChangeAspect="1"/>
          </p:cNvPicPr>
          <p:nvPr/>
        </p:nvPicPr>
        <p:blipFill>
          <a:blip r:embed="rId5"/>
          <a:stretch>
            <a:fillRect/>
          </a:stretch>
        </p:blipFill>
        <p:spPr>
          <a:xfrm>
            <a:off x="627878" y="1783614"/>
            <a:ext cx="8029575" cy="3781425"/>
          </a:xfrm>
          <a:prstGeom prst="rect">
            <a:avLst/>
          </a:prstGeom>
          <a:ln>
            <a:noFill/>
          </a:ln>
          <a:effectLst>
            <a:outerShdw blurRad="190500" algn="tl" rotWithShape="0">
              <a:srgbClr val="000000">
                <a:alpha val="70000"/>
              </a:srgbClr>
            </a:outerShdw>
          </a:effectLst>
        </p:spPr>
      </p:pic>
      <p:sp>
        <p:nvSpPr>
          <p:cNvPr id="8" name="Rectangle: Rounded Corners 7">
            <a:extLst>
              <a:ext uri="{FF2B5EF4-FFF2-40B4-BE49-F238E27FC236}">
                <a16:creationId xmlns:a16="http://schemas.microsoft.com/office/drawing/2014/main" id="{A4431449-9D46-ABC7-ABC5-0CCD36F2AAF7}"/>
              </a:ext>
              <a:ext uri="{C183D7F6-B498-43B3-948B-1728B52AA6E4}">
                <adec:decorative xmlns:adec="http://schemas.microsoft.com/office/drawing/2017/decorative" val="1"/>
              </a:ext>
            </a:extLst>
          </p:cNvPr>
          <p:cNvSpPr/>
          <p:nvPr/>
        </p:nvSpPr>
        <p:spPr>
          <a:xfrm>
            <a:off x="4688469" y="3837176"/>
            <a:ext cx="3896731" cy="1403898"/>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37436" y="6066318"/>
            <a:ext cx="8020017" cy="307777"/>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CSI Data Submissions Resources Page: </a:t>
            </a:r>
            <a:r>
              <a:rPr lang="en-US" sz="1400" dirty="0">
                <a:latin typeface="Arial" panose="020B0604020202020204" pitchFamily="34" charset="0"/>
                <a:cs typeface="Arial" panose="020B0604020202020204" pitchFamily="34" charset="0"/>
                <a:hlinkClick r:id="rId6"/>
              </a:rPr>
              <a:t>https://resources.csi.state.co.us/data-submissions-library/</a:t>
            </a:r>
            <a:endParaRPr lang="en-US" sz="1400" dirty="0">
              <a:latin typeface="Arial" panose="020B0604020202020204" pitchFamily="34" charset="0"/>
              <a:cs typeface="Arial" panose="020B0604020202020204" pitchFamily="34" charset="0"/>
            </a:endParaRPr>
          </a:p>
        </p:txBody>
      </p:sp>
      <p:pic>
        <p:nvPicPr>
          <p:cNvPr id="2" name="Audio 1" descr="Icon for recording">
            <a:hlinkClick r:id="" action="ppaction://media"/>
            <a:extLst>
              <a:ext uri="{FF2B5EF4-FFF2-40B4-BE49-F238E27FC236}">
                <a16:creationId xmlns:a16="http://schemas.microsoft.com/office/drawing/2014/main" id="{E5984C85-2D27-4A0A-BC6C-B1194F8E4E1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443360638"/>
      </p:ext>
    </p:extLst>
  </p:cSld>
  <p:clrMapOvr>
    <a:masterClrMapping/>
  </p:clrMapOvr>
  <mc:AlternateContent xmlns:mc="http://schemas.openxmlformats.org/markup-compatibility/2006" xmlns:p14="http://schemas.microsoft.com/office/powerpoint/2010/main">
    <mc:Choice Requires="p14">
      <p:transition spd="slow" p14:dur="2000" advTm="15520"/>
    </mc:Choice>
    <mc:Fallback xmlns="">
      <p:transition spd="slow" advTm="155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5" name="Title 4">
            <a:extLst>
              <a:ext uri="{FF2B5EF4-FFF2-40B4-BE49-F238E27FC236}">
                <a16:creationId xmlns:a16="http://schemas.microsoft.com/office/drawing/2014/main" id="{DFECF5B4-DB8A-4A24-8659-A2270845530B}"/>
              </a:ext>
            </a:extLst>
          </p:cNvPr>
          <p:cNvSpPr>
            <a:spLocks noGrp="1"/>
          </p:cNvSpPr>
          <p:nvPr>
            <p:ph type="title"/>
          </p:nvPr>
        </p:nvSpPr>
        <p:spPr/>
        <p:txBody>
          <a:bodyPr/>
          <a:lstStyle/>
          <a:p>
            <a:r>
              <a:rPr lang="en-US" dirty="0"/>
              <a:t>Review the Weekly Update</a:t>
            </a:r>
          </a:p>
        </p:txBody>
      </p:sp>
      <p:pic>
        <p:nvPicPr>
          <p:cNvPr id="3" name="Picture 2" descr="Screenshot of the Weekly Update ">
            <a:extLst>
              <a:ext uri="{FF2B5EF4-FFF2-40B4-BE49-F238E27FC236}">
                <a16:creationId xmlns:a16="http://schemas.microsoft.com/office/drawing/2014/main" id="{3A5CDCC5-F643-48B1-9D09-2B36BF0E1970}"/>
              </a:ext>
            </a:extLst>
          </p:cNvPr>
          <p:cNvPicPr>
            <a:picLocks noChangeAspect="1"/>
          </p:cNvPicPr>
          <p:nvPr/>
        </p:nvPicPr>
        <p:blipFill>
          <a:blip r:embed="rId5"/>
          <a:stretch>
            <a:fillRect/>
          </a:stretch>
        </p:blipFill>
        <p:spPr>
          <a:xfrm>
            <a:off x="485522" y="1482045"/>
            <a:ext cx="8351272" cy="4817155"/>
          </a:xfrm>
          <a:prstGeom prst="rect">
            <a:avLst/>
          </a:prstGeom>
          <a:ln>
            <a:noFill/>
          </a:ln>
          <a:effectLst>
            <a:outerShdw blurRad="190500" algn="tl" rotWithShape="0">
              <a:srgbClr val="000000">
                <a:alpha val="70000"/>
              </a:srgbClr>
            </a:outerShdw>
          </a:effectLst>
        </p:spPr>
      </p:pic>
      <p:pic>
        <p:nvPicPr>
          <p:cNvPr id="2" name="Audio 1" descr="Icon for recording">
            <a:hlinkClick r:id="" action="ppaction://media"/>
            <a:extLst>
              <a:ext uri="{FF2B5EF4-FFF2-40B4-BE49-F238E27FC236}">
                <a16:creationId xmlns:a16="http://schemas.microsoft.com/office/drawing/2014/main" id="{F30B8CE2-D022-4F65-B378-FFC5E25DF30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2976987087"/>
      </p:ext>
    </p:extLst>
  </p:cSld>
  <p:clrMapOvr>
    <a:masterClrMapping/>
  </p:clrMapOvr>
  <mc:AlternateContent xmlns:mc="http://schemas.openxmlformats.org/markup-compatibility/2006" xmlns:p14="http://schemas.microsoft.com/office/powerpoint/2010/main">
    <mc:Choice Requires="p14">
      <p:transition spd="slow" p14:dur="2000" advTm="27736"/>
    </mc:Choice>
    <mc:Fallback xmlns="">
      <p:transition spd="slow" advTm="277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16037-F4C0-45B7-B9FE-8EFE4232198F}"/>
              </a:ext>
            </a:extLst>
          </p:cNvPr>
          <p:cNvSpPr>
            <a:spLocks noGrp="1"/>
          </p:cNvSpPr>
          <p:nvPr>
            <p:ph type="title"/>
          </p:nvPr>
        </p:nvSpPr>
        <p:spPr>
          <a:xfrm>
            <a:off x="657225" y="400050"/>
            <a:ext cx="7886700" cy="1325563"/>
          </a:xfrm>
        </p:spPr>
        <p:txBody>
          <a:bodyPr>
            <a:normAutofit/>
          </a:bodyPr>
          <a:lstStyle/>
          <a:p>
            <a:r>
              <a:rPr lang="en-US" dirty="0"/>
              <a:t>Step 1 Resources &amp; Supports </a:t>
            </a:r>
          </a:p>
        </p:txBody>
      </p:sp>
      <p:sp>
        <p:nvSpPr>
          <p:cNvPr id="4" name="TextBox 3">
            <a:extLst>
              <a:ext uri="{FF2B5EF4-FFF2-40B4-BE49-F238E27FC236}">
                <a16:creationId xmlns:a16="http://schemas.microsoft.com/office/drawing/2014/main" id="{1DF5EB7C-1958-476C-83D5-DB559B3B3D3A}"/>
              </a:ext>
            </a:extLst>
          </p:cNvPr>
          <p:cNvSpPr txBox="1"/>
          <p:nvPr/>
        </p:nvSpPr>
        <p:spPr>
          <a:xfrm>
            <a:off x="304800" y="1746319"/>
            <a:ext cx="8554624" cy="83099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For additional support, consider reviewing the following resources and optional exercises.</a:t>
            </a:r>
          </a:p>
        </p:txBody>
      </p:sp>
      <p:sp>
        <p:nvSpPr>
          <p:cNvPr id="8" name="TextBox 7">
            <a:extLst>
              <a:ext uri="{FF2B5EF4-FFF2-40B4-BE49-F238E27FC236}">
                <a16:creationId xmlns:a16="http://schemas.microsoft.com/office/drawing/2014/main" id="{BD5B3B44-7E76-44B2-96F4-8D419C62BABE}"/>
              </a:ext>
            </a:extLst>
          </p:cNvPr>
          <p:cNvSpPr txBox="1"/>
          <p:nvPr/>
        </p:nvSpPr>
        <p:spPr>
          <a:xfrm>
            <a:off x="304800" y="2578578"/>
            <a:ext cx="8239125" cy="3970318"/>
          </a:xfrm>
          <a:prstGeom prst="rect">
            <a:avLst/>
          </a:prstGeom>
          <a:no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Resources to Review:</a:t>
            </a:r>
          </a:p>
          <a:p>
            <a:r>
              <a:rPr lang="en-US" i="1" dirty="0">
                <a:solidFill>
                  <a:srgbClr val="C00000"/>
                </a:solidFill>
                <a:latin typeface="Arial" panose="020B0604020202020204" pitchFamily="34" charset="0"/>
                <a:cs typeface="Arial" panose="020B0604020202020204" pitchFamily="34" charset="0"/>
              </a:rPr>
              <a:t>The following resources can be found on the </a:t>
            </a:r>
            <a:r>
              <a:rPr lang="en-US" i="1" dirty="0">
                <a:solidFill>
                  <a:srgbClr val="C00000"/>
                </a:solidFill>
                <a:latin typeface="Arial" panose="020B0604020202020204" pitchFamily="34" charset="0"/>
                <a:cs typeface="Arial" panose="020B0604020202020204" pitchFamily="34" charset="0"/>
                <a:hlinkClick r:id="rId5"/>
              </a:rPr>
              <a:t>October Count webpage</a:t>
            </a:r>
            <a:r>
              <a:rPr lang="en-US" i="1" dirty="0">
                <a:solidFill>
                  <a:srgbClr val="C00000"/>
                </a:solidFill>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Data Submission Calendar</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Collection specific trainings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SD and SSA File Layouts</a:t>
            </a:r>
          </a:p>
          <a:p>
            <a:pPr marL="742950" lvl="1" indent="-285750">
              <a:buFont typeface="Arial" panose="020B0604020202020204" pitchFamily="34" charset="0"/>
              <a:buChar char="•"/>
            </a:pPr>
            <a:r>
              <a:rPr lang="en-US" b="0" i="0" dirty="0">
                <a:solidFill>
                  <a:srgbClr val="000000"/>
                </a:solidFill>
                <a:effectLst/>
                <a:latin typeface="Roboto" panose="02000000000000000000" pitchFamily="2" charset="0"/>
              </a:rPr>
              <a:t>October Count Validations</a:t>
            </a:r>
          </a:p>
          <a:p>
            <a:endParaRPr lang="en-US" dirty="0">
              <a:solidFill>
                <a:srgbClr val="C00000"/>
              </a:solidFill>
              <a:latin typeface="Arial" panose="020B0604020202020204" pitchFamily="34" charset="0"/>
              <a:cs typeface="Arial" panose="020B0604020202020204" pitchFamily="34" charset="0"/>
            </a:endParaRPr>
          </a:p>
          <a:p>
            <a:r>
              <a:rPr lang="en-US" dirty="0">
                <a:solidFill>
                  <a:srgbClr val="C00000"/>
                </a:solidFill>
                <a:latin typeface="Arial" panose="020B0604020202020204" pitchFamily="34" charset="0"/>
                <a:cs typeface="Arial" panose="020B0604020202020204" pitchFamily="34" charset="0"/>
              </a:rPr>
              <a:t>Exercises to Complete: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Select a collection or two and review what resources are available and map out in your mind how you would approach preparing for the collection. Which resources would you review and why? What are other resources available for this collection? </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Review the October Count Validations Toolkit.</a:t>
            </a:r>
          </a:p>
          <a:p>
            <a:pPr lvl="1"/>
            <a:endParaRPr lang="en-US" b="0" i="0" dirty="0">
              <a:solidFill>
                <a:srgbClr val="000000"/>
              </a:solidFill>
              <a:effectLst/>
              <a:latin typeface="Roboto" panose="02000000000000000000" pitchFamily="2" charset="0"/>
            </a:endParaRPr>
          </a:p>
        </p:txBody>
      </p:sp>
      <p:pic>
        <p:nvPicPr>
          <p:cNvPr id="3" name="Audio 2" descr="Icon for recording">
            <a:hlinkClick r:id="" action="ppaction://media"/>
            <a:extLst>
              <a:ext uri="{FF2B5EF4-FFF2-40B4-BE49-F238E27FC236}">
                <a16:creationId xmlns:a16="http://schemas.microsoft.com/office/drawing/2014/main" id="{ED117D9A-F54E-4AD4-915B-2ECDE977CBE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194087133"/>
      </p:ext>
    </p:extLst>
  </p:cSld>
  <p:clrMapOvr>
    <a:masterClrMapping/>
  </p:clrMapOvr>
  <mc:AlternateContent xmlns:mc="http://schemas.openxmlformats.org/markup-compatibility/2006" xmlns:p14="http://schemas.microsoft.com/office/powerpoint/2010/main">
    <mc:Choice Requires="p14">
      <p:transition spd="slow" p14:dur="2000" advTm="15520"/>
    </mc:Choice>
    <mc:Fallback xmlns="">
      <p:transition spd="slow" advTm="155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657350" y="2440592"/>
            <a:ext cx="5829300" cy="1159875"/>
          </a:xfrm>
          <a:prstGeom prst="rect">
            <a:avLst/>
          </a:prstGeom>
        </p:spPr>
        <p:txBody>
          <a:bodyPr spcFirstLastPara="1" vert="horz" wrap="square" lIns="68569" tIns="68569" rIns="68569" bIns="68569" rtlCol="0" anchor="b" anchorCtr="0">
            <a:noAutofit/>
          </a:bodyPr>
          <a:lstStyle/>
          <a:p>
            <a:r>
              <a:rPr lang="en-US" dirty="0">
                <a:latin typeface="Arial" panose="020B0604020202020204" pitchFamily="34" charset="0"/>
                <a:cs typeface="Arial" panose="020B0604020202020204" pitchFamily="34" charset="0"/>
              </a:rPr>
              <a:t>Thank you!</a:t>
            </a:r>
            <a:endParaRPr dirty="0">
              <a:latin typeface="Arial" panose="020B0604020202020204" pitchFamily="34" charset="0"/>
              <a:cs typeface="Arial" panose="020B0604020202020204" pitchFamily="34" charset="0"/>
            </a:endParaRPr>
          </a:p>
        </p:txBody>
      </p:sp>
      <p:sp>
        <p:nvSpPr>
          <p:cNvPr id="113" name="Shape 113"/>
          <p:cNvSpPr txBox="1">
            <a:spLocks noGrp="1"/>
          </p:cNvSpPr>
          <p:nvPr>
            <p:ph type="sldNum" idx="12"/>
          </p:nvPr>
        </p:nvSpPr>
        <p:spPr>
          <a:xfrm>
            <a:off x="1142906" y="5687531"/>
            <a:ext cx="6858000"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13</a:t>
            </a:fld>
            <a:endParaRPr dirty="0"/>
          </a:p>
        </p:txBody>
      </p:sp>
      <p:sp>
        <p:nvSpPr>
          <p:cNvPr id="4" name="TextBox 3">
            <a:extLst>
              <a:ext uri="{FF2B5EF4-FFF2-40B4-BE49-F238E27FC236}">
                <a16:creationId xmlns:a16="http://schemas.microsoft.com/office/drawing/2014/main" id="{66CCDBFD-9EB7-4AD9-8942-78BA3335A20A}"/>
              </a:ext>
            </a:extLst>
          </p:cNvPr>
          <p:cNvSpPr txBox="1"/>
          <p:nvPr/>
        </p:nvSpPr>
        <p:spPr>
          <a:xfrm>
            <a:off x="2062756" y="3720669"/>
            <a:ext cx="5018300" cy="923330"/>
          </a:xfrm>
          <a:prstGeom prst="rect">
            <a:avLst/>
          </a:prstGeom>
          <a:noFill/>
        </p:spPr>
        <p:txBody>
          <a:bodyPr wrap="square" rtlCol="0">
            <a:spAutoFit/>
          </a:bodyPr>
          <a:lstStyle/>
          <a:p>
            <a:pPr algn="ctr"/>
            <a:r>
              <a:rPr lang="en-US" dirty="0">
                <a:solidFill>
                  <a:schemeClr val="bg1"/>
                </a:solidFill>
              </a:rPr>
              <a:t>For questions contact the CSI Submissions Inbox at: </a:t>
            </a:r>
            <a:r>
              <a:rPr lang="en-US" dirty="0">
                <a:solidFill>
                  <a:schemeClr val="bg1"/>
                </a:solidFill>
                <a:hlinkClick r:id="rId5">
                  <a:extLst>
                    <a:ext uri="{A12FA001-AC4F-418D-AE19-62706E023703}">
                      <ahyp:hlinkClr xmlns:ahyp="http://schemas.microsoft.com/office/drawing/2018/hyperlinkcolor" val="tx"/>
                    </a:ext>
                  </a:extLst>
                </a:hlinkClick>
              </a:rPr>
              <a:t>submissions_csi@csi.state.co.us</a:t>
            </a:r>
            <a:endParaRPr lang="en-US" dirty="0">
              <a:solidFill>
                <a:schemeClr val="bg1"/>
              </a:solidFill>
            </a:endParaRPr>
          </a:p>
          <a:p>
            <a:pPr algn="ctr"/>
            <a:endParaRPr lang="en-US" dirty="0">
              <a:solidFill>
                <a:schemeClr val="bg1"/>
              </a:solidFill>
            </a:endParaRPr>
          </a:p>
        </p:txBody>
      </p:sp>
      <p:pic>
        <p:nvPicPr>
          <p:cNvPr id="2" name="Audio 1" descr="Icon for recording">
            <a:hlinkClick r:id="" action="ppaction://media"/>
            <a:extLst>
              <a:ext uri="{FF2B5EF4-FFF2-40B4-BE49-F238E27FC236}">
                <a16:creationId xmlns:a16="http://schemas.microsoft.com/office/drawing/2014/main" id="{3AEF7068-9DAD-4234-B86B-80DAE9A0EFB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880746764"/>
      </p:ext>
    </p:extLst>
  </p:cSld>
  <p:clrMapOvr>
    <a:masterClrMapping/>
  </p:clrMapOvr>
  <mc:AlternateContent xmlns:mc="http://schemas.openxmlformats.org/markup-compatibility/2006" xmlns:p14="http://schemas.microsoft.com/office/powerpoint/2010/main">
    <mc:Choice Requires="p14">
      <p:transition spd="slow" p14:dur="2000" advTm="8833"/>
    </mc:Choice>
    <mc:Fallback xmlns="">
      <p:transition spd="slow" advTm="88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628650" y="365126"/>
            <a:ext cx="7886700" cy="1325563"/>
          </a:xfrm>
        </p:spPr>
        <p:txBody>
          <a:bodyPr spcFirstLastPara="1" vert="horz" lIns="68569" tIns="68569" rIns="68569" bIns="68569" rtlCol="0" anchor="ctr" anchorCtr="0">
            <a:noAutofit/>
          </a:bodyPr>
          <a:lstStyle/>
          <a:p>
            <a:r>
              <a:rPr lang="en-US" dirty="0"/>
              <a:t>The Data Submissions Process</a:t>
            </a:r>
          </a:p>
        </p:txBody>
      </p:sp>
      <p:pic>
        <p:nvPicPr>
          <p:cNvPr id="6" name="Picture 5" descr="Visual of the 5 step data submissions process- red border on step 1">
            <a:extLst>
              <a:ext uri="{FF2B5EF4-FFF2-40B4-BE49-F238E27FC236}">
                <a16:creationId xmlns:a16="http://schemas.microsoft.com/office/drawing/2014/main" id="{97389B22-C041-CF9C-F528-3D547BEF200C}"/>
              </a:ext>
            </a:extLst>
          </p:cNvPr>
          <p:cNvPicPr>
            <a:picLocks noChangeAspect="1"/>
          </p:cNvPicPr>
          <p:nvPr/>
        </p:nvPicPr>
        <p:blipFill>
          <a:blip r:embed="rId5"/>
          <a:stretch>
            <a:fillRect/>
          </a:stretch>
        </p:blipFill>
        <p:spPr>
          <a:xfrm>
            <a:off x="942975" y="2290762"/>
            <a:ext cx="7258050" cy="2276475"/>
          </a:xfrm>
          <a:prstGeom prst="rect">
            <a:avLst/>
          </a:prstGeom>
        </p:spPr>
      </p:pic>
      <p:sp>
        <p:nvSpPr>
          <p:cNvPr id="97" name="Shape 97"/>
          <p:cNvSpPr txBox="1">
            <a:spLocks noGrp="1"/>
          </p:cNvSpPr>
          <p:nvPr>
            <p:ph type="sldNum" idx="4294967295"/>
          </p:nvPr>
        </p:nvSpPr>
        <p:spPr>
          <a:xfrm>
            <a:off x="8732838" y="5630863"/>
            <a:ext cx="411162" cy="312737"/>
          </a:xfrm>
          <a:prstGeom prst="rect">
            <a:avLst/>
          </a:prstGeom>
        </p:spPr>
        <p:txBody>
          <a:bodyPr spcFirstLastPara="1" vert="horz" wrap="square" lIns="68569" tIns="68569" rIns="68569" bIns="68569" rtlCol="0" anchor="t" anchorCtr="0">
            <a:noAutofit/>
          </a:bodyPr>
          <a:lstStyle/>
          <a:p>
            <a:pPr>
              <a:spcAft>
                <a:spcPts val="600"/>
              </a:spcAft>
            </a:pPr>
            <a:fld id="{00000000-1234-1234-1234-123412341234}" type="slidenum">
              <a:rPr lang="en"/>
              <a:pPr>
                <a:spcAft>
                  <a:spcPts val="600"/>
                </a:spcAft>
              </a:pPr>
              <a:t>2</a:t>
            </a:fld>
            <a:endParaRPr lang="en-US"/>
          </a:p>
        </p:txBody>
      </p:sp>
      <p:pic>
        <p:nvPicPr>
          <p:cNvPr id="2" name="Audio 1" descr="Icon for recording">
            <a:hlinkClick r:id="" action="ppaction://media"/>
            <a:extLst>
              <a:ext uri="{FF2B5EF4-FFF2-40B4-BE49-F238E27FC236}">
                <a16:creationId xmlns:a16="http://schemas.microsoft.com/office/drawing/2014/main" id="{8471B6E9-F4E7-4175-BC02-EBEAFB80106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926971950"/>
      </p:ext>
    </p:extLst>
  </p:cSld>
  <p:clrMapOvr>
    <a:masterClrMapping/>
  </p:clrMapOvr>
  <mc:AlternateContent xmlns:mc="http://schemas.openxmlformats.org/markup-compatibility/2006" xmlns:p14="http://schemas.microsoft.com/office/powerpoint/2010/main">
    <mc:Choice Requires="p14">
      <p:transition spd="slow" p14:dur="2000" advTm="54321"/>
    </mc:Choice>
    <mc:Fallback xmlns="">
      <p:transition spd="slow" advTm="543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657350" y="2440592"/>
            <a:ext cx="5829300" cy="1159875"/>
          </a:xfrm>
          <a:prstGeom prst="rect">
            <a:avLst/>
          </a:prstGeom>
        </p:spPr>
        <p:txBody>
          <a:bodyPr spcFirstLastPara="1" vert="horz" wrap="square" lIns="68569" tIns="68569" rIns="68569" bIns="68569" rtlCol="0" anchor="b" anchorCtr="0">
            <a:noAutofit/>
          </a:bodyPr>
          <a:lstStyle/>
          <a:p>
            <a:r>
              <a:rPr lang="en" dirty="0">
                <a:latin typeface="Arial" panose="020B0604020202020204" pitchFamily="34" charset="0"/>
                <a:cs typeface="Arial" panose="020B0604020202020204" pitchFamily="34" charset="0"/>
              </a:rPr>
              <a:t>Step 1: </a:t>
            </a:r>
            <a:r>
              <a:rPr lang="en-US" dirty="0">
                <a:latin typeface="Arial" panose="020B0604020202020204" pitchFamily="34" charset="0"/>
                <a:cs typeface="Arial" panose="020B0604020202020204" pitchFamily="34" charset="0"/>
              </a:rPr>
              <a:t>Collection Prep</a:t>
            </a:r>
            <a:br>
              <a:rPr lang="en-US" dirty="0">
                <a:latin typeface="Arial" panose="020B0604020202020204" pitchFamily="34" charset="0"/>
                <a:cs typeface="Arial" panose="020B0604020202020204" pitchFamily="34" charset="0"/>
              </a:rPr>
            </a:br>
            <a:endParaRPr dirty="0">
              <a:latin typeface="Arial" panose="020B0604020202020204" pitchFamily="34" charset="0"/>
              <a:cs typeface="Arial" panose="020B0604020202020204" pitchFamily="34" charset="0"/>
            </a:endParaRPr>
          </a:p>
        </p:txBody>
      </p:sp>
      <p:sp>
        <p:nvSpPr>
          <p:cNvPr id="113" name="Shape 113"/>
          <p:cNvSpPr txBox="1">
            <a:spLocks noGrp="1"/>
          </p:cNvSpPr>
          <p:nvPr>
            <p:ph type="sldNum" idx="12"/>
          </p:nvPr>
        </p:nvSpPr>
        <p:spPr>
          <a:xfrm>
            <a:off x="1142906" y="5687531"/>
            <a:ext cx="6858000" cy="313425"/>
          </a:xfrm>
          <a:prstGeom prst="rect">
            <a:avLst/>
          </a:prstGeom>
        </p:spPr>
        <p:txBody>
          <a:bodyPr spcFirstLastPara="1" vert="horz" wrap="square" lIns="68569" tIns="68569" rIns="68569" bIns="68569" rtlCol="0" anchor="t" anchorCtr="0">
            <a:noAutofit/>
          </a:bodyPr>
          <a:lstStyle/>
          <a:p>
            <a:fld id="{00000000-1234-1234-1234-123412341234}" type="slidenum">
              <a:rPr lang="en"/>
              <a:pPr/>
              <a:t>3</a:t>
            </a:fld>
            <a:endParaRPr dirty="0"/>
          </a:p>
        </p:txBody>
      </p:sp>
      <p:pic>
        <p:nvPicPr>
          <p:cNvPr id="2" name="Audio 1" descr="Icon for recording">
            <a:hlinkClick r:id="" action="ppaction://media"/>
            <a:extLst>
              <a:ext uri="{FF2B5EF4-FFF2-40B4-BE49-F238E27FC236}">
                <a16:creationId xmlns:a16="http://schemas.microsoft.com/office/drawing/2014/main" id="{C4980202-3BFD-4C1D-A425-A1C1110B4D8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771630718"/>
      </p:ext>
    </p:extLst>
  </p:cSld>
  <p:clrMapOvr>
    <a:masterClrMapping/>
  </p:clrMapOvr>
  <mc:AlternateContent xmlns:mc="http://schemas.openxmlformats.org/markup-compatibility/2006" xmlns:p14="http://schemas.microsoft.com/office/powerpoint/2010/main">
    <mc:Choice Requires="p14">
      <p:transition spd="slow" p14:dur="2000" advTm="15060"/>
    </mc:Choice>
    <mc:Fallback xmlns="">
      <p:transition spd="slow" advTm="150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2" name="Title 1">
            <a:extLst>
              <a:ext uri="{FF2B5EF4-FFF2-40B4-BE49-F238E27FC236}">
                <a16:creationId xmlns:a16="http://schemas.microsoft.com/office/drawing/2014/main" id="{868CCF30-5C45-4743-8DC3-25146310118C}"/>
              </a:ext>
            </a:extLst>
          </p:cNvPr>
          <p:cNvSpPr>
            <a:spLocks noGrp="1"/>
          </p:cNvSpPr>
          <p:nvPr>
            <p:ph type="title"/>
          </p:nvPr>
        </p:nvSpPr>
        <p:spPr>
          <a:xfrm>
            <a:off x="792647" y="172241"/>
            <a:ext cx="7886700" cy="1325563"/>
          </a:xfrm>
        </p:spPr>
        <p:txBody>
          <a:bodyPr/>
          <a:lstStyle/>
          <a:p>
            <a:r>
              <a:rPr lang="en-US" dirty="0"/>
              <a:t>Review Collection Timeline</a:t>
            </a:r>
          </a:p>
        </p:txBody>
      </p:sp>
      <p:pic>
        <p:nvPicPr>
          <p:cNvPr id="5" name="Picture 4" descr="Screenshot of printable data submissions calendar">
            <a:extLst>
              <a:ext uri="{FF2B5EF4-FFF2-40B4-BE49-F238E27FC236}">
                <a16:creationId xmlns:a16="http://schemas.microsoft.com/office/drawing/2014/main" id="{7006D9B1-7FB3-40CA-8608-D82802178D84}"/>
              </a:ext>
            </a:extLst>
          </p:cNvPr>
          <p:cNvPicPr>
            <a:picLocks noChangeAspect="1"/>
          </p:cNvPicPr>
          <p:nvPr/>
        </p:nvPicPr>
        <p:blipFill>
          <a:blip r:embed="rId5"/>
          <a:stretch>
            <a:fillRect/>
          </a:stretch>
        </p:blipFill>
        <p:spPr>
          <a:xfrm>
            <a:off x="464653" y="1321907"/>
            <a:ext cx="4107347" cy="5363852"/>
          </a:xfrm>
          <a:prstGeom prst="rect">
            <a:avLst/>
          </a:prstGeom>
        </p:spPr>
      </p:pic>
      <p:pic>
        <p:nvPicPr>
          <p:cNvPr id="8" name="Picture 7" descr="Screenshot of the General Data Submissions button on the CSI resource page">
            <a:extLst>
              <a:ext uri="{FF2B5EF4-FFF2-40B4-BE49-F238E27FC236}">
                <a16:creationId xmlns:a16="http://schemas.microsoft.com/office/drawing/2014/main" id="{AE278641-FC53-419F-948B-ECE4E9A1666A}"/>
              </a:ext>
            </a:extLst>
          </p:cNvPr>
          <p:cNvPicPr>
            <a:picLocks noChangeAspect="1"/>
          </p:cNvPicPr>
          <p:nvPr/>
        </p:nvPicPr>
        <p:blipFill>
          <a:blip r:embed="rId6"/>
          <a:stretch>
            <a:fillRect/>
          </a:stretch>
        </p:blipFill>
        <p:spPr>
          <a:xfrm>
            <a:off x="5041397" y="1190593"/>
            <a:ext cx="3027948" cy="2002737"/>
          </a:xfrm>
          <a:prstGeom prst="rect">
            <a:avLst/>
          </a:prstGeom>
          <a:ln w="9525">
            <a:solidFill>
              <a:schemeClr val="tx1"/>
            </a:solidFill>
          </a:ln>
        </p:spPr>
      </p:pic>
      <p:sp>
        <p:nvSpPr>
          <p:cNvPr id="6" name="Rectangle 5"/>
          <p:cNvSpPr/>
          <p:nvPr/>
        </p:nvSpPr>
        <p:spPr>
          <a:xfrm>
            <a:off x="4901828" y="3285936"/>
            <a:ext cx="3777519" cy="3416320"/>
          </a:xfrm>
          <a:prstGeom prst="rect">
            <a:avLst/>
          </a:prstGeom>
        </p:spPr>
        <p:txBody>
          <a:bodyPr wrap="square">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Training release date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Initial Submission</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Level 1 Error Clearance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Level 2 Error Clearance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Summary Report deadline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OC &amp; DC count days and count windows</a:t>
            </a:r>
          </a:p>
        </p:txBody>
      </p:sp>
      <p:pic>
        <p:nvPicPr>
          <p:cNvPr id="4" name="Audio 3" descr="Icon for recording">
            <a:hlinkClick r:id="" action="ppaction://media"/>
            <a:extLst>
              <a:ext uri="{FF2B5EF4-FFF2-40B4-BE49-F238E27FC236}">
                <a16:creationId xmlns:a16="http://schemas.microsoft.com/office/drawing/2014/main" id="{54F2D69D-E9C5-4982-BCDF-B0B44660E6D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116291185"/>
      </p:ext>
    </p:extLst>
  </p:cSld>
  <p:clrMapOvr>
    <a:masterClrMapping/>
  </p:clrMapOvr>
  <mc:AlternateContent xmlns:mc="http://schemas.openxmlformats.org/markup-compatibility/2006" xmlns:p14="http://schemas.microsoft.com/office/powerpoint/2010/main">
    <mc:Choice Requires="p14">
      <p:transition spd="slow" p14:dur="2000" advTm="53973"/>
    </mc:Choice>
    <mc:Fallback xmlns="">
      <p:transition spd="slow" advTm="539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4" name="Title 3">
            <a:extLst>
              <a:ext uri="{FF2B5EF4-FFF2-40B4-BE49-F238E27FC236}">
                <a16:creationId xmlns:a16="http://schemas.microsoft.com/office/drawing/2014/main" id="{932517C2-3512-44F6-9D84-F13118C07911}"/>
              </a:ext>
            </a:extLst>
          </p:cNvPr>
          <p:cNvSpPr>
            <a:spLocks noGrp="1"/>
          </p:cNvSpPr>
          <p:nvPr>
            <p:ph type="title"/>
          </p:nvPr>
        </p:nvSpPr>
        <p:spPr/>
        <p:txBody>
          <a:bodyPr/>
          <a:lstStyle/>
          <a:p>
            <a:r>
              <a:rPr lang="en-US" dirty="0"/>
              <a:t>Review Relevant Trainings</a:t>
            </a:r>
          </a:p>
        </p:txBody>
      </p:sp>
      <p:pic>
        <p:nvPicPr>
          <p:cNvPr id="8" name="Picture 7" descr="Screenshot of the training section of the data collection webpage">
            <a:extLst>
              <a:ext uri="{FF2B5EF4-FFF2-40B4-BE49-F238E27FC236}">
                <a16:creationId xmlns:a16="http://schemas.microsoft.com/office/drawing/2014/main" id="{F2748059-DE7E-4DA4-9C4A-B231FEAFCC2F}"/>
              </a:ext>
            </a:extLst>
          </p:cNvPr>
          <p:cNvPicPr>
            <a:picLocks noChangeAspect="1"/>
          </p:cNvPicPr>
          <p:nvPr/>
        </p:nvPicPr>
        <p:blipFill>
          <a:blip r:embed="rId5"/>
          <a:stretch>
            <a:fillRect/>
          </a:stretch>
        </p:blipFill>
        <p:spPr>
          <a:xfrm>
            <a:off x="938681" y="1630117"/>
            <a:ext cx="7266636" cy="3807956"/>
          </a:xfrm>
          <a:prstGeom prst="rect">
            <a:avLst/>
          </a:prstGeom>
          <a:effectLst>
            <a:outerShdw blurRad="63500" sx="102000" sy="102000" algn="ctr" rotWithShape="0">
              <a:prstClr val="black">
                <a:alpha val="40000"/>
              </a:prstClr>
            </a:outerShdw>
          </a:effectLst>
        </p:spPr>
      </p:pic>
      <p:sp>
        <p:nvSpPr>
          <p:cNvPr id="6" name="Rectangle 5"/>
          <p:cNvSpPr/>
          <p:nvPr/>
        </p:nvSpPr>
        <p:spPr>
          <a:xfrm>
            <a:off x="680295" y="5893091"/>
            <a:ext cx="8020017" cy="307777"/>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CSI Data Submissions Resources Page: </a:t>
            </a:r>
            <a:r>
              <a:rPr lang="en-US" sz="1400" dirty="0">
                <a:latin typeface="Arial" panose="020B0604020202020204" pitchFamily="34" charset="0"/>
                <a:cs typeface="Arial" panose="020B0604020202020204" pitchFamily="34" charset="0"/>
                <a:hlinkClick r:id="rId6"/>
              </a:rPr>
              <a:t>https://resources.csi.state.co.us/data-submissions-library/</a:t>
            </a:r>
            <a:endParaRPr lang="en-US" sz="1400" dirty="0">
              <a:latin typeface="Arial" panose="020B0604020202020204" pitchFamily="34" charset="0"/>
              <a:cs typeface="Arial" panose="020B0604020202020204" pitchFamily="34" charset="0"/>
            </a:endParaRPr>
          </a:p>
        </p:txBody>
      </p:sp>
      <p:pic>
        <p:nvPicPr>
          <p:cNvPr id="2" name="Audio 1" descr="Icon for recording">
            <a:hlinkClick r:id="" action="ppaction://media"/>
            <a:extLst>
              <a:ext uri="{FF2B5EF4-FFF2-40B4-BE49-F238E27FC236}">
                <a16:creationId xmlns:a16="http://schemas.microsoft.com/office/drawing/2014/main" id="{D26E5524-2434-418B-925D-8D488D51A72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87542358"/>
      </p:ext>
    </p:extLst>
  </p:cSld>
  <p:clrMapOvr>
    <a:masterClrMapping/>
  </p:clrMapOvr>
  <mc:AlternateContent xmlns:mc="http://schemas.openxmlformats.org/markup-compatibility/2006" xmlns:p14="http://schemas.microsoft.com/office/powerpoint/2010/main">
    <mc:Choice Requires="p14">
      <p:transition spd="slow" p14:dur="2000" advTm="21413"/>
    </mc:Choice>
    <mc:Fallback xmlns="">
      <p:transition spd="slow" advTm="214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DF33F1-953B-43A4-A790-F2D82CC1FA70}"/>
              </a:ext>
            </a:extLst>
          </p:cNvPr>
          <p:cNvSpPr>
            <a:spLocks noGrp="1"/>
          </p:cNvSpPr>
          <p:nvPr>
            <p:ph type="title"/>
          </p:nvPr>
        </p:nvSpPr>
        <p:spPr/>
        <p:txBody>
          <a:bodyPr/>
          <a:lstStyle/>
          <a:p>
            <a:r>
              <a:rPr lang="en-US" dirty="0"/>
              <a:t>Review the File Layout</a:t>
            </a:r>
          </a:p>
        </p:txBody>
      </p:sp>
      <p:pic>
        <p:nvPicPr>
          <p:cNvPr id="5" name="Picture 4" descr="Screenshot of the file layout resource">
            <a:extLst>
              <a:ext uri="{FF2B5EF4-FFF2-40B4-BE49-F238E27FC236}">
                <a16:creationId xmlns:a16="http://schemas.microsoft.com/office/drawing/2014/main" id="{55AA3DA5-43D4-0F9B-A1AC-4CBE55E5A522}"/>
              </a:ext>
            </a:extLst>
          </p:cNvPr>
          <p:cNvPicPr>
            <a:picLocks noChangeAspect="1"/>
          </p:cNvPicPr>
          <p:nvPr/>
        </p:nvPicPr>
        <p:blipFill>
          <a:blip r:embed="rId5"/>
          <a:stretch>
            <a:fillRect/>
          </a:stretch>
        </p:blipFill>
        <p:spPr>
          <a:xfrm>
            <a:off x="966787" y="1690689"/>
            <a:ext cx="7210425" cy="4400550"/>
          </a:xfrm>
          <a:prstGeom prst="rect">
            <a:avLst/>
          </a:prstGeom>
        </p:spPr>
      </p:pic>
      <p:sp>
        <p:nvSpPr>
          <p:cNvPr id="3" name="Slide Number Placeholder 2"/>
          <p:cNvSpPr>
            <a:spLocks noGrp="1"/>
          </p:cNvSpPr>
          <p:nvPr>
            <p:ph type="sldNum" idx="4294967295"/>
          </p:nvPr>
        </p:nvSpPr>
        <p:spPr>
          <a:xfrm>
            <a:off x="8594725" y="6364288"/>
            <a:ext cx="549275" cy="417512"/>
          </a:xfrm>
          <a:prstGeom prst="rect">
            <a:avLst/>
          </a:prstGeom>
        </p:spPr>
        <p:txBody>
          <a:bodyPr/>
          <a:lstStyle/>
          <a:p>
            <a:fld id="{00000000-1234-1234-1234-123412341234}" type="slidenum">
              <a:rPr lang="en" smtClean="0"/>
              <a:pPr/>
              <a:t>6</a:t>
            </a:fld>
            <a:endParaRPr lang="en" dirty="0"/>
          </a:p>
        </p:txBody>
      </p:sp>
      <p:pic>
        <p:nvPicPr>
          <p:cNvPr id="2" name="Audio 1" descr="Icon for recording">
            <a:hlinkClick r:id="" action="ppaction://media"/>
            <a:extLst>
              <a:ext uri="{FF2B5EF4-FFF2-40B4-BE49-F238E27FC236}">
                <a16:creationId xmlns:a16="http://schemas.microsoft.com/office/drawing/2014/main" id="{E4CC445D-22A2-4B73-8424-45B9390A543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502695570"/>
      </p:ext>
    </p:extLst>
  </p:cSld>
  <p:clrMapOvr>
    <a:masterClrMapping/>
  </p:clrMapOvr>
  <mc:AlternateContent xmlns:mc="http://schemas.openxmlformats.org/markup-compatibility/2006" xmlns:p14="http://schemas.microsoft.com/office/powerpoint/2010/main">
    <mc:Choice Requires="p14">
      <p:transition spd="slow" p14:dur="2000" advTm="41981"/>
    </mc:Choice>
    <mc:Fallback xmlns="">
      <p:transition spd="slow" advTm="419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601BB01-BA51-428D-9B32-56CDD44D8C94}"/>
              </a:ext>
            </a:extLst>
          </p:cNvPr>
          <p:cNvSpPr>
            <a:spLocks noGrp="1"/>
          </p:cNvSpPr>
          <p:nvPr>
            <p:ph type="title"/>
          </p:nvPr>
        </p:nvSpPr>
        <p:spPr/>
        <p:txBody>
          <a:bodyPr/>
          <a:lstStyle/>
          <a:p>
            <a:r>
              <a:rPr lang="en-US" dirty="0"/>
              <a:t>Review Initial Data Validations</a:t>
            </a:r>
          </a:p>
        </p:txBody>
      </p:sp>
      <p:pic>
        <p:nvPicPr>
          <p:cNvPr id="8" name="Picture 7" descr="Screenshot of initial data validation resources on the website">
            <a:extLst>
              <a:ext uri="{FF2B5EF4-FFF2-40B4-BE49-F238E27FC236}">
                <a16:creationId xmlns:a16="http://schemas.microsoft.com/office/drawing/2014/main" id="{A5B4F2A0-ED1E-32AE-EA87-0BF0E6F2743A}"/>
              </a:ext>
            </a:extLst>
          </p:cNvPr>
          <p:cNvPicPr>
            <a:picLocks noChangeAspect="1"/>
          </p:cNvPicPr>
          <p:nvPr/>
        </p:nvPicPr>
        <p:blipFill>
          <a:blip r:embed="rId5"/>
          <a:stretch>
            <a:fillRect/>
          </a:stretch>
        </p:blipFill>
        <p:spPr>
          <a:xfrm>
            <a:off x="1376556" y="1770125"/>
            <a:ext cx="6390888" cy="4253296"/>
          </a:xfrm>
          <a:prstGeom prst="rect">
            <a:avLst/>
          </a:prstGeom>
        </p:spPr>
      </p:pic>
      <p:sp>
        <p:nvSpPr>
          <p:cNvPr id="9" name="Rectangle: Rounded Corners 8">
            <a:extLst>
              <a:ext uri="{FF2B5EF4-FFF2-40B4-BE49-F238E27FC236}">
                <a16:creationId xmlns:a16="http://schemas.microsoft.com/office/drawing/2014/main" id="{663393AF-A5EB-A6FA-AF29-67F1A687B653}"/>
              </a:ext>
              <a:ext uri="{C183D7F6-B498-43B3-948B-1728B52AA6E4}">
                <adec:decorative xmlns:adec="http://schemas.microsoft.com/office/drawing/2017/decorative" val="1"/>
              </a:ext>
            </a:extLst>
          </p:cNvPr>
          <p:cNvSpPr/>
          <p:nvPr/>
        </p:nvSpPr>
        <p:spPr>
          <a:xfrm>
            <a:off x="1376556" y="4282068"/>
            <a:ext cx="2927815" cy="1820789"/>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idx="4294967295"/>
          </p:nvPr>
        </p:nvSpPr>
        <p:spPr>
          <a:xfrm>
            <a:off x="8594725" y="6364288"/>
            <a:ext cx="549275" cy="417512"/>
          </a:xfrm>
          <a:prstGeom prst="rect">
            <a:avLst/>
          </a:prstGeom>
        </p:spPr>
        <p:txBody>
          <a:bodyPr/>
          <a:lstStyle/>
          <a:p>
            <a:fld id="{00000000-1234-1234-1234-123412341234}" type="slidenum">
              <a:rPr lang="en" smtClean="0"/>
              <a:pPr/>
              <a:t>7</a:t>
            </a:fld>
            <a:endParaRPr lang="en" dirty="0"/>
          </a:p>
        </p:txBody>
      </p:sp>
      <p:pic>
        <p:nvPicPr>
          <p:cNvPr id="2" name="Audio 1" descr="Icon for recording">
            <a:hlinkClick r:id="" action="ppaction://media"/>
            <a:extLst>
              <a:ext uri="{FF2B5EF4-FFF2-40B4-BE49-F238E27FC236}">
                <a16:creationId xmlns:a16="http://schemas.microsoft.com/office/drawing/2014/main" id="{5D2BAB95-D902-4661-9F96-BCF2D9A81BE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3023878726"/>
      </p:ext>
    </p:extLst>
  </p:cSld>
  <p:clrMapOvr>
    <a:masterClrMapping/>
  </p:clrMapOvr>
  <mc:AlternateContent xmlns:mc="http://schemas.openxmlformats.org/markup-compatibility/2006" xmlns:p14="http://schemas.microsoft.com/office/powerpoint/2010/main">
    <mc:Choice Requires="p14">
      <p:transition spd="slow" p14:dur="2000" advTm="35001"/>
    </mc:Choice>
    <mc:Fallback xmlns="">
      <p:transition spd="slow" advTm="350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A601BB01-BA51-428D-9B32-56CDD44D8C94}"/>
              </a:ext>
            </a:extLst>
          </p:cNvPr>
          <p:cNvSpPr>
            <a:spLocks noGrp="1"/>
          </p:cNvSpPr>
          <p:nvPr>
            <p:ph type="title"/>
          </p:nvPr>
        </p:nvSpPr>
        <p:spPr/>
        <p:txBody>
          <a:bodyPr/>
          <a:lstStyle/>
          <a:p>
            <a:r>
              <a:rPr lang="en-US" dirty="0"/>
              <a:t>Record Checker Tool</a:t>
            </a:r>
          </a:p>
        </p:txBody>
      </p:sp>
      <p:pic>
        <p:nvPicPr>
          <p:cNvPr id="5" name="Picture 4" descr="Screenshot of the Record Checker Tool on the website">
            <a:extLst>
              <a:ext uri="{FF2B5EF4-FFF2-40B4-BE49-F238E27FC236}">
                <a16:creationId xmlns:a16="http://schemas.microsoft.com/office/drawing/2014/main" id="{48DCEA5D-E0E6-7E53-6DEB-E9CE07A0D9A3}"/>
              </a:ext>
            </a:extLst>
          </p:cNvPr>
          <p:cNvPicPr>
            <a:picLocks noChangeAspect="1"/>
          </p:cNvPicPr>
          <p:nvPr/>
        </p:nvPicPr>
        <p:blipFill>
          <a:blip r:embed="rId5"/>
          <a:stretch>
            <a:fillRect/>
          </a:stretch>
        </p:blipFill>
        <p:spPr>
          <a:xfrm>
            <a:off x="1376556" y="1770125"/>
            <a:ext cx="6390888" cy="4253296"/>
          </a:xfrm>
          <a:prstGeom prst="rect">
            <a:avLst/>
          </a:prstGeom>
        </p:spPr>
      </p:pic>
      <p:sp>
        <p:nvSpPr>
          <p:cNvPr id="6" name="Rectangle: Rounded Corners 5">
            <a:extLst>
              <a:ext uri="{FF2B5EF4-FFF2-40B4-BE49-F238E27FC236}">
                <a16:creationId xmlns:a16="http://schemas.microsoft.com/office/drawing/2014/main" id="{ABB98390-A9BE-C5E4-C01E-2DB59CDFDAD2}"/>
              </a:ext>
              <a:ext uri="{C183D7F6-B498-43B3-948B-1728B52AA6E4}">
                <adec:decorative xmlns:adec="http://schemas.microsoft.com/office/drawing/2017/decorative" val="1"/>
              </a:ext>
            </a:extLst>
          </p:cNvPr>
          <p:cNvSpPr/>
          <p:nvPr/>
        </p:nvSpPr>
        <p:spPr>
          <a:xfrm>
            <a:off x="1376556" y="5452947"/>
            <a:ext cx="2927815" cy="211874"/>
          </a:xfrm>
          <a:prstGeom prst="roundRect">
            <a:avLst/>
          </a:prstGeom>
          <a:noFill/>
          <a:ln w="571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Audio 1" descr="Icon for recording">
            <a:hlinkClick r:id="" action="ppaction://media"/>
            <a:extLst>
              <a:ext uri="{FF2B5EF4-FFF2-40B4-BE49-F238E27FC236}">
                <a16:creationId xmlns:a16="http://schemas.microsoft.com/office/drawing/2014/main" id="{90527590-FB2B-41AC-9CC7-8331BCEFBAA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585200" y="6299200"/>
            <a:ext cx="406400" cy="406400"/>
          </a:xfrm>
          <a:prstGeom prst="rect">
            <a:avLst/>
          </a:prstGeom>
        </p:spPr>
      </p:pic>
      <p:sp>
        <p:nvSpPr>
          <p:cNvPr id="3" name="Slide Number Placeholder 2"/>
          <p:cNvSpPr>
            <a:spLocks noGrp="1"/>
          </p:cNvSpPr>
          <p:nvPr>
            <p:ph type="sldNum" idx="4294967295"/>
          </p:nvPr>
        </p:nvSpPr>
        <p:spPr>
          <a:xfrm>
            <a:off x="8594725" y="6364288"/>
            <a:ext cx="549275" cy="417512"/>
          </a:xfrm>
          <a:prstGeom prst="rect">
            <a:avLst/>
          </a:prstGeom>
        </p:spPr>
        <p:txBody>
          <a:bodyPr/>
          <a:lstStyle/>
          <a:p>
            <a:fld id="{00000000-1234-1234-1234-123412341234}" type="slidenum">
              <a:rPr lang="en" smtClean="0"/>
              <a:pPr/>
              <a:t>8</a:t>
            </a:fld>
            <a:endParaRPr lang="en" dirty="0"/>
          </a:p>
        </p:txBody>
      </p:sp>
    </p:spTree>
    <p:extLst>
      <p:ext uri="{BB962C8B-B14F-4D97-AF65-F5344CB8AC3E}">
        <p14:creationId xmlns:p14="http://schemas.microsoft.com/office/powerpoint/2010/main" val="275354076"/>
      </p:ext>
    </p:extLst>
  </p:cSld>
  <p:clrMapOvr>
    <a:masterClrMapping/>
  </p:clrMapOvr>
  <mc:AlternateContent xmlns:mc="http://schemas.openxmlformats.org/markup-compatibility/2006" xmlns:p14="http://schemas.microsoft.com/office/powerpoint/2010/main">
    <mc:Choice Requires="p14">
      <p:transition spd="slow" p14:dur="2000" advTm="47018"/>
    </mc:Choice>
    <mc:Fallback xmlns="">
      <p:transition spd="slow" advTm="470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7" name="Title 6">
            <a:extLst>
              <a:ext uri="{FF2B5EF4-FFF2-40B4-BE49-F238E27FC236}">
                <a16:creationId xmlns:a16="http://schemas.microsoft.com/office/drawing/2014/main" id="{FF15A8EA-D331-4FE2-A3E7-9938A0241C8E}"/>
              </a:ext>
            </a:extLst>
          </p:cNvPr>
          <p:cNvSpPr>
            <a:spLocks noGrp="1"/>
          </p:cNvSpPr>
          <p:nvPr>
            <p:ph type="title"/>
          </p:nvPr>
        </p:nvSpPr>
        <p:spPr>
          <a:xfrm>
            <a:off x="628649" y="327419"/>
            <a:ext cx="7886700" cy="1325563"/>
          </a:xfrm>
        </p:spPr>
        <p:txBody>
          <a:bodyPr/>
          <a:lstStyle/>
          <a:p>
            <a:r>
              <a:rPr lang="en-US" dirty="0"/>
              <a:t>Obtain/Update SASID/EDIDs</a:t>
            </a:r>
          </a:p>
        </p:txBody>
      </p:sp>
      <p:sp>
        <p:nvSpPr>
          <p:cNvPr id="8" name="TextBox 7">
            <a:extLst>
              <a:ext uri="{FF2B5EF4-FFF2-40B4-BE49-F238E27FC236}">
                <a16:creationId xmlns:a16="http://schemas.microsoft.com/office/drawing/2014/main" id="{7011CA42-88B5-4676-8A6B-9C305366CF42}"/>
              </a:ext>
            </a:extLst>
          </p:cNvPr>
          <p:cNvSpPr txBox="1"/>
          <p:nvPr/>
        </p:nvSpPr>
        <p:spPr>
          <a:xfrm>
            <a:off x="1082392" y="1562189"/>
            <a:ext cx="6975929" cy="369332"/>
          </a:xfrm>
          <a:prstGeom prst="rect">
            <a:avLst/>
          </a:prstGeom>
          <a:noFill/>
        </p:spPr>
        <p:txBody>
          <a:bodyPr wrap="square">
            <a:spAutoFit/>
          </a:bodyPr>
          <a:lstStyle/>
          <a:p>
            <a:pPr algn="ctr"/>
            <a:r>
              <a:rPr lang="en-US" dirty="0">
                <a:latin typeface="Segoe UI" panose="020B0502040204020203" pitchFamily="34" charset="0"/>
              </a:rPr>
              <a:t>S</a:t>
            </a:r>
            <a:r>
              <a:rPr lang="en-US" sz="1800" dirty="0">
                <a:effectLst/>
                <a:latin typeface="Segoe UI" panose="020B0502040204020203" pitchFamily="34" charset="0"/>
              </a:rPr>
              <a:t>ee trainings on SASID and EDID Requests for more information. </a:t>
            </a:r>
            <a:endParaRPr lang="en-US" sz="2000" dirty="0">
              <a:effectLst/>
              <a:latin typeface="Arial" panose="020B0604020202020204" pitchFamily="34" charset="0"/>
            </a:endParaRPr>
          </a:p>
        </p:txBody>
      </p:sp>
      <p:pic>
        <p:nvPicPr>
          <p:cNvPr id="4" name="Picture 3" descr="Screenshot of EDID resources on the website">
            <a:extLst>
              <a:ext uri="{FF2B5EF4-FFF2-40B4-BE49-F238E27FC236}">
                <a16:creationId xmlns:a16="http://schemas.microsoft.com/office/drawing/2014/main" id="{9DE89396-9257-0DCD-AAB6-60B4C82F9B21}"/>
              </a:ext>
            </a:extLst>
          </p:cNvPr>
          <p:cNvPicPr>
            <a:picLocks noChangeAspect="1"/>
          </p:cNvPicPr>
          <p:nvPr/>
        </p:nvPicPr>
        <p:blipFill>
          <a:blip r:embed="rId5"/>
          <a:stretch>
            <a:fillRect/>
          </a:stretch>
        </p:blipFill>
        <p:spPr>
          <a:xfrm>
            <a:off x="450810" y="2226370"/>
            <a:ext cx="5476875" cy="2886075"/>
          </a:xfrm>
          <a:prstGeom prst="rect">
            <a:avLst/>
          </a:prstGeom>
          <a:ln>
            <a:noFill/>
          </a:ln>
          <a:effectLst>
            <a:outerShdw blurRad="190500" algn="tl" rotWithShape="0">
              <a:srgbClr val="000000">
                <a:alpha val="70000"/>
              </a:srgbClr>
            </a:outerShdw>
          </a:effectLst>
        </p:spPr>
      </p:pic>
      <p:pic>
        <p:nvPicPr>
          <p:cNvPr id="10" name="Picture 9" descr="Screenshot of SASID resources on the website">
            <a:extLst>
              <a:ext uri="{FF2B5EF4-FFF2-40B4-BE49-F238E27FC236}">
                <a16:creationId xmlns:a16="http://schemas.microsoft.com/office/drawing/2014/main" id="{32E3861B-5454-FAB7-FCF7-F7BE397DCDFB}"/>
              </a:ext>
            </a:extLst>
          </p:cNvPr>
          <p:cNvPicPr>
            <a:picLocks noChangeAspect="1"/>
          </p:cNvPicPr>
          <p:nvPr/>
        </p:nvPicPr>
        <p:blipFill>
          <a:blip r:embed="rId6"/>
          <a:stretch>
            <a:fillRect/>
          </a:stretch>
        </p:blipFill>
        <p:spPr>
          <a:xfrm>
            <a:off x="3696202" y="2745248"/>
            <a:ext cx="5124450" cy="3048000"/>
          </a:xfrm>
          <a:prstGeom prst="rect">
            <a:avLst/>
          </a:prstGeom>
          <a:ln>
            <a:noFill/>
          </a:ln>
          <a:effectLst>
            <a:outerShdw blurRad="190500" algn="tl" rotWithShape="0">
              <a:srgbClr val="000000">
                <a:alpha val="70000"/>
              </a:srgbClr>
            </a:outerShdw>
          </a:effectLst>
        </p:spPr>
      </p:pic>
      <p:sp>
        <p:nvSpPr>
          <p:cNvPr id="2" name="Rectangle 1"/>
          <p:cNvSpPr/>
          <p:nvPr/>
        </p:nvSpPr>
        <p:spPr>
          <a:xfrm>
            <a:off x="1917566" y="5926172"/>
            <a:ext cx="5307223" cy="523220"/>
          </a:xfrm>
          <a:prstGeom prst="rect">
            <a:avLst/>
          </a:prstGeom>
        </p:spPr>
        <p:txBody>
          <a:bodyPr wrap="square">
            <a:spAutoFit/>
          </a:bodyPr>
          <a:lstStyle/>
          <a:p>
            <a:pPr algn="ctr"/>
            <a:r>
              <a:rPr lang="en-US" sz="1400" dirty="0">
                <a:latin typeface="Arial" panose="020B0604020202020204" pitchFamily="34" charset="0"/>
                <a:cs typeface="Arial" panose="020B0604020202020204" pitchFamily="34" charset="0"/>
              </a:rPr>
              <a:t>CSI SASID and EDID Page: </a:t>
            </a:r>
            <a:r>
              <a:rPr lang="en-US" sz="1400" dirty="0">
                <a:latin typeface="Arial" panose="020B0604020202020204" pitchFamily="34" charset="0"/>
                <a:cs typeface="Arial" panose="020B0604020202020204" pitchFamily="34" charset="0"/>
                <a:hlinkClick r:id="rId7"/>
              </a:rPr>
              <a:t>https://resources.csi.state.co.us/sasid-edid-requests/</a:t>
            </a:r>
            <a:endParaRPr lang="en-US" sz="1400" dirty="0">
              <a:latin typeface="Arial" panose="020B0604020202020204" pitchFamily="34" charset="0"/>
              <a:cs typeface="Arial" panose="020B0604020202020204" pitchFamily="34" charset="0"/>
            </a:endParaRPr>
          </a:p>
        </p:txBody>
      </p:sp>
      <p:pic>
        <p:nvPicPr>
          <p:cNvPr id="5" name="Audio 4" descr="Icon for recording">
            <a:hlinkClick r:id="" action="ppaction://media"/>
            <a:extLst>
              <a:ext uri="{FF2B5EF4-FFF2-40B4-BE49-F238E27FC236}">
                <a16:creationId xmlns:a16="http://schemas.microsoft.com/office/drawing/2014/main" id="{350176BF-33CA-403A-8798-AFC4ECA996A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585200" y="6299200"/>
            <a:ext cx="406400" cy="406400"/>
          </a:xfrm>
          <a:prstGeom prst="rect">
            <a:avLst/>
          </a:prstGeom>
        </p:spPr>
      </p:pic>
    </p:spTree>
    <p:extLst>
      <p:ext uri="{BB962C8B-B14F-4D97-AF65-F5344CB8AC3E}">
        <p14:creationId xmlns:p14="http://schemas.microsoft.com/office/powerpoint/2010/main" val="2144355112"/>
      </p:ext>
    </p:extLst>
  </p:cSld>
  <p:clrMapOvr>
    <a:masterClrMapping/>
  </p:clrMapOvr>
  <mc:AlternateContent xmlns:mc="http://schemas.openxmlformats.org/markup-compatibility/2006" xmlns:p14="http://schemas.microsoft.com/office/powerpoint/2010/main">
    <mc:Choice Requires="p14">
      <p:transition spd="slow" p14:dur="2000" advTm="41994"/>
    </mc:Choice>
    <mc:Fallback xmlns="">
      <p:transition spd="slow" advTm="419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D161E7A-7D8E-4E72-8ED2-4D0B8F32613B}" vid="{CA3A0DFE-0BC8-4572-A734-C88B1C6E7B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2370</TotalTime>
  <Words>1410</Words>
  <Application>Microsoft Office PowerPoint</Application>
  <PresentationFormat>On-screen Show (4:3)</PresentationFormat>
  <Paragraphs>101</Paragraphs>
  <Slides>13</Slides>
  <Notes>13</Notes>
  <HiddenSlides>0</HiddenSlides>
  <MMClips>13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Roboto</vt:lpstr>
      <vt:lpstr>Segoe UI</vt:lpstr>
      <vt:lpstr>Office Theme</vt:lpstr>
      <vt:lpstr>The Data Submissions Process Step 1 (Collection Prep)</vt:lpstr>
      <vt:lpstr>The Data Submissions Process</vt:lpstr>
      <vt:lpstr>Step 1: Collection Prep </vt:lpstr>
      <vt:lpstr>Review Collection Timeline</vt:lpstr>
      <vt:lpstr>Review Relevant Trainings</vt:lpstr>
      <vt:lpstr>Review the File Layout</vt:lpstr>
      <vt:lpstr>Review Initial Data Validations</vt:lpstr>
      <vt:lpstr>Record Checker Tool</vt:lpstr>
      <vt:lpstr>Obtain/Update SASID/EDIDs</vt:lpstr>
      <vt:lpstr>Review Additional Resources</vt:lpstr>
      <vt:lpstr>Review the Weekly Update</vt:lpstr>
      <vt:lpstr>Step 1 Resources &amp; Supports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Data Submissions Process</dc:title>
  <dc:creator>Tribbett, Jessica</dc:creator>
  <cp:lastModifiedBy>Dinnen, Janet</cp:lastModifiedBy>
  <cp:revision>125</cp:revision>
  <dcterms:created xsi:type="dcterms:W3CDTF">2020-07-11T19:42:32Z</dcterms:created>
  <dcterms:modified xsi:type="dcterms:W3CDTF">2023-07-31T19:01:12Z</dcterms:modified>
</cp:coreProperties>
</file>