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432" r:id="rId5"/>
    <p:sldId id="283" r:id="rId6"/>
    <p:sldId id="433" r:id="rId7"/>
    <p:sldId id="352" r:id="rId8"/>
    <p:sldId id="353" r:id="rId9"/>
    <p:sldId id="3360" r:id="rId10"/>
    <p:sldId id="350" r:id="rId11"/>
    <p:sldId id="404" r:id="rId12"/>
    <p:sldId id="405" r:id="rId13"/>
    <p:sldId id="371" r:id="rId14"/>
    <p:sldId id="403" r:id="rId15"/>
    <p:sldId id="398" r:id="rId16"/>
    <p:sldId id="387" r:id="rId17"/>
    <p:sldId id="335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6" clrIdx="1">
    <p:extLst>
      <p:ext uri="{19B8F6BF-5375-455C-9EA6-DF929625EA0E}">
        <p15:presenceInfo xmlns:p15="http://schemas.microsoft.com/office/powerpoint/2012/main" userId="S::Rogers_J@cde.state.co.us::c64e4176-a843-4db9-a852-c8ed41991137" providerId="AD"/>
      </p:ext>
    </p:extLst>
  </p:cmAuthor>
  <p:cmAuthor id="3" name="Eddy, Julie" initials="EJ" lastIdx="7" clrIdx="2">
    <p:extLst>
      <p:ext uri="{19B8F6BF-5375-455C-9EA6-DF929625EA0E}">
        <p15:presenceInfo xmlns:p15="http://schemas.microsoft.com/office/powerpoint/2012/main" userId="S::Eddy_J@cde.state.co.us::f7e6f0ed-c363-4871-bb4c-58346547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008CA0"/>
    <a:srgbClr val="EFAA1F"/>
    <a:srgbClr val="455F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326B16-54DD-4431-BFBE-8A17507CAC03}" v="19" dt="2021-06-22T21:19:20.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5" d="100"/>
          <a:sy n="95" d="100"/>
        </p:scale>
        <p:origin x="39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CSI Data Submissions Team Beginning of the Year Training series. In this module, we will discuss the process for obtaining and updating SASID.</a:t>
            </a:r>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Now let’s go back to the initial RITs search - Say you did find the student you were looking for but notice that the middle name is missing.</a:t>
            </a:r>
          </a:p>
          <a:p>
            <a:endParaRPr lang="en-US" dirty="0"/>
          </a:p>
          <a:p>
            <a:r>
              <a:rPr lang="en-US" dirty="0"/>
              <a:t>However, you know the students middle name and want to update the record.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previously mentioned, your RITs access is view-only, meaning you will not be able to directly edit a record in RITs. </a:t>
            </a:r>
          </a:p>
          <a:p>
            <a:endParaRPr lang="en-US" dirty="0"/>
          </a:p>
        </p:txBody>
      </p:sp>
    </p:spTree>
    <p:extLst>
      <p:ext uri="{BB962C8B-B14F-4D97-AF65-F5344CB8AC3E}">
        <p14:creationId xmlns:p14="http://schemas.microsoft.com/office/powerpoint/2010/main" val="293598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To request an update to a RITs Record you use </a:t>
            </a:r>
            <a:r>
              <a:rPr lang="en-US" b="1" dirty="0"/>
              <a:t>[click] </a:t>
            </a:r>
            <a:r>
              <a:rPr lang="en-US" dirty="0"/>
              <a:t>the same template as you did when requesting a new SASID as this is the SASID Request </a:t>
            </a:r>
            <a:r>
              <a:rPr lang="en-US" b="1" dirty="0"/>
              <a:t>[click] </a:t>
            </a:r>
            <a:r>
              <a:rPr lang="en-US" i="1" dirty="0"/>
              <a:t>and </a:t>
            </a:r>
            <a:r>
              <a:rPr lang="en-US" i="0" dirty="0"/>
              <a:t>Update Template. Be sure to fill in the information completely </a:t>
            </a:r>
            <a:r>
              <a:rPr lang="en-US" i="1" dirty="0"/>
              <a:t>including </a:t>
            </a:r>
            <a:r>
              <a:rPr lang="en-US" i="0" dirty="0"/>
              <a:t>the SASID, </a:t>
            </a:r>
            <a:r>
              <a:rPr lang="en-US" b="1" i="0" dirty="0"/>
              <a:t>[click]</a:t>
            </a:r>
            <a:r>
              <a:rPr lang="en-US" i="0" dirty="0"/>
              <a:t> since that helps us locate the student. </a:t>
            </a:r>
          </a:p>
          <a:p>
            <a:endParaRPr lang="en-US" i="0" dirty="0"/>
          </a:p>
          <a:p>
            <a:r>
              <a:rPr lang="en-US" i="0" dirty="0"/>
              <a:t>To indicate the fields you want updated, simply highlight </a:t>
            </a:r>
            <a:r>
              <a:rPr lang="en-US" b="1" i="0" dirty="0"/>
              <a:t>[click] </a:t>
            </a:r>
            <a:r>
              <a:rPr lang="en-US" i="0" dirty="0"/>
              <a:t>those fields, leaving all other field cells clear. </a:t>
            </a:r>
          </a:p>
          <a:p>
            <a:endParaRPr lang="en-US" i="0" dirty="0"/>
          </a:p>
          <a:p>
            <a:r>
              <a:rPr lang="en-US" i="0" dirty="0"/>
              <a:t>Please note that if you have both new Requests and Updates, you will need to submit two separate files. The upload process for each file is different and Updates and new Requests cannot be combined into one file.  </a:t>
            </a:r>
            <a:endParaRPr i="0" dirty="0"/>
          </a:p>
        </p:txBody>
      </p:sp>
    </p:spTree>
    <p:extLst>
      <p:ext uri="{BB962C8B-B14F-4D97-AF65-F5344CB8AC3E}">
        <p14:creationId xmlns:p14="http://schemas.microsoft.com/office/powerpoint/2010/main" val="200539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have completed the necessary fields in the template, it is time to save it.  You want to be sure you are saving using the example structure in this slide.  Generally it is the school code followed by the school abbreviation, the words </a:t>
            </a:r>
            <a:r>
              <a:rPr lang="en-US" dirty="0" err="1"/>
              <a:t>SASIDRequest</a:t>
            </a:r>
            <a:r>
              <a:rPr lang="en-US" dirty="0"/>
              <a:t> and ending with the date.  This helps CSI staff more quickly identify which request needs to be processed.  After the file is renamed, it should be placed in the G-Drive in the SASID folder.  Be sure to never email these as they contain PII or personally identifiable information.  The last step in the process would be to email the submissions inbox to notify us that there is a new SASID request to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Occasionally, a SASID is not given to a new student because there is another student with similar record entries already in the system. This SASID request then goes into what is called Case Review and the request is reviewed by a CDE employee. We may request that you review or even upload to </a:t>
            </a:r>
            <a:r>
              <a:rPr lang="en-US" dirty="0" err="1"/>
              <a:t>GDrive</a:t>
            </a:r>
            <a:r>
              <a:rPr lang="en-US" dirty="0"/>
              <a:t> the students birth certificate, or other enrollment documents, in order for the SASID request to be processed. </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12</a:t>
            </a:fld>
            <a:endParaRPr lang="en-US"/>
          </a:p>
        </p:txBody>
      </p:sp>
    </p:spTree>
    <p:extLst>
      <p:ext uri="{BB962C8B-B14F-4D97-AF65-F5344CB8AC3E}">
        <p14:creationId xmlns:p14="http://schemas.microsoft.com/office/powerpoint/2010/main" val="40814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For additional support, consider reviewing of the following resources and optional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13</a:t>
            </a:fld>
            <a:endParaRPr lang="en-US"/>
          </a:p>
        </p:txBody>
      </p:sp>
    </p:spTree>
    <p:extLst>
      <p:ext uri="{BB962C8B-B14F-4D97-AF65-F5344CB8AC3E}">
        <p14:creationId xmlns:p14="http://schemas.microsoft.com/office/powerpoint/2010/main" val="2702890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 you for reviewing the SASID Module. For questions, please contact the CSI Data Submissions Team.</a:t>
            </a:r>
            <a:endParaRPr dirty="0"/>
          </a:p>
        </p:txBody>
      </p:sp>
    </p:spTree>
    <p:extLst>
      <p:ext uri="{BB962C8B-B14F-4D97-AF65-F5344CB8AC3E}">
        <p14:creationId xmlns:p14="http://schemas.microsoft.com/office/powerpoint/2010/main" val="97724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CSI has developed resources on SASIDS, found on the main Data Submissions Library page under the top-most heading of General Resources. </a:t>
            </a:r>
            <a:r>
              <a:rPr lang="en-US" b="1" baseline="0" dirty="0"/>
              <a:t> </a:t>
            </a:r>
            <a:endParaRPr lang="en-US" b="0" baseline="0" dirty="0"/>
          </a:p>
          <a:p>
            <a:endParaRPr lang="en-US" b="0" baseline="0" dirty="0"/>
          </a:p>
          <a:p>
            <a:r>
              <a:rPr lang="en-US" b="0" baseline="0" dirty="0"/>
              <a:t>The resources include written instructions on everything covered here; the template you will need to download in order to request new SASIDs or update existing SASIDs; and a link to the RITs website, which you will be using to search for existing SASIDs.  </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enrolls in your school for the first time, the first thing you need to do is look up the student in RITs to see if they already have an existing SASID. (If a student was enrolled in a Colorado public school before enrolling in your school, they should have a SASID in the system already. If a student is new to the Colorado public education system, it is likely they will not have a SASID.)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dirty="0"/>
          </a:p>
        </p:txBody>
      </p:sp>
    </p:spTree>
    <p:extLst>
      <p:ext uri="{BB962C8B-B14F-4D97-AF65-F5344CB8AC3E}">
        <p14:creationId xmlns:p14="http://schemas.microsoft.com/office/powerpoint/2010/main" val="32468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RITs, you can click and book mark the link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data submissions contacts should have access to RITs. If you do not already have access to RITS you will need to have your school leader contact the CSI Data Submission’s Team to request an account be set up for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due to the sensitive nature of the Personally Identifying Information, or PII, found on RITs. </a:t>
            </a:r>
          </a:p>
        </p:txBody>
      </p:sp>
      <p:sp>
        <p:nvSpPr>
          <p:cNvPr id="4" name="Slide Number Placeholder 3"/>
          <p:cNvSpPr>
            <a:spLocks noGrp="1"/>
          </p:cNvSpPr>
          <p:nvPr>
            <p:ph type="sldNum" sz="quarter" idx="5"/>
          </p:nvPr>
        </p:nvSpPr>
        <p:spPr/>
        <p:txBody>
          <a:bodyPr/>
          <a:lstStyle/>
          <a:p>
            <a:fld id="{5C2AA48B-70A3-4284-B368-B17E3EA9349F}" type="slidenum">
              <a:rPr lang="en-US" smtClean="0"/>
              <a:t>3</a:t>
            </a:fld>
            <a:endParaRPr lang="en-US"/>
          </a:p>
        </p:txBody>
      </p:sp>
    </p:spTree>
    <p:extLst>
      <p:ext uri="{BB962C8B-B14F-4D97-AF65-F5344CB8AC3E}">
        <p14:creationId xmlns:p14="http://schemas.microsoft.com/office/powerpoint/2010/main" val="423899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Once you have logged on to the RITS system, you’ll see a page like this. </a:t>
            </a:r>
          </a:p>
          <a:p>
            <a:endParaRPr lang="en-US" baseline="0" dirty="0"/>
          </a:p>
          <a:p>
            <a:r>
              <a:rPr lang="en-US" baseline="0" dirty="0"/>
              <a:t>To see if a new student already has an existing SASID, you’ll select the topmost option “Student Search/Update”. </a:t>
            </a:r>
            <a:r>
              <a:rPr lang="en-US" b="1" baseline="0" dirty="0"/>
              <a:t>[click] </a:t>
            </a:r>
            <a:r>
              <a:rPr lang="en-US" baseline="0" dirty="0"/>
              <a:t>Please note that your access permissions are restricted from making edits and updates, but you will be able to search students. </a:t>
            </a:r>
            <a:endParaRPr dirty="0"/>
          </a:p>
        </p:txBody>
      </p:sp>
    </p:spTree>
    <p:extLst>
      <p:ext uri="{BB962C8B-B14F-4D97-AF65-F5344CB8AC3E}">
        <p14:creationId xmlns:p14="http://schemas.microsoft.com/office/powerpoint/2010/main" val="267002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When searching for a student in RITs, it is best to </a:t>
            </a:r>
            <a:r>
              <a:rPr lang="en-US" i="1" dirty="0"/>
              <a:t>not </a:t>
            </a:r>
            <a:r>
              <a:rPr lang="en-US" b="1" i="0" dirty="0"/>
              <a:t>[click] </a:t>
            </a:r>
            <a:r>
              <a:rPr lang="en-US" i="0" dirty="0"/>
              <a:t>enter data into every field of the search form. </a:t>
            </a:r>
          </a:p>
          <a:p>
            <a:endParaRPr lang="en-US" i="0" dirty="0"/>
          </a:p>
          <a:p>
            <a:r>
              <a:rPr lang="en-US" i="0" dirty="0"/>
              <a:t>Instead </a:t>
            </a:r>
            <a:r>
              <a:rPr lang="en-US" b="1" i="0" dirty="0"/>
              <a:t>[click]</a:t>
            </a:r>
            <a:r>
              <a:rPr lang="en-US" b="0" i="0" dirty="0"/>
              <a:t> try searching by Last name and First Initial </a:t>
            </a:r>
            <a:r>
              <a:rPr lang="en-US" baseline="0" dirty="0"/>
              <a:t>OR the first few letters of the first </a:t>
            </a:r>
            <a:r>
              <a:rPr lang="en-US" b="1" baseline="0" dirty="0"/>
              <a:t>[click]</a:t>
            </a:r>
            <a:r>
              <a:rPr lang="en-US" baseline="0" dirty="0"/>
              <a:t> OR last name (not both) and the date of birth. Using these search techniques allows you to filter the RITs database for your student but also keeps the search broad enough that you can find the student even if their name is misspelled or other elements of their RITs record are incorrect. </a:t>
            </a:r>
          </a:p>
          <a:p>
            <a:endParaRPr lang="en-US" baseline="0" dirty="0"/>
          </a:p>
          <a:p>
            <a:r>
              <a:rPr lang="en-US" baseline="0" dirty="0"/>
              <a:t>Everything from misspelled names, to wrong date of birth and incorrect gender can prevent you from finding an existing record in RITs, so be sure to keep your search broad. </a:t>
            </a:r>
          </a:p>
          <a:p>
            <a:endParaRPr lang="en-US" baseline="0" dirty="0"/>
          </a:p>
          <a:p>
            <a:r>
              <a:rPr lang="en-US" baseline="0" dirty="0"/>
              <a:t>So you’ve searched RITs and you can’t find an existing SASID for a student. You’ll need to request a SASID be created. </a:t>
            </a:r>
          </a:p>
        </p:txBody>
      </p:sp>
    </p:spTree>
    <p:extLst>
      <p:ext uri="{BB962C8B-B14F-4D97-AF65-F5344CB8AC3E}">
        <p14:creationId xmlns:p14="http://schemas.microsoft.com/office/powerpoint/2010/main" val="177885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before discussing how to request a new SASID for a student, let’s take a quick look at the difference between a SASID Request and a SASID Update. </a:t>
            </a:r>
          </a:p>
          <a:p>
            <a:endParaRPr lang="en-US" dirty="0"/>
          </a:p>
          <a:p>
            <a:r>
              <a:rPr lang="en-US" dirty="0"/>
              <a:t>The form you use to Request a SASID is the same form you use to request an Update to an existing SASID – The SASID Request and Update Template. </a:t>
            </a:r>
          </a:p>
          <a:p>
            <a:endParaRPr lang="en-US" dirty="0"/>
          </a:p>
          <a:p>
            <a:r>
              <a:rPr lang="en-US" dirty="0"/>
              <a:t>When requesting a SASID be created for a student, you will fill out all fields in the Request form </a:t>
            </a:r>
            <a:r>
              <a:rPr lang="en-US" i="1" dirty="0"/>
              <a:t>except </a:t>
            </a:r>
            <a:r>
              <a:rPr lang="en-US" i="0" dirty="0"/>
              <a:t>the SASID field and the suffix field if the student does not have one. </a:t>
            </a:r>
          </a:p>
          <a:p>
            <a:endParaRPr lang="en-US" i="0" dirty="0"/>
          </a:p>
          <a:p>
            <a:r>
              <a:rPr lang="en-US" i="0" dirty="0"/>
              <a:t>If you are requesting a student’s information be updated in RITs you will need to fill out all of the fields in the form, </a:t>
            </a:r>
            <a:r>
              <a:rPr lang="en-US" i="1" dirty="0"/>
              <a:t>including </a:t>
            </a:r>
            <a:r>
              <a:rPr lang="en-US" i="0" dirty="0"/>
              <a:t>the SASID and highlight the cell that contains the data that needs to be updated. </a:t>
            </a:r>
          </a:p>
          <a:p>
            <a:endParaRPr lang="en-US" i="0" dirty="0"/>
          </a:p>
          <a:p>
            <a:r>
              <a:rPr lang="en-US" i="0" dirty="0"/>
              <a:t>Please note that Requests and Updates should always be submitted to CSI in separate files. </a:t>
            </a:r>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6</a:t>
            </a:fld>
            <a:endParaRPr lang="en-US"/>
          </a:p>
        </p:txBody>
      </p:sp>
    </p:spTree>
    <p:extLst>
      <p:ext uri="{BB962C8B-B14F-4D97-AF65-F5344CB8AC3E}">
        <p14:creationId xmlns:p14="http://schemas.microsoft.com/office/powerpoint/2010/main" val="29919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To request a new SASID, first download </a:t>
            </a:r>
            <a:r>
              <a:rPr lang="en-US" b="1" dirty="0"/>
              <a:t>[click] </a:t>
            </a:r>
            <a:r>
              <a:rPr lang="en-US" dirty="0"/>
              <a:t>the ‘SASID Request Template’ to your desktop or hard-drive.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dirty="0"/>
              <a:t>When requesting a new SASID all fields must be filled in correctly. </a:t>
            </a:r>
            <a:endParaRPr lang="en-US" b="1" dirty="0"/>
          </a:p>
          <a:p>
            <a:endParaRPr b="0" dirty="0"/>
          </a:p>
        </p:txBody>
      </p:sp>
    </p:spTree>
    <p:extLst>
      <p:ext uri="{BB962C8B-B14F-4D97-AF65-F5344CB8AC3E}">
        <p14:creationId xmlns:p14="http://schemas.microsoft.com/office/powerpoint/2010/main" val="110777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0" dirty="0"/>
              <a:t>Let’s take a look at how you correctly fill out in the template. Cells highlighted in </a:t>
            </a:r>
            <a:r>
              <a:rPr lang="en-US" b="1" dirty="0"/>
              <a:t>[click] </a:t>
            </a:r>
            <a:r>
              <a:rPr lang="en-US" b="0" dirty="0"/>
              <a:t>red demonstrate the incorrect way to use the field, while cells highlighted in green </a:t>
            </a:r>
            <a:r>
              <a:rPr lang="en-US" b="1" dirty="0"/>
              <a:t>[click] </a:t>
            </a:r>
            <a:r>
              <a:rPr lang="en-US" b="0" dirty="0"/>
              <a:t>are examples of the correct data entry for that field. </a:t>
            </a:r>
          </a:p>
          <a:p>
            <a:endParaRPr lang="en-US" b="0" dirty="0"/>
          </a:p>
          <a:p>
            <a:r>
              <a:rPr lang="en-US" b="0" dirty="0"/>
              <a:t>Correctly submitting a SASID Request form means…</a:t>
            </a:r>
          </a:p>
          <a:p>
            <a:endParaRPr lang="en-US" b="0" dirty="0"/>
          </a:p>
          <a:p>
            <a:r>
              <a:rPr lang="en-US" b="1" dirty="0"/>
              <a:t>[click] </a:t>
            </a:r>
            <a:r>
              <a:rPr lang="en-US" b="0" dirty="0"/>
              <a:t>Filling in your school code –not leaving it blank. </a:t>
            </a:r>
          </a:p>
          <a:p>
            <a:r>
              <a:rPr lang="en-US" b="1" dirty="0"/>
              <a:t>[click] </a:t>
            </a:r>
            <a:r>
              <a:rPr lang="en-US" b="0" dirty="0"/>
              <a:t>Filling in the LASID or populating the field with random numbers if a LASID has not yet been created or is not used by your school. </a:t>
            </a:r>
          </a:p>
          <a:p>
            <a:r>
              <a:rPr lang="en-US" b="1" dirty="0"/>
              <a:t>[click] </a:t>
            </a:r>
            <a:r>
              <a:rPr lang="en-US" b="0" dirty="0"/>
              <a:t>Accurately and correctly filling in the name files. While the suffix column can be left blank, the Middle name filed cannot. Use the letters NMN – which stand for ‘no middle name’ as a place holder for an absent middle name. You should be filling out this information while referring to legal documentation such as a birth certificate or legal name change document.</a:t>
            </a:r>
          </a:p>
          <a:p>
            <a:r>
              <a:rPr lang="en-US" b="1" dirty="0"/>
              <a:t>[click] </a:t>
            </a:r>
            <a:r>
              <a:rPr lang="en-US" b="0" dirty="0"/>
              <a:t>The date of birth field must be correctly formatted. No slashes or dashes are allowed and two digits must be used for month and day and four digits need to be used for the year.</a:t>
            </a:r>
          </a:p>
          <a:p>
            <a:r>
              <a:rPr lang="en-US" b="1" dirty="0"/>
              <a:t>[click] </a:t>
            </a:r>
            <a:r>
              <a:rPr lang="en-US" b="0" dirty="0"/>
              <a:t>Grade and gender coding also need to be correctly formatted, being sure to use the correct number of digits</a:t>
            </a:r>
          </a:p>
          <a:p>
            <a:r>
              <a:rPr lang="en-US" b="1" dirty="0"/>
              <a:t>[click]  </a:t>
            </a:r>
            <a:r>
              <a:rPr lang="en-US" b="0" dirty="0"/>
              <a:t>And the district and active code should always be the same. 8001 for the district and 0 for active. </a:t>
            </a:r>
          </a:p>
          <a:p>
            <a:endParaRPr lang="en-US" b="0" dirty="0"/>
          </a:p>
          <a:p>
            <a:r>
              <a:rPr lang="en-US" b="0" dirty="0"/>
              <a:t>The SASID field is of course left blank since you are requesting a SASID. </a:t>
            </a:r>
            <a:endParaRPr b="0" dirty="0"/>
          </a:p>
        </p:txBody>
      </p:sp>
    </p:spTree>
    <p:extLst>
      <p:ext uri="{BB962C8B-B14F-4D97-AF65-F5344CB8AC3E}">
        <p14:creationId xmlns:p14="http://schemas.microsoft.com/office/powerpoint/2010/main" val="273968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If you find yourself forgetting how the SASID request form is supposed to be filled out, you don’t need to review the trainings. </a:t>
            </a:r>
          </a:p>
          <a:p>
            <a:endParaRPr lang="en-US" b="0" dirty="0"/>
          </a:p>
          <a:p>
            <a:r>
              <a:rPr lang="en-US" b="0" dirty="0"/>
              <a:t>We’ve created a quick-view table of all the required fields and possible coding, found directly on the SASID EDID Resource page. </a:t>
            </a:r>
            <a:endParaRPr b="0" dirty="0"/>
          </a:p>
        </p:txBody>
      </p:sp>
    </p:spTree>
    <p:extLst>
      <p:ext uri="{BB962C8B-B14F-4D97-AF65-F5344CB8AC3E}">
        <p14:creationId xmlns:p14="http://schemas.microsoft.com/office/powerpoint/2010/main" val="1379351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43819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64249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resources.csi.state.co.us/sasid-edid-requests/" TargetMode="Externa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resources.csi.state.co.us/sasid-edid-requests/" TargetMode="External"/><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7.png"/><Relationship Id="rId5" Type="http://schemas.openxmlformats.org/officeDocument/2006/relationships/hyperlink" Target="mailto:submissions_csi@csi.state.co.u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5.png"/><Relationship Id="rId5" Type="http://schemas.openxmlformats.org/officeDocument/2006/relationships/hyperlink" Target="https://resources.csi.state.co.us/sasid-edid-requests/"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resources.csi.state.co.us/sasid-edid-requests/" TargetMode="External"/><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hyperlink" Target="https://www.cde.state.co.us/idm/rits" TargetMode="Externa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hyperlink" Target="mailto:submissions_csi@csi.state.co.us"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5.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hyperlink" Target="https://resources.csi.state.co.us/sasid-edid-requests/"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Obtaining &amp; Updating SASIDs</a:t>
            </a:r>
            <a:endParaRPr lang="en-US" i="1"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5" name="TextBox 5">
            <a:extLst>
              <a:ext uri="{FF2B5EF4-FFF2-40B4-BE49-F238E27FC236}">
                <a16:creationId xmlns:a16="http://schemas.microsoft.com/office/drawing/2014/main" id="{6D328473-3002-4EBB-9D57-35ED5D2176E7}"/>
              </a:ext>
            </a:extLst>
          </p:cNvPr>
          <p:cNvSpPr txBox="1"/>
          <p:nvPr/>
        </p:nvSpPr>
        <p:spPr>
          <a:xfrm>
            <a:off x="685800" y="4228796"/>
            <a:ext cx="324654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1" dirty="0"/>
              <a:t>Recorded July 2023</a:t>
            </a:r>
            <a:endParaRPr lang="en-US" dirty="0"/>
          </a:p>
        </p:txBody>
      </p:sp>
      <p:pic>
        <p:nvPicPr>
          <p:cNvPr id="7" name="Audio 6">
            <a:hlinkClick r:id="" action="ppaction://media"/>
            <a:extLst>
              <a:ext uri="{FF2B5EF4-FFF2-40B4-BE49-F238E27FC236}">
                <a16:creationId xmlns:a16="http://schemas.microsoft.com/office/drawing/2014/main" id="{60D66736-EB15-4BB8-82A7-2472701A340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mc:Choice xmlns:p14="http://schemas.microsoft.com/office/powerpoint/2010/main" Requires="p14">
      <p:transition spd="slow" p14:dur="2000" advTm="10784"/>
    </mc:Choice>
    <mc:Fallback>
      <p:transition spd="slow" advTm="107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51627" y="526780"/>
            <a:ext cx="7840745" cy="85725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Updating Student Info in RITS</a:t>
            </a:r>
            <a:endParaRPr dirty="0">
              <a:latin typeface="Arial" panose="020B0604020202020204" pitchFamily="34" charset="0"/>
              <a:cs typeface="Arial" panose="020B0604020202020204" pitchFamily="34" charset="0"/>
            </a:endParaRPr>
          </a:p>
        </p:txBody>
      </p:sp>
      <p:pic>
        <p:nvPicPr>
          <p:cNvPr id="9" name="Picture 8" descr="Screenshot of RITS system">
            <a:extLst>
              <a:ext uri="{FF2B5EF4-FFF2-40B4-BE49-F238E27FC236}">
                <a16:creationId xmlns:a16="http://schemas.microsoft.com/office/drawing/2014/main" id="{16150DB2-805E-1B9D-C332-1F35F4FA4C7C}"/>
              </a:ext>
            </a:extLst>
          </p:cNvPr>
          <p:cNvPicPr>
            <a:picLocks noChangeAspect="1"/>
          </p:cNvPicPr>
          <p:nvPr/>
        </p:nvPicPr>
        <p:blipFill>
          <a:blip r:embed="rId5"/>
          <a:stretch>
            <a:fillRect/>
          </a:stretch>
        </p:blipFill>
        <p:spPr>
          <a:xfrm>
            <a:off x="533400" y="1671637"/>
            <a:ext cx="8077200" cy="3514725"/>
          </a:xfrm>
          <a:prstGeom prst="rect">
            <a:avLst/>
          </a:prstGeom>
        </p:spPr>
      </p:pic>
      <p:sp>
        <p:nvSpPr>
          <p:cNvPr id="10" name="Rectangle 9"/>
          <p:cNvSpPr/>
          <p:nvPr/>
        </p:nvSpPr>
        <p:spPr>
          <a:xfrm>
            <a:off x="2103995" y="6092338"/>
            <a:ext cx="530722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SASID and EDID Page: </a:t>
            </a:r>
            <a:r>
              <a:rPr lang="en-US" sz="1400" dirty="0">
                <a:latin typeface="Arial" panose="020B0604020202020204" pitchFamily="34" charset="0"/>
                <a:cs typeface="Arial" panose="020B0604020202020204" pitchFamily="34" charset="0"/>
                <a:hlinkClick r:id="rId6"/>
              </a:rPr>
              <a:t>https://resources.csi.state.co.us/sasid-edid-requests/</a:t>
            </a:r>
            <a:endParaRPr lang="en-US" sz="1400" dirty="0">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33D8CA3A-7AE7-40F5-A07A-2FD735474A8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
        <p:nvSpPr>
          <p:cNvPr id="97" name="Shape 97"/>
          <p:cNvSpPr txBox="1">
            <a:spLocks noGrp="1"/>
          </p:cNvSpPr>
          <p:nvPr>
            <p:ph type="sldNum" idx="12"/>
          </p:nvPr>
        </p:nvSpPr>
        <p:spPr>
          <a:xfrm>
            <a:off x="8606235" y="6353948"/>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10</a:t>
            </a:fld>
            <a:endParaRPr dirty="0"/>
          </a:p>
        </p:txBody>
      </p:sp>
    </p:spTree>
    <p:extLst>
      <p:ext uri="{BB962C8B-B14F-4D97-AF65-F5344CB8AC3E}">
        <p14:creationId xmlns:p14="http://schemas.microsoft.com/office/powerpoint/2010/main" val="3973975006"/>
      </p:ext>
    </p:extLst>
  </p:cSld>
  <p:clrMapOvr>
    <a:masterClrMapping/>
  </p:clrMapOvr>
  <mc:AlternateContent xmlns:mc="http://schemas.openxmlformats.org/markup-compatibility/2006" xmlns:p14="http://schemas.microsoft.com/office/powerpoint/2010/main">
    <mc:Choice Requires="p14">
      <p:transition spd="slow" p14:dur="2000" advTm="20719"/>
    </mc:Choice>
    <mc:Fallback xmlns="">
      <p:transition spd="slow" advTm="20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8" name="Shape 93">
            <a:extLst>
              <a:ext uri="{FF2B5EF4-FFF2-40B4-BE49-F238E27FC236}">
                <a16:creationId xmlns:a16="http://schemas.microsoft.com/office/drawing/2014/main" id="{9E2B2FF7-22F5-481E-AF48-791F00F1BF4E}"/>
              </a:ext>
            </a:extLst>
          </p:cNvPr>
          <p:cNvSpPr txBox="1">
            <a:spLocks noGrp="1"/>
          </p:cNvSpPr>
          <p:nvPr>
            <p:ph type="title"/>
          </p:nvPr>
        </p:nvSpPr>
        <p:spPr>
          <a:xfrm>
            <a:off x="651625" y="375199"/>
            <a:ext cx="7840745" cy="85725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Updating SASID Request </a:t>
            </a:r>
            <a:r>
              <a:rPr lang="en-US" sz="4000" dirty="0">
                <a:latin typeface="Arial" panose="020B0604020202020204" pitchFamily="34" charset="0"/>
                <a:cs typeface="Arial" panose="020B0604020202020204" pitchFamily="34" charset="0"/>
              </a:rPr>
              <a:t>Form</a:t>
            </a:r>
            <a:endParaRPr dirty="0">
              <a:latin typeface="Arial" panose="020B0604020202020204" pitchFamily="34" charset="0"/>
              <a:cs typeface="Arial" panose="020B0604020202020204" pitchFamily="34" charset="0"/>
            </a:endParaRPr>
          </a:p>
        </p:txBody>
      </p:sp>
      <p:pic>
        <p:nvPicPr>
          <p:cNvPr id="5" name="Picture 4" descr="Screenshot of the difference between the SASID request and update templates">
            <a:extLst>
              <a:ext uri="{FF2B5EF4-FFF2-40B4-BE49-F238E27FC236}">
                <a16:creationId xmlns:a16="http://schemas.microsoft.com/office/drawing/2014/main" id="{E5C96FA3-2843-D35A-8228-CA272CAE47C3}"/>
              </a:ext>
            </a:extLst>
          </p:cNvPr>
          <p:cNvPicPr>
            <a:picLocks noChangeAspect="1"/>
          </p:cNvPicPr>
          <p:nvPr/>
        </p:nvPicPr>
        <p:blipFill>
          <a:blip r:embed="rId5"/>
          <a:stretch>
            <a:fillRect/>
          </a:stretch>
        </p:blipFill>
        <p:spPr>
          <a:xfrm>
            <a:off x="536337" y="1523498"/>
            <a:ext cx="8071326" cy="4191501"/>
          </a:xfrm>
          <a:prstGeom prst="rect">
            <a:avLst/>
          </a:prstGeom>
        </p:spPr>
      </p:pic>
      <p:sp>
        <p:nvSpPr>
          <p:cNvPr id="2" name="Rectangle 1"/>
          <p:cNvSpPr/>
          <p:nvPr/>
        </p:nvSpPr>
        <p:spPr>
          <a:xfrm>
            <a:off x="2187958" y="6074943"/>
            <a:ext cx="530722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SASID and EDID Page: </a:t>
            </a:r>
            <a:r>
              <a:rPr lang="en-US" sz="1400" dirty="0">
                <a:latin typeface="Arial" panose="020B0604020202020204" pitchFamily="34" charset="0"/>
                <a:cs typeface="Arial" panose="020B0604020202020204" pitchFamily="34" charset="0"/>
                <a:hlinkClick r:id="rId6"/>
              </a:rPr>
              <a:t>https://resources.csi.state.co.us/sasid-edid-requests/</a:t>
            </a:r>
            <a:endParaRPr lang="en-US" sz="1400" dirty="0">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6155981A-3BAD-4F3F-AFD2-34B17EACD792}"/>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
        <p:nvSpPr>
          <p:cNvPr id="97" name="Shape 97"/>
          <p:cNvSpPr txBox="1">
            <a:spLocks noGrp="1"/>
          </p:cNvSpPr>
          <p:nvPr>
            <p:ph type="sldNum" idx="12"/>
          </p:nvPr>
        </p:nvSpPr>
        <p:spPr>
          <a:xfrm>
            <a:off x="8598901" y="633655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11</a:t>
            </a:fld>
            <a:endParaRPr dirty="0"/>
          </a:p>
        </p:txBody>
      </p:sp>
    </p:spTree>
    <p:extLst>
      <p:ext uri="{BB962C8B-B14F-4D97-AF65-F5344CB8AC3E}">
        <p14:creationId xmlns:p14="http://schemas.microsoft.com/office/powerpoint/2010/main" val="3887497104"/>
      </p:ext>
    </p:extLst>
  </p:cSld>
  <p:clrMapOvr>
    <a:masterClrMapping/>
  </p:clrMapOvr>
  <mc:AlternateContent xmlns:mc="http://schemas.openxmlformats.org/markup-compatibility/2006" xmlns:p14="http://schemas.microsoft.com/office/powerpoint/2010/main">
    <mc:Choice Requires="p14">
      <p:transition spd="slow" p14:dur="2000" advTm="33730"/>
    </mc:Choice>
    <mc:Fallback xmlns="">
      <p:transition spd="slow" advTm="33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74BDC-BC96-4977-AB74-7460E4642210}"/>
              </a:ext>
            </a:extLst>
          </p:cNvPr>
          <p:cNvSpPr>
            <a:spLocks noGrp="1"/>
          </p:cNvSpPr>
          <p:nvPr>
            <p:ph type="title"/>
          </p:nvPr>
        </p:nvSpPr>
        <p:spPr/>
        <p:txBody>
          <a:bodyPr/>
          <a:lstStyle/>
          <a:p>
            <a:r>
              <a:rPr lang="en-US" dirty="0"/>
              <a:t>SASID Request File Transfer</a:t>
            </a:r>
          </a:p>
        </p:txBody>
      </p:sp>
      <p:sp>
        <p:nvSpPr>
          <p:cNvPr id="4" name="Rectangle 3">
            <a:extLst>
              <a:ext uri="{FF2B5EF4-FFF2-40B4-BE49-F238E27FC236}">
                <a16:creationId xmlns:a16="http://schemas.microsoft.com/office/drawing/2014/main" id="{6275837E-E011-45D6-A978-C31D1FB2FAFA}"/>
              </a:ext>
            </a:extLst>
          </p:cNvPr>
          <p:cNvSpPr/>
          <p:nvPr/>
        </p:nvSpPr>
        <p:spPr>
          <a:xfrm>
            <a:off x="414894" y="1429432"/>
            <a:ext cx="7517823" cy="2492990"/>
          </a:xfrm>
          <a:prstGeom prst="rect">
            <a:avLst/>
          </a:prstGeom>
        </p:spPr>
        <p:txBody>
          <a:bodyPr wrap="square">
            <a:spAutoFit/>
          </a:bodyPr>
          <a:lstStyle/>
          <a:p>
            <a:pPr lvl="0"/>
            <a:r>
              <a:rPr lang="en-US" b="1" dirty="0"/>
              <a:t>SASID request templates should be named similar to how files are to ensure the most recent request is being processed.  See below for an example:</a:t>
            </a:r>
          </a:p>
          <a:p>
            <a:pPr marL="742950" lvl="1" indent="-285750">
              <a:buFont typeface="Arial" panose="020B0604020202020204" pitchFamily="34" charset="0"/>
              <a:buChar char="•"/>
            </a:pPr>
            <a:r>
              <a:rPr lang="en-US" sz="2000" dirty="0">
                <a:solidFill>
                  <a:srgbClr val="C63F28"/>
                </a:solidFill>
              </a:rPr>
              <a:t>5453</a:t>
            </a:r>
            <a:r>
              <a:rPr lang="en-US" sz="2000" dirty="0"/>
              <a:t>_</a:t>
            </a:r>
            <a:r>
              <a:rPr lang="en-US" sz="2000" dirty="0">
                <a:solidFill>
                  <a:srgbClr val="455FA9"/>
                </a:solidFill>
              </a:rPr>
              <a:t>MMS</a:t>
            </a:r>
            <a:r>
              <a:rPr lang="en-US" sz="2000" dirty="0"/>
              <a:t>_</a:t>
            </a:r>
            <a:r>
              <a:rPr lang="en-US" sz="2000" dirty="0">
                <a:solidFill>
                  <a:srgbClr val="008CA0"/>
                </a:solidFill>
              </a:rPr>
              <a:t>SASIDRequest</a:t>
            </a:r>
            <a:r>
              <a:rPr lang="en-US" sz="2000" dirty="0"/>
              <a:t>_</a:t>
            </a:r>
            <a:r>
              <a:rPr lang="en-US" sz="2000" dirty="0">
                <a:solidFill>
                  <a:srgbClr val="EFAA1F"/>
                </a:solidFill>
              </a:rPr>
              <a:t>09012022</a:t>
            </a:r>
          </a:p>
          <a:p>
            <a:pPr marL="742950" lvl="1" indent="-285750">
              <a:buFont typeface="Arial" panose="020B0604020202020204" pitchFamily="34" charset="0"/>
              <a:buChar char="•"/>
            </a:pPr>
            <a:r>
              <a:rPr lang="en-US" sz="2000" dirty="0">
                <a:solidFill>
                  <a:srgbClr val="C63F28"/>
                </a:solidFill>
              </a:rPr>
              <a:t>3326</a:t>
            </a:r>
            <a:r>
              <a:rPr lang="en-US" sz="2000" dirty="0"/>
              <a:t>_</a:t>
            </a:r>
            <a:r>
              <a:rPr lang="en-US" sz="2000" dirty="0">
                <a:solidFill>
                  <a:srgbClr val="455FA9"/>
                </a:solidFill>
              </a:rPr>
              <a:t>CILA</a:t>
            </a:r>
            <a:r>
              <a:rPr lang="en-US" sz="2000" dirty="0"/>
              <a:t>_</a:t>
            </a:r>
            <a:r>
              <a:rPr lang="en-US" sz="2000" dirty="0">
                <a:solidFill>
                  <a:srgbClr val="008CA0"/>
                </a:solidFill>
              </a:rPr>
              <a:t>SASIDUpdate</a:t>
            </a:r>
            <a:r>
              <a:rPr lang="en-US" sz="2000" dirty="0"/>
              <a:t>_</a:t>
            </a:r>
            <a:r>
              <a:rPr lang="en-US" sz="2000" dirty="0">
                <a:solidFill>
                  <a:srgbClr val="EFAA1F"/>
                </a:solidFill>
              </a:rPr>
              <a:t>09012022</a:t>
            </a:r>
          </a:p>
          <a:p>
            <a:pPr marL="742950" lvl="1" indent="-285750">
              <a:buFont typeface="Arial" panose="020B0604020202020204" pitchFamily="34" charset="0"/>
              <a:buChar char="•"/>
            </a:pPr>
            <a:endParaRPr lang="en-US" sz="2000" dirty="0">
              <a:solidFill>
                <a:srgbClr val="EFAA1F"/>
              </a:solidFill>
            </a:endParaRPr>
          </a:p>
          <a:p>
            <a:r>
              <a:rPr lang="en-US" sz="2000" dirty="0"/>
              <a:t>All files should be uploaded to the SASID folder.  Please email the submissions inbox when available at </a:t>
            </a:r>
            <a:r>
              <a:rPr lang="en-US" sz="2000" dirty="0">
                <a:hlinkClick r:id="rId5"/>
              </a:rPr>
              <a:t>submissions_csi@csi.state.co.us</a:t>
            </a:r>
            <a:endParaRPr lang="en-US" sz="2000" dirty="0"/>
          </a:p>
          <a:p>
            <a:endParaRPr lang="en-US" sz="2000" dirty="0"/>
          </a:p>
        </p:txBody>
      </p:sp>
      <p:pic>
        <p:nvPicPr>
          <p:cNvPr id="5" name="Picture 4" descr="Screenshot of the G-Drive folder structure">
            <a:extLst>
              <a:ext uri="{FF2B5EF4-FFF2-40B4-BE49-F238E27FC236}">
                <a16:creationId xmlns:a16="http://schemas.microsoft.com/office/drawing/2014/main" id="{D98C4D27-E9DE-A9A7-187F-3D8893B19DA8}"/>
              </a:ext>
            </a:extLst>
          </p:cNvPr>
          <p:cNvPicPr>
            <a:picLocks noChangeAspect="1"/>
          </p:cNvPicPr>
          <p:nvPr/>
        </p:nvPicPr>
        <p:blipFill>
          <a:blip r:embed="rId6"/>
          <a:stretch>
            <a:fillRect/>
          </a:stretch>
        </p:blipFill>
        <p:spPr>
          <a:xfrm>
            <a:off x="2430378" y="3631079"/>
            <a:ext cx="2404662" cy="3084046"/>
          </a:xfrm>
          <a:prstGeom prst="rect">
            <a:avLst/>
          </a:prstGeom>
        </p:spPr>
      </p:pic>
      <p:sp>
        <p:nvSpPr>
          <p:cNvPr id="6" name="Rectangle 5">
            <a:extLst>
              <a:ext uri="{FF2B5EF4-FFF2-40B4-BE49-F238E27FC236}">
                <a16:creationId xmlns:a16="http://schemas.microsoft.com/office/drawing/2014/main" id="{A0B56994-625A-7BB7-59D8-B293359731EC}"/>
              </a:ext>
              <a:ext uri="{C183D7F6-B498-43B3-948B-1728B52AA6E4}">
                <adec:decorative xmlns:adec="http://schemas.microsoft.com/office/drawing/2017/decorative" val="1"/>
              </a:ext>
            </a:extLst>
          </p:cNvPr>
          <p:cNvSpPr/>
          <p:nvPr/>
        </p:nvSpPr>
        <p:spPr>
          <a:xfrm>
            <a:off x="2550695" y="6148137"/>
            <a:ext cx="1913021" cy="433137"/>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a:extLst>
              <a:ext uri="{FF2B5EF4-FFF2-40B4-BE49-F238E27FC236}">
                <a16:creationId xmlns:a16="http://schemas.microsoft.com/office/drawing/2014/main" id="{FDD9F213-016C-D7A1-7715-D613E6521DF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971166721"/>
      </p:ext>
    </p:extLst>
  </p:cSld>
  <p:clrMapOvr>
    <a:masterClrMapping/>
  </p:clrMapOvr>
  <mc:AlternateContent xmlns:mc="http://schemas.openxmlformats.org/markup-compatibility/2006" xmlns:p14="http://schemas.microsoft.com/office/powerpoint/2010/main">
    <mc:Choice Requires="p14">
      <p:transition spd="slow" p14:dur="2000" advTm="40678"/>
    </mc:Choice>
    <mc:Fallback xmlns="">
      <p:transition spd="slow" advTm="40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02C290-7C93-4BC7-A230-5144162B84A3}"/>
              </a:ext>
            </a:extLst>
          </p:cNvPr>
          <p:cNvSpPr>
            <a:spLocks noGrp="1"/>
          </p:cNvSpPr>
          <p:nvPr>
            <p:ph type="title"/>
          </p:nvPr>
        </p:nvSpPr>
        <p:spPr/>
        <p:txBody>
          <a:bodyPr/>
          <a:lstStyle/>
          <a:p>
            <a:r>
              <a:rPr lang="en-US" dirty="0"/>
              <a:t>SASID Resources &amp; Support</a:t>
            </a:r>
          </a:p>
        </p:txBody>
      </p:sp>
      <p:sp>
        <p:nvSpPr>
          <p:cNvPr id="14" name="TextBox 13">
            <a:extLst>
              <a:ext uri="{FF2B5EF4-FFF2-40B4-BE49-F238E27FC236}">
                <a16:creationId xmlns:a16="http://schemas.microsoft.com/office/drawing/2014/main" id="{5B1B3572-8689-4C9C-914A-AD3E49A7ED35}"/>
              </a:ext>
            </a:extLst>
          </p:cNvPr>
          <p:cNvSpPr txBox="1"/>
          <p:nvPr/>
        </p:nvSpPr>
        <p:spPr>
          <a:xfrm>
            <a:off x="304800" y="1746319"/>
            <a:ext cx="855462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additional support, consider reviewing the following resources and optional exercises.</a:t>
            </a:r>
          </a:p>
        </p:txBody>
      </p:sp>
      <p:sp>
        <p:nvSpPr>
          <p:cNvPr id="8" name="TextBox 7">
            <a:extLst>
              <a:ext uri="{FF2B5EF4-FFF2-40B4-BE49-F238E27FC236}">
                <a16:creationId xmlns:a16="http://schemas.microsoft.com/office/drawing/2014/main" id="{BD5B3B44-7E76-44B2-96F4-8D419C62BABE}"/>
              </a:ext>
            </a:extLst>
          </p:cNvPr>
          <p:cNvSpPr txBox="1"/>
          <p:nvPr/>
        </p:nvSpPr>
        <p:spPr>
          <a:xfrm>
            <a:off x="304800" y="2842870"/>
            <a:ext cx="8239125" cy="923330"/>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Resources to Review:</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hlinkClick r:id="rId5"/>
              </a:rPr>
              <a:t>SASID/EDID Requests Resource page</a:t>
            </a: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Quick Reference Table at the bottom of the SASID Resource page</a:t>
            </a:r>
          </a:p>
        </p:txBody>
      </p:sp>
      <p:sp>
        <p:nvSpPr>
          <p:cNvPr id="10" name="TextBox 9">
            <a:extLst>
              <a:ext uri="{FF2B5EF4-FFF2-40B4-BE49-F238E27FC236}">
                <a16:creationId xmlns:a16="http://schemas.microsoft.com/office/drawing/2014/main" id="{263287FE-7019-46D7-B3AF-8624F7E4C44D}"/>
              </a:ext>
            </a:extLst>
          </p:cNvPr>
          <p:cNvSpPr txBox="1"/>
          <p:nvPr/>
        </p:nvSpPr>
        <p:spPr>
          <a:xfrm>
            <a:off x="304800" y="4031754"/>
            <a:ext cx="8239125" cy="1477328"/>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Exercises to Complete: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Download the SASID Request and Update Template if you do not already have it.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Practice the ‘Best Practices’ search techniques in RITs to get a feel how to successfully search in RITs. </a:t>
            </a:r>
          </a:p>
        </p:txBody>
      </p:sp>
      <p:pic>
        <p:nvPicPr>
          <p:cNvPr id="2" name="Audio 1">
            <a:hlinkClick r:id="" action="ppaction://media"/>
            <a:extLst>
              <a:ext uri="{FF2B5EF4-FFF2-40B4-BE49-F238E27FC236}">
                <a16:creationId xmlns:a16="http://schemas.microsoft.com/office/drawing/2014/main" id="{F7AB66FE-4F11-4A91-8FA0-C9C6C050D0C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40987548"/>
      </p:ext>
    </p:extLst>
  </p:cSld>
  <p:clrMapOvr>
    <a:masterClrMapping/>
  </p:clrMapOvr>
  <mc:AlternateContent xmlns:mc="http://schemas.openxmlformats.org/markup-compatibility/2006" xmlns:p14="http://schemas.microsoft.com/office/powerpoint/2010/main">
    <mc:Choice Requires="p14">
      <p:transition spd="slow" p14:dur="2000" advTm="5931"/>
    </mc:Choice>
    <mc:Fallback xmlns="">
      <p:transition spd="slow" advTm="5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Shape 111">
            <a:extLst>
              <a:ext uri="{FF2B5EF4-FFF2-40B4-BE49-F238E27FC236}">
                <a16:creationId xmlns:a16="http://schemas.microsoft.com/office/drawing/2014/main" id="{C291AA5A-59E6-465D-A6B6-C956CD8BCEB6}"/>
              </a:ext>
            </a:extLst>
          </p:cNvPr>
          <p:cNvSpPr txBox="1">
            <a:spLocks noGrp="1"/>
          </p:cNvSpPr>
          <p:nvPr>
            <p:ph type="title" idx="4294967295"/>
          </p:nvPr>
        </p:nvSpPr>
        <p:spPr>
          <a:xfrm>
            <a:off x="1657350" y="2440592"/>
            <a:ext cx="5829300" cy="1159875"/>
          </a:xfrm>
          <a:prstGeom prst="rect">
            <a:avLst/>
          </a:prstGeom>
          <a:noFill/>
          <a:ln>
            <a:noFill/>
            <a:prstDash/>
          </a:ln>
          <a:effectLst/>
        </p:spPr>
        <p:txBody>
          <a:bodyPr rot="0" spcFirstLastPara="1" vertOverflow="overflow" horzOverflow="overflow" vert="horz" wrap="square" lIns="68569" tIns="68569" rIns="68569" bIns="68569" numCol="1" spcCol="0" rtlCol="0" fromWordArt="0" anchor="b" anchorCtr="0" forceAA="0" compatLnSpc="1">
            <a:prstTxWarp prst="textNoShape">
              <a:avLst/>
            </a:prstTxWarp>
            <a:noAutofit/>
          </a:bodyPr>
          <a:lstStyle>
            <a:lvl1pPr lvl="0" algn="ctr" defTabSz="914400" rtl="0" eaLnBrk="1" latinLnBrk="0" hangingPunct="1">
              <a:lnSpc>
                <a:spcPct val="90000"/>
              </a:lnSpc>
              <a:spcBef>
                <a:spcPts val="0"/>
              </a:spcBef>
              <a:spcAft>
                <a:spcPts val="0"/>
              </a:spcAft>
              <a:buClr>
                <a:srgbClr val="FFFFFF"/>
              </a:buClr>
              <a:buSzPts val="4800"/>
              <a:buNone/>
              <a:defRPr sz="3600" kern="12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pPr marL="0" marR="0" lvl="0" indent="0" algn="ctr" defTabSz="914400" rtl="0" eaLnBrk="1" fontAlgn="auto" latinLnBrk="0" hangingPunct="1">
              <a:lnSpc>
                <a:spcPct val="90000"/>
              </a:lnSpc>
              <a:spcBef>
                <a:spcPts val="0"/>
              </a:spcBef>
              <a:spcAft>
                <a:spcPts val="0"/>
              </a:spcAft>
              <a:buClr>
                <a:srgbClr val="FFFFFF"/>
              </a:buClr>
              <a:buSzPts val="4800"/>
              <a:buFontTx/>
              <a:buNone/>
              <a:tabLst/>
              <a:defRPr/>
            </a:pPr>
            <a: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panose="020B0604020202020204" pitchFamily="34" charset="0"/>
              </a:rPr>
              <a:t>Thank you!</a:t>
            </a:r>
            <a:b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panose="020B0604020202020204" pitchFamily="34" charset="0"/>
              </a:rPr>
            </a:br>
            <a:br>
              <a:rPr kumimoji="0" lang="en-US" sz="3600" b="0"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panose="020B0604020202020204" pitchFamily="34" charset="0"/>
              </a:rPr>
            </a:br>
            <a:r>
              <a:rPr kumimoji="0" lang="en-US" sz="24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Arial Unicode MS" panose="020B0604020202020204" pitchFamily="34" charset="-128"/>
                <a:cs typeface="Arial" panose="020B0604020202020204" pitchFamily="34" charset="0"/>
              </a:rPr>
              <a:t>submissions_csi@csi.state.co.us</a:t>
            </a:r>
            <a:endParaRPr kumimoji="0" lang="en-US" sz="3600" b="0" i="0" u="none" strike="noStrike" kern="1200" cap="none" spc="0" normalizeH="0" baseline="0" noProof="0" dirty="0">
              <a:ln>
                <a:noFill/>
              </a:ln>
              <a:solidFill>
                <a:schemeClr val="accent2">
                  <a:lumMod val="20000"/>
                  <a:lumOff val="80000"/>
                </a:schemeClr>
              </a:solidFill>
              <a:effectLst/>
              <a:uLnTx/>
              <a:uFillTx/>
              <a:latin typeface="Arial" panose="020B0604020202020204" pitchFamily="34" charset="0"/>
              <a:ea typeface="Arial Unicode MS" panose="020B0604020202020204" pitchFamily="34" charset="-128"/>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14</a:t>
            </a:fld>
            <a:endParaRPr dirty="0"/>
          </a:p>
        </p:txBody>
      </p:sp>
      <p:pic>
        <p:nvPicPr>
          <p:cNvPr id="2" name="Audio 1">
            <a:hlinkClick r:id="" action="ppaction://media"/>
            <a:extLst>
              <a:ext uri="{FF2B5EF4-FFF2-40B4-BE49-F238E27FC236}">
                <a16:creationId xmlns:a16="http://schemas.microsoft.com/office/drawing/2014/main" id="{FA1DC248-3A19-43A3-A16E-85C2B05C257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80746764"/>
      </p:ext>
    </p:extLst>
  </p:cSld>
  <p:clrMapOvr>
    <a:masterClrMapping/>
  </p:clrMapOvr>
  <mc:AlternateContent xmlns:mc="http://schemas.openxmlformats.org/markup-compatibility/2006" xmlns:p14="http://schemas.microsoft.com/office/powerpoint/2010/main">
    <mc:Choice Requires="p14">
      <p:transition spd="slow" p14:dur="2000" advTm="6511"/>
    </mc:Choice>
    <mc:Fallback xmlns="">
      <p:transition spd="slow" advTm="65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itle 6">
            <a:extLst>
              <a:ext uri="{FF2B5EF4-FFF2-40B4-BE49-F238E27FC236}">
                <a16:creationId xmlns:a16="http://schemas.microsoft.com/office/drawing/2014/main" id="{B8BF7C7B-D6B2-4B91-BD04-88966C826C66}"/>
              </a:ext>
            </a:extLst>
          </p:cNvPr>
          <p:cNvSpPr>
            <a:spLocks noGrp="1"/>
          </p:cNvSpPr>
          <p:nvPr>
            <p:ph type="title"/>
          </p:nvPr>
        </p:nvSpPr>
        <p:spPr/>
        <p:txBody>
          <a:bodyPr/>
          <a:lstStyle/>
          <a:p>
            <a:r>
              <a:rPr lang="en-US" dirty="0"/>
              <a:t>SASID Resources</a:t>
            </a:r>
          </a:p>
        </p:txBody>
      </p:sp>
      <p:pic>
        <p:nvPicPr>
          <p:cNvPr id="10" name="Picture 9" descr="Screenshot of Data Submissions Library webpage and where to find the SASID/EDID Requests webpage">
            <a:extLst>
              <a:ext uri="{FF2B5EF4-FFF2-40B4-BE49-F238E27FC236}">
                <a16:creationId xmlns:a16="http://schemas.microsoft.com/office/drawing/2014/main" id="{2F3A4B40-D995-2329-3995-7E2A1C525582}"/>
              </a:ext>
            </a:extLst>
          </p:cNvPr>
          <p:cNvPicPr>
            <a:picLocks noChangeAspect="1"/>
          </p:cNvPicPr>
          <p:nvPr/>
        </p:nvPicPr>
        <p:blipFill>
          <a:blip r:embed="rId5"/>
          <a:stretch>
            <a:fillRect/>
          </a:stretch>
        </p:blipFill>
        <p:spPr>
          <a:xfrm>
            <a:off x="457200" y="1534778"/>
            <a:ext cx="5484144" cy="4311434"/>
          </a:xfrm>
          <a:prstGeom prst="rect">
            <a:avLst/>
          </a:prstGeom>
        </p:spPr>
      </p:pic>
      <p:sp>
        <p:nvSpPr>
          <p:cNvPr id="2" name="Rectangle 1"/>
          <p:cNvSpPr/>
          <p:nvPr/>
        </p:nvSpPr>
        <p:spPr>
          <a:xfrm>
            <a:off x="606582" y="6295572"/>
            <a:ext cx="8187241"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CSI SASID and EDID Page: </a:t>
            </a:r>
            <a:r>
              <a:rPr lang="en-US" sz="1400" dirty="0">
                <a:latin typeface="Arial" panose="020B0604020202020204" pitchFamily="34" charset="0"/>
                <a:cs typeface="Arial" panose="020B0604020202020204" pitchFamily="34" charset="0"/>
                <a:hlinkClick r:id="rId6"/>
              </a:rPr>
              <a:t>https://resources.csi.state.co.us/sasid-edid-requests/</a:t>
            </a:r>
            <a:endParaRPr lang="en-US" sz="1400" dirty="0">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DAAC0D7D-CD03-1833-0812-EC5551CC17E9}"/>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118750" t="-118750" r="-118750" b="-118750"/>
          <a:stretch>
            <a:fillRect/>
          </a:stretch>
        </p:blipFill>
        <p:spPr>
          <a:xfrm>
            <a:off x="7004304" y="4718304"/>
            <a:ext cx="2057400" cy="2057400"/>
          </a:xfrm>
          <a:prstGeom prst="ellipse">
            <a:avLst/>
          </a:prstGeom>
        </p:spPr>
      </p:pic>
      <p:sp>
        <p:nvSpPr>
          <p:cNvPr id="97" name="Shape 97"/>
          <p:cNvSpPr txBox="1">
            <a:spLocks noGrp="1"/>
          </p:cNvSpPr>
          <p:nvPr>
            <p:ph type="sldNum" idx="4294967295"/>
          </p:nvPr>
        </p:nvSpPr>
        <p:spPr>
          <a:xfrm>
            <a:off x="8732838" y="6264275"/>
            <a:ext cx="411162" cy="312738"/>
          </a:xfrm>
          <a:prstGeom prst="rect">
            <a:avLst/>
          </a:prstGeom>
        </p:spPr>
        <p:txBody>
          <a:bodyPr spcFirstLastPara="1" vert="horz" wrap="square" lIns="68569" tIns="68569" rIns="68569" bIns="68569" rtlCol="0" anchor="t"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2144355112"/>
      </p:ext>
    </p:extLst>
  </p:cSld>
  <p:clrMapOvr>
    <a:masterClrMapping/>
  </p:clrMapOvr>
  <mc:AlternateContent xmlns:mc="http://schemas.openxmlformats.org/markup-compatibility/2006">
    <mc:Choice xmlns:p14="http://schemas.microsoft.com/office/powerpoint/2010/main" Requires="p14">
      <p:transition spd="slow" p14:dur="2000" advTm="52164"/>
    </mc:Choice>
    <mc:Fallback>
      <p:transition spd="slow" advTm="52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1D874-2077-46C6-AAA2-EB80429882F9}"/>
              </a:ext>
            </a:extLst>
          </p:cNvPr>
          <p:cNvSpPr>
            <a:spLocks noGrp="1"/>
          </p:cNvSpPr>
          <p:nvPr>
            <p:ph type="title"/>
          </p:nvPr>
        </p:nvSpPr>
        <p:spPr/>
        <p:txBody>
          <a:bodyPr/>
          <a:lstStyle/>
          <a:p>
            <a:r>
              <a:rPr lang="en-US" dirty="0"/>
              <a:t>RITS Access</a:t>
            </a:r>
          </a:p>
        </p:txBody>
      </p:sp>
      <p:sp>
        <p:nvSpPr>
          <p:cNvPr id="3" name="Content Placeholder 2">
            <a:extLst>
              <a:ext uri="{FF2B5EF4-FFF2-40B4-BE49-F238E27FC236}">
                <a16:creationId xmlns:a16="http://schemas.microsoft.com/office/drawing/2014/main" id="{8635E264-9C36-4C6A-8C36-6A59E856A11C}"/>
              </a:ext>
            </a:extLst>
          </p:cNvPr>
          <p:cNvSpPr>
            <a:spLocks noGrp="1"/>
          </p:cNvSpPr>
          <p:nvPr>
            <p:ph idx="1"/>
          </p:nvPr>
        </p:nvSpPr>
        <p:spPr>
          <a:xfrm>
            <a:off x="628650" y="1337193"/>
            <a:ext cx="7886700" cy="837188"/>
          </a:xfrm>
        </p:spPr>
        <p:txBody>
          <a:bodyPr>
            <a:normAutofit/>
          </a:bodyPr>
          <a:lstStyle/>
          <a:p>
            <a:pPr marL="0" lvl="0" indent="0">
              <a:buNone/>
            </a:pPr>
            <a:r>
              <a:rPr lang="en-US" sz="1800" dirty="0">
                <a:latin typeface="Arial" panose="020B0604020202020204" pitchFamily="34" charset="0"/>
                <a:cs typeface="Arial" panose="020B0604020202020204" pitchFamily="34" charset="0"/>
              </a:rPr>
              <a:t>Due to the sensitive nature of student Personally Identifiable Information (PII), school leaders must email </a:t>
            </a:r>
            <a:r>
              <a:rPr lang="en-US" sz="1800" dirty="0">
                <a:latin typeface="Arial" panose="020B0604020202020204" pitchFamily="34" charset="0"/>
                <a:cs typeface="Arial" panose="020B0604020202020204" pitchFamily="34" charset="0"/>
                <a:hlinkClick r:id="rId5"/>
              </a:rPr>
              <a:t>submissions_csi@csi.state.co.us</a:t>
            </a:r>
            <a:r>
              <a:rPr lang="en-US" sz="1800" dirty="0">
                <a:latin typeface="Arial" panose="020B0604020202020204" pitchFamily="34" charset="0"/>
                <a:cs typeface="Arial" panose="020B0604020202020204" pitchFamily="34" charset="0"/>
              </a:rPr>
              <a:t> to request a staff member gain access to the RITS system.</a:t>
            </a:r>
          </a:p>
        </p:txBody>
      </p:sp>
      <p:pic>
        <p:nvPicPr>
          <p:cNvPr id="9" name="Picture 8" descr="Screenshot of the CDE webpage to access the RITS system">
            <a:extLst>
              <a:ext uri="{FF2B5EF4-FFF2-40B4-BE49-F238E27FC236}">
                <a16:creationId xmlns:a16="http://schemas.microsoft.com/office/drawing/2014/main" id="{08809C13-51C8-A4A8-75C0-C7B16DC00A36}"/>
              </a:ext>
            </a:extLst>
          </p:cNvPr>
          <p:cNvPicPr>
            <a:picLocks noChangeAspect="1"/>
          </p:cNvPicPr>
          <p:nvPr/>
        </p:nvPicPr>
        <p:blipFill>
          <a:blip r:embed="rId6"/>
          <a:stretch>
            <a:fillRect/>
          </a:stretch>
        </p:blipFill>
        <p:spPr>
          <a:xfrm>
            <a:off x="1572377" y="2498311"/>
            <a:ext cx="5686425" cy="3228975"/>
          </a:xfrm>
          <a:prstGeom prst="rect">
            <a:avLst/>
          </a:prstGeom>
        </p:spPr>
      </p:pic>
      <p:sp>
        <p:nvSpPr>
          <p:cNvPr id="7" name="TextBox 6">
            <a:extLst>
              <a:ext uri="{FF2B5EF4-FFF2-40B4-BE49-F238E27FC236}">
                <a16:creationId xmlns:a16="http://schemas.microsoft.com/office/drawing/2014/main" id="{2F710A37-41E5-450F-A3E6-C7D5E36C3828}"/>
              </a:ext>
            </a:extLst>
          </p:cNvPr>
          <p:cNvSpPr txBox="1"/>
          <p:nvPr/>
        </p:nvSpPr>
        <p:spPr>
          <a:xfrm>
            <a:off x="1075173" y="6210978"/>
            <a:ext cx="6883122" cy="369332"/>
          </a:xfrm>
          <a:prstGeom prst="rect">
            <a:avLst/>
          </a:prstGeom>
          <a:noFill/>
        </p:spPr>
        <p:txBody>
          <a:bodyPr wrap="square">
            <a:spAutoFit/>
          </a:bodyPr>
          <a:lstStyle/>
          <a:p>
            <a:pPr algn="ctr"/>
            <a:r>
              <a:rPr lang="en-US" b="1" dirty="0">
                <a:latin typeface="Arial" panose="020B0604020202020204" pitchFamily="34" charset="0"/>
                <a:cs typeface="Arial" panose="020B0604020202020204" pitchFamily="34" charset="0"/>
              </a:rPr>
              <a:t>Link to RITS login page: </a:t>
            </a:r>
            <a:r>
              <a:rPr lang="en-US" dirty="0">
                <a:latin typeface="Arial" panose="020B0604020202020204" pitchFamily="34" charset="0"/>
                <a:cs typeface="Arial" panose="020B0604020202020204" pitchFamily="34" charset="0"/>
                <a:hlinkClick r:id="rId7"/>
              </a:rPr>
              <a:t>https://www.cde.state.co.us/idm/rits</a:t>
            </a:r>
            <a:endParaRPr lang="en-US" dirty="0"/>
          </a:p>
        </p:txBody>
      </p:sp>
      <p:pic>
        <p:nvPicPr>
          <p:cNvPr id="4" name="Audio 3">
            <a:hlinkClick r:id="" action="ppaction://media"/>
            <a:extLst>
              <a:ext uri="{FF2B5EF4-FFF2-40B4-BE49-F238E27FC236}">
                <a16:creationId xmlns:a16="http://schemas.microsoft.com/office/drawing/2014/main" id="{9B5BF992-A172-49EC-B092-5D702D4221B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24116511"/>
      </p:ext>
    </p:extLst>
  </p:cSld>
  <p:clrMapOvr>
    <a:masterClrMapping/>
  </p:clrMapOvr>
  <mc:AlternateContent xmlns:mc="http://schemas.openxmlformats.org/markup-compatibility/2006" xmlns:p14="http://schemas.microsoft.com/office/powerpoint/2010/main">
    <mc:Choice Requires="p14">
      <p:transition spd="slow" p14:dur="2000" advTm="25694"/>
    </mc:Choice>
    <mc:Fallback xmlns="">
      <p:transition spd="slow" advTm="256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8" name="Title 7">
            <a:extLst>
              <a:ext uri="{FF2B5EF4-FFF2-40B4-BE49-F238E27FC236}">
                <a16:creationId xmlns:a16="http://schemas.microsoft.com/office/drawing/2014/main" id="{3E2C8512-66A3-41FD-8395-CC235DEB4C4F}"/>
              </a:ext>
            </a:extLst>
          </p:cNvPr>
          <p:cNvSpPr>
            <a:spLocks noGrp="1"/>
          </p:cNvSpPr>
          <p:nvPr>
            <p:ph type="title"/>
          </p:nvPr>
        </p:nvSpPr>
        <p:spPr/>
        <p:txBody>
          <a:bodyPr/>
          <a:lstStyle/>
          <a:p>
            <a:r>
              <a:rPr lang="en-US" dirty="0"/>
              <a:t>Looking Up a Student in RITS</a:t>
            </a:r>
          </a:p>
        </p:txBody>
      </p:sp>
      <p:pic>
        <p:nvPicPr>
          <p:cNvPr id="9" name="Picture 8" descr="Screenshot of navigating the RITS system">
            <a:extLst>
              <a:ext uri="{FF2B5EF4-FFF2-40B4-BE49-F238E27FC236}">
                <a16:creationId xmlns:a16="http://schemas.microsoft.com/office/drawing/2014/main" id="{E40F7420-EADF-0186-C696-89E24EE1CDF5}"/>
              </a:ext>
            </a:extLst>
          </p:cNvPr>
          <p:cNvPicPr>
            <a:picLocks noChangeAspect="1"/>
          </p:cNvPicPr>
          <p:nvPr/>
        </p:nvPicPr>
        <p:blipFill rotWithShape="1">
          <a:blip r:embed="rId5"/>
          <a:srcRect r="4077"/>
          <a:stretch/>
        </p:blipFill>
        <p:spPr>
          <a:xfrm>
            <a:off x="581025" y="1779671"/>
            <a:ext cx="7934325" cy="4079708"/>
          </a:xfrm>
          <a:prstGeom prst="rect">
            <a:avLst/>
          </a:prstGeom>
        </p:spPr>
      </p:pic>
      <p:pic>
        <p:nvPicPr>
          <p:cNvPr id="3" name="Audio 2">
            <a:hlinkClick r:id="" action="ppaction://media"/>
            <a:extLst>
              <a:ext uri="{FF2B5EF4-FFF2-40B4-BE49-F238E27FC236}">
                <a16:creationId xmlns:a16="http://schemas.microsoft.com/office/drawing/2014/main" id="{482856A9-DA30-4052-B1D7-E5A371BB4F8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
        <p:nvSpPr>
          <p:cNvPr id="97" name="Shape 97"/>
          <p:cNvSpPr txBox="1">
            <a:spLocks noGrp="1"/>
          </p:cNvSpPr>
          <p:nvPr>
            <p:ph type="sldNum" idx="4294967295"/>
          </p:nvPr>
        </p:nvSpPr>
        <p:spPr>
          <a:xfrm>
            <a:off x="8732838" y="6354763"/>
            <a:ext cx="411162" cy="312737"/>
          </a:xfrm>
          <a:prstGeom prst="rect">
            <a:avLst/>
          </a:prstGeom>
        </p:spPr>
        <p:txBody>
          <a:bodyPr spcFirstLastPara="1" vert="horz" wrap="square" lIns="68569" tIns="68569" rIns="68569" bIns="68569" rtlCol="0" anchor="t" anchorCtr="0">
            <a:noAutofit/>
          </a:bodyPr>
          <a:lstStyle/>
          <a:p>
            <a:fld id="{00000000-1234-1234-1234-123412341234}" type="slidenum">
              <a:rPr lang="en"/>
              <a:pPr/>
              <a:t>4</a:t>
            </a:fld>
            <a:endParaRPr dirty="0"/>
          </a:p>
        </p:txBody>
      </p:sp>
    </p:spTree>
    <p:extLst>
      <p:ext uri="{BB962C8B-B14F-4D97-AF65-F5344CB8AC3E}">
        <p14:creationId xmlns:p14="http://schemas.microsoft.com/office/powerpoint/2010/main" val="3752747512"/>
      </p:ext>
    </p:extLst>
  </p:cSld>
  <p:clrMapOvr>
    <a:masterClrMapping/>
  </p:clrMapOvr>
  <mc:AlternateContent xmlns:mc="http://schemas.openxmlformats.org/markup-compatibility/2006" xmlns:p14="http://schemas.microsoft.com/office/powerpoint/2010/main">
    <mc:Choice Requires="p14">
      <p:transition spd="slow" p14:dur="2000" advTm="19189"/>
    </mc:Choice>
    <mc:Fallback xmlns="">
      <p:transition spd="slow" advTm="191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99D6C814-8473-4619-9613-538CDF2DA8CC}"/>
              </a:ext>
            </a:extLst>
          </p:cNvPr>
          <p:cNvSpPr>
            <a:spLocks noGrp="1"/>
          </p:cNvSpPr>
          <p:nvPr>
            <p:ph type="title"/>
          </p:nvPr>
        </p:nvSpPr>
        <p:spPr/>
        <p:txBody>
          <a:bodyPr/>
          <a:lstStyle/>
          <a:p>
            <a:r>
              <a:rPr lang="en-US" dirty="0"/>
              <a:t>RITS Best Practices</a:t>
            </a:r>
          </a:p>
        </p:txBody>
      </p:sp>
      <p:pic>
        <p:nvPicPr>
          <p:cNvPr id="6" name="Picture 5" descr="Screenshot of RITS Search best practices">
            <a:extLst>
              <a:ext uri="{FF2B5EF4-FFF2-40B4-BE49-F238E27FC236}">
                <a16:creationId xmlns:a16="http://schemas.microsoft.com/office/drawing/2014/main" id="{FDAE8E3C-2341-BDE5-1C16-4E291ECE2246}"/>
              </a:ext>
            </a:extLst>
          </p:cNvPr>
          <p:cNvPicPr>
            <a:picLocks noChangeAspect="1"/>
          </p:cNvPicPr>
          <p:nvPr/>
        </p:nvPicPr>
        <p:blipFill>
          <a:blip r:embed="rId5"/>
          <a:stretch>
            <a:fillRect/>
          </a:stretch>
        </p:blipFill>
        <p:spPr>
          <a:xfrm>
            <a:off x="1100137" y="1690689"/>
            <a:ext cx="6943725" cy="3962400"/>
          </a:xfrm>
          <a:prstGeom prst="rect">
            <a:avLst/>
          </a:prstGeom>
        </p:spPr>
      </p:pic>
      <p:pic>
        <p:nvPicPr>
          <p:cNvPr id="5" name="Audio 4">
            <a:hlinkClick r:id="" action="ppaction://media"/>
            <a:extLst>
              <a:ext uri="{FF2B5EF4-FFF2-40B4-BE49-F238E27FC236}">
                <a16:creationId xmlns:a16="http://schemas.microsoft.com/office/drawing/2014/main" id="{604FE3B0-F490-4757-92DE-F140418490A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
        <p:nvSpPr>
          <p:cNvPr id="97" name="Shape 97"/>
          <p:cNvSpPr txBox="1">
            <a:spLocks noGrp="1"/>
          </p:cNvSpPr>
          <p:nvPr>
            <p:ph type="sldNum" idx="4294967295"/>
          </p:nvPr>
        </p:nvSpPr>
        <p:spPr>
          <a:xfrm>
            <a:off x="8732838" y="6381750"/>
            <a:ext cx="411162" cy="312738"/>
          </a:xfrm>
          <a:prstGeom prst="rect">
            <a:avLst/>
          </a:prstGeom>
        </p:spPr>
        <p:txBody>
          <a:bodyPr spcFirstLastPara="1" vert="horz" wrap="square" lIns="68569" tIns="68569" rIns="68569" bIns="68569" rtlCol="0" anchor="t" anchorCtr="0">
            <a:noAutofit/>
          </a:bodyPr>
          <a:lstStyle/>
          <a:p>
            <a:fld id="{00000000-1234-1234-1234-123412341234}" type="slidenum">
              <a:rPr lang="en"/>
              <a:pPr/>
              <a:t>5</a:t>
            </a:fld>
            <a:endParaRPr dirty="0"/>
          </a:p>
        </p:txBody>
      </p:sp>
    </p:spTree>
    <p:extLst>
      <p:ext uri="{BB962C8B-B14F-4D97-AF65-F5344CB8AC3E}">
        <p14:creationId xmlns:p14="http://schemas.microsoft.com/office/powerpoint/2010/main" val="804982103"/>
      </p:ext>
    </p:extLst>
  </p:cSld>
  <p:clrMapOvr>
    <a:masterClrMapping/>
  </p:clrMapOvr>
  <mc:AlternateContent xmlns:mc="http://schemas.openxmlformats.org/markup-compatibility/2006" xmlns:p14="http://schemas.microsoft.com/office/powerpoint/2010/main">
    <mc:Choice Requires="p14">
      <p:transition spd="slow" p14:dur="2000" advTm="46473"/>
    </mc:Choice>
    <mc:Fallback xmlns="">
      <p:transition spd="slow" advTm="46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01605-F9A4-4229-915D-C5BC9D91177C}"/>
              </a:ext>
            </a:extLst>
          </p:cNvPr>
          <p:cNvSpPr>
            <a:spLocks noGrp="1"/>
          </p:cNvSpPr>
          <p:nvPr>
            <p:ph type="title"/>
          </p:nvPr>
        </p:nvSpPr>
        <p:spPr/>
        <p:txBody>
          <a:bodyPr/>
          <a:lstStyle/>
          <a:p>
            <a:r>
              <a:rPr lang="en-US" dirty="0"/>
              <a:t>Difference between SASID Request and Update</a:t>
            </a:r>
          </a:p>
        </p:txBody>
      </p:sp>
      <p:sp>
        <p:nvSpPr>
          <p:cNvPr id="9" name="TextBox 8">
            <a:extLst>
              <a:ext uri="{FF2B5EF4-FFF2-40B4-BE49-F238E27FC236}">
                <a16:creationId xmlns:a16="http://schemas.microsoft.com/office/drawing/2014/main" id="{40203671-3EF8-45C8-B46F-EF836B4C5E43}"/>
              </a:ext>
            </a:extLst>
          </p:cNvPr>
          <p:cNvSpPr txBox="1"/>
          <p:nvPr/>
        </p:nvSpPr>
        <p:spPr>
          <a:xfrm>
            <a:off x="440934" y="1848672"/>
            <a:ext cx="8262132"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***Requests and Updates should always be completed in separate files***</a:t>
            </a:r>
          </a:p>
        </p:txBody>
      </p:sp>
      <p:pic>
        <p:nvPicPr>
          <p:cNvPr id="5" name="Audio 4">
            <a:hlinkClick r:id="" action="ppaction://media"/>
            <a:extLst>
              <a:ext uri="{FF2B5EF4-FFF2-40B4-BE49-F238E27FC236}">
                <a16:creationId xmlns:a16="http://schemas.microsoft.com/office/drawing/2014/main" id="{F5A4A42A-F5B8-40F5-B5B8-FAAC6C037F0B}"/>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pic>
        <p:nvPicPr>
          <p:cNvPr id="8" name="Picture 7" descr="Screenshot showing the difference between the RITS Request and Update templates">
            <a:extLst>
              <a:ext uri="{FF2B5EF4-FFF2-40B4-BE49-F238E27FC236}">
                <a16:creationId xmlns:a16="http://schemas.microsoft.com/office/drawing/2014/main" id="{6A2B84F7-EB0C-700A-E4E3-427C6AAFBDDF}"/>
              </a:ext>
            </a:extLst>
          </p:cNvPr>
          <p:cNvPicPr>
            <a:picLocks noChangeAspect="1"/>
          </p:cNvPicPr>
          <p:nvPr/>
        </p:nvPicPr>
        <p:blipFill>
          <a:blip r:embed="rId6"/>
          <a:stretch>
            <a:fillRect/>
          </a:stretch>
        </p:blipFill>
        <p:spPr>
          <a:xfrm>
            <a:off x="669485" y="2487290"/>
            <a:ext cx="7915715" cy="3542624"/>
          </a:xfrm>
          <a:prstGeom prst="rect">
            <a:avLst/>
          </a:prstGeom>
        </p:spPr>
      </p:pic>
    </p:spTree>
    <p:extLst>
      <p:ext uri="{BB962C8B-B14F-4D97-AF65-F5344CB8AC3E}">
        <p14:creationId xmlns:p14="http://schemas.microsoft.com/office/powerpoint/2010/main" val="4025085913"/>
      </p:ext>
    </p:extLst>
  </p:cSld>
  <p:clrMapOvr>
    <a:masterClrMapping/>
  </p:clrMapOvr>
  <mc:AlternateContent xmlns:mc="http://schemas.openxmlformats.org/markup-compatibility/2006" xmlns:p14="http://schemas.microsoft.com/office/powerpoint/2010/main">
    <mc:Choice Requires="p14">
      <p:transition spd="slow" p14:dur="2000" advTm="48632"/>
    </mc:Choice>
    <mc:Fallback xmlns="">
      <p:transition spd="slow" advTm="48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3" name="Shape 93">
            <a:extLst>
              <a:ext uri="{FF2B5EF4-FFF2-40B4-BE49-F238E27FC236}">
                <a16:creationId xmlns:a16="http://schemas.microsoft.com/office/drawing/2014/main" id="{F05B1811-96CF-4CFC-AF7C-8226CC6705B6}"/>
              </a:ext>
            </a:extLst>
          </p:cNvPr>
          <p:cNvSpPr txBox="1">
            <a:spLocks noGrp="1"/>
          </p:cNvSpPr>
          <p:nvPr>
            <p:ph type="title"/>
          </p:nvPr>
        </p:nvSpPr>
        <p:spPr>
          <a:xfrm>
            <a:off x="760269" y="306065"/>
            <a:ext cx="7840745" cy="85725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Requesting a New SASID</a:t>
            </a:r>
            <a:endParaRPr dirty="0">
              <a:latin typeface="Arial" panose="020B0604020202020204" pitchFamily="34" charset="0"/>
              <a:cs typeface="Arial" panose="020B0604020202020204" pitchFamily="34" charset="0"/>
            </a:endParaRPr>
          </a:p>
        </p:txBody>
      </p:sp>
      <p:sp>
        <p:nvSpPr>
          <p:cNvPr id="14" name="TextBox 13"/>
          <p:cNvSpPr txBox="1"/>
          <p:nvPr/>
        </p:nvSpPr>
        <p:spPr>
          <a:xfrm>
            <a:off x="2696636" y="1163315"/>
            <a:ext cx="4202105" cy="300082"/>
          </a:xfrm>
          <a:prstGeom prst="rect">
            <a:avLst/>
          </a:prstGeom>
          <a:solidFill>
            <a:schemeClr val="bg1">
              <a:lumMod val="95000"/>
            </a:schemeClr>
          </a:solidFill>
          <a:ln w="19050">
            <a:solidFill>
              <a:srgbClr val="C00000"/>
            </a:solidFill>
          </a:ln>
        </p:spPr>
        <p:txBody>
          <a:bodyPr wrap="square" rtlCol="0">
            <a:spAutoFit/>
          </a:bodyPr>
          <a:lstStyle/>
          <a:p>
            <a:r>
              <a:rPr lang="en-US" sz="1350" dirty="0"/>
              <a:t>Save blank template to your desktop or hard drive!</a:t>
            </a:r>
          </a:p>
        </p:txBody>
      </p:sp>
      <p:pic>
        <p:nvPicPr>
          <p:cNvPr id="6" name="Picture 5" descr="Screenshot showing where to access the SASID Request/Update template from the CSI webpage">
            <a:extLst>
              <a:ext uri="{FF2B5EF4-FFF2-40B4-BE49-F238E27FC236}">
                <a16:creationId xmlns:a16="http://schemas.microsoft.com/office/drawing/2014/main" id="{804730F1-046B-3C0B-2E02-BEA2814FFAFB}"/>
              </a:ext>
            </a:extLst>
          </p:cNvPr>
          <p:cNvPicPr>
            <a:picLocks noChangeAspect="1"/>
          </p:cNvPicPr>
          <p:nvPr/>
        </p:nvPicPr>
        <p:blipFill>
          <a:blip r:embed="rId5"/>
          <a:stretch>
            <a:fillRect/>
          </a:stretch>
        </p:blipFill>
        <p:spPr>
          <a:xfrm>
            <a:off x="1100137" y="1998985"/>
            <a:ext cx="6943725" cy="3695700"/>
          </a:xfrm>
          <a:prstGeom prst="rect">
            <a:avLst/>
          </a:prstGeom>
        </p:spPr>
      </p:pic>
      <p:pic>
        <p:nvPicPr>
          <p:cNvPr id="3" name="Audio 2">
            <a:hlinkClick r:id="" action="ppaction://media"/>
            <a:extLst>
              <a:ext uri="{FF2B5EF4-FFF2-40B4-BE49-F238E27FC236}">
                <a16:creationId xmlns:a16="http://schemas.microsoft.com/office/drawing/2014/main" id="{57AE89E4-DD87-474C-84D1-968941FFBB4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
        <p:nvSpPr>
          <p:cNvPr id="97" name="Shape 97"/>
          <p:cNvSpPr txBox="1">
            <a:spLocks noGrp="1"/>
          </p:cNvSpPr>
          <p:nvPr>
            <p:ph type="sldNum" idx="12"/>
          </p:nvPr>
        </p:nvSpPr>
        <p:spPr>
          <a:xfrm>
            <a:off x="8601014" y="6253682"/>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4076764272"/>
      </p:ext>
    </p:extLst>
  </p:cSld>
  <p:clrMapOvr>
    <a:masterClrMapping/>
  </p:clrMapOvr>
  <mc:AlternateContent xmlns:mc="http://schemas.openxmlformats.org/markup-compatibility/2006" xmlns:p14="http://schemas.microsoft.com/office/powerpoint/2010/main">
    <mc:Choice Requires="p14">
      <p:transition spd="slow" p14:dur="2000" advTm="10718"/>
    </mc:Choice>
    <mc:Fallback xmlns="">
      <p:transition spd="slow" advTm="10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3" name="Shape 93">
            <a:extLst>
              <a:ext uri="{FF2B5EF4-FFF2-40B4-BE49-F238E27FC236}">
                <a16:creationId xmlns:a16="http://schemas.microsoft.com/office/drawing/2014/main" id="{F05B1811-96CF-4CFC-AF7C-8226CC6705B6}"/>
              </a:ext>
            </a:extLst>
          </p:cNvPr>
          <p:cNvSpPr txBox="1">
            <a:spLocks noGrp="1"/>
          </p:cNvSpPr>
          <p:nvPr>
            <p:ph type="title"/>
          </p:nvPr>
        </p:nvSpPr>
        <p:spPr>
          <a:xfrm>
            <a:off x="760269" y="306065"/>
            <a:ext cx="7840745" cy="85725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New SASID Request Template </a:t>
            </a:r>
            <a:endParaRPr dirty="0">
              <a:latin typeface="Arial" panose="020B0604020202020204" pitchFamily="34" charset="0"/>
              <a:cs typeface="Arial" panose="020B0604020202020204" pitchFamily="34" charset="0"/>
            </a:endParaRPr>
          </a:p>
        </p:txBody>
      </p:sp>
      <p:sp>
        <p:nvSpPr>
          <p:cNvPr id="14" name="TextBox 13"/>
          <p:cNvSpPr txBox="1"/>
          <p:nvPr/>
        </p:nvSpPr>
        <p:spPr>
          <a:xfrm>
            <a:off x="2696636" y="1163315"/>
            <a:ext cx="4202105" cy="300082"/>
          </a:xfrm>
          <a:prstGeom prst="rect">
            <a:avLst/>
          </a:prstGeom>
          <a:solidFill>
            <a:schemeClr val="bg1">
              <a:lumMod val="95000"/>
            </a:schemeClr>
          </a:solidFill>
          <a:ln w="19050">
            <a:solidFill>
              <a:srgbClr val="C00000"/>
            </a:solidFill>
          </a:ln>
        </p:spPr>
        <p:txBody>
          <a:bodyPr wrap="square" rtlCol="0">
            <a:spAutoFit/>
          </a:bodyPr>
          <a:lstStyle/>
          <a:p>
            <a:r>
              <a:rPr lang="en-US" sz="1350" dirty="0"/>
              <a:t>Save blank template to your desktop or hard drive!</a:t>
            </a:r>
          </a:p>
        </p:txBody>
      </p:sp>
      <p:pic>
        <p:nvPicPr>
          <p:cNvPr id="12" name="Picture 11" descr="Screenshot of the RITs request template">
            <a:extLst>
              <a:ext uri="{FF2B5EF4-FFF2-40B4-BE49-F238E27FC236}">
                <a16:creationId xmlns:a16="http://schemas.microsoft.com/office/drawing/2014/main" id="{A0BB24DD-D182-AF19-CAC7-6E66A3C7C4A7}"/>
              </a:ext>
            </a:extLst>
          </p:cNvPr>
          <p:cNvPicPr>
            <a:picLocks noChangeAspect="1"/>
          </p:cNvPicPr>
          <p:nvPr/>
        </p:nvPicPr>
        <p:blipFill>
          <a:blip r:embed="rId5"/>
          <a:stretch>
            <a:fillRect/>
          </a:stretch>
        </p:blipFill>
        <p:spPr>
          <a:xfrm>
            <a:off x="669989" y="1627724"/>
            <a:ext cx="8021303" cy="2136867"/>
          </a:xfrm>
          <a:prstGeom prst="rect">
            <a:avLst/>
          </a:prstGeom>
        </p:spPr>
      </p:pic>
      <p:pic>
        <p:nvPicPr>
          <p:cNvPr id="16" name="Picture 15" descr="Screenshot of remainders for filling out a SASID request template">
            <a:extLst>
              <a:ext uri="{FF2B5EF4-FFF2-40B4-BE49-F238E27FC236}">
                <a16:creationId xmlns:a16="http://schemas.microsoft.com/office/drawing/2014/main" id="{873F7024-B98F-7B4F-B87A-479FBC207D48}"/>
              </a:ext>
            </a:extLst>
          </p:cNvPr>
          <p:cNvPicPr>
            <a:picLocks noChangeAspect="1"/>
          </p:cNvPicPr>
          <p:nvPr/>
        </p:nvPicPr>
        <p:blipFill>
          <a:blip r:embed="rId6"/>
          <a:stretch>
            <a:fillRect/>
          </a:stretch>
        </p:blipFill>
        <p:spPr>
          <a:xfrm>
            <a:off x="861742" y="3884793"/>
            <a:ext cx="7829550" cy="2276475"/>
          </a:xfrm>
          <a:prstGeom prst="rect">
            <a:avLst/>
          </a:prstGeom>
        </p:spPr>
      </p:pic>
      <p:pic>
        <p:nvPicPr>
          <p:cNvPr id="8" name="Audio 7">
            <a:hlinkClick r:id="" action="ppaction://media"/>
            <a:extLst>
              <a:ext uri="{FF2B5EF4-FFF2-40B4-BE49-F238E27FC236}">
                <a16:creationId xmlns:a16="http://schemas.microsoft.com/office/drawing/2014/main" id="{22DAD25D-2628-4F51-8B86-78D361A77E5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
        <p:nvSpPr>
          <p:cNvPr id="97" name="Shape 97"/>
          <p:cNvSpPr txBox="1">
            <a:spLocks noGrp="1"/>
          </p:cNvSpPr>
          <p:nvPr>
            <p:ph type="sldNum" idx="12"/>
          </p:nvPr>
        </p:nvSpPr>
        <p:spPr>
          <a:xfrm>
            <a:off x="8601014" y="6253682"/>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8</a:t>
            </a:fld>
            <a:endParaRPr dirty="0"/>
          </a:p>
        </p:txBody>
      </p:sp>
    </p:spTree>
    <p:extLst>
      <p:ext uri="{BB962C8B-B14F-4D97-AF65-F5344CB8AC3E}">
        <p14:creationId xmlns:p14="http://schemas.microsoft.com/office/powerpoint/2010/main" val="3551235814"/>
      </p:ext>
    </p:extLst>
  </p:cSld>
  <p:clrMapOvr>
    <a:masterClrMapping/>
  </p:clrMapOvr>
  <mc:AlternateContent xmlns:mc="http://schemas.openxmlformats.org/markup-compatibility/2006" xmlns:p14="http://schemas.microsoft.com/office/powerpoint/2010/main">
    <mc:Choice Requires="p14">
      <p:transition spd="slow" p14:dur="2000" advTm="82783"/>
    </mc:Choice>
    <mc:Fallback xmlns="">
      <p:transition spd="slow" advTm="827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13" name="Shape 93">
            <a:extLst>
              <a:ext uri="{FF2B5EF4-FFF2-40B4-BE49-F238E27FC236}">
                <a16:creationId xmlns:a16="http://schemas.microsoft.com/office/drawing/2014/main" id="{F05B1811-96CF-4CFC-AF7C-8226CC6705B6}"/>
              </a:ext>
            </a:extLst>
          </p:cNvPr>
          <p:cNvSpPr txBox="1">
            <a:spLocks noGrp="1"/>
          </p:cNvSpPr>
          <p:nvPr>
            <p:ph type="title"/>
          </p:nvPr>
        </p:nvSpPr>
        <p:spPr>
          <a:xfrm>
            <a:off x="760269" y="306065"/>
            <a:ext cx="7840745" cy="85725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SASID Fill-In Resource</a:t>
            </a:r>
            <a:endParaRPr dirty="0">
              <a:latin typeface="Arial" panose="020B0604020202020204" pitchFamily="34" charset="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4741DE18-2F25-4D91-916B-3A92499AC07C}"/>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pic>
        <p:nvPicPr>
          <p:cNvPr id="4" name="Picture 3" descr="Screenshot of the SASID resources on the CSI webpage ">
            <a:extLst>
              <a:ext uri="{FF2B5EF4-FFF2-40B4-BE49-F238E27FC236}">
                <a16:creationId xmlns:a16="http://schemas.microsoft.com/office/drawing/2014/main" id="{42EEFBCC-0DCA-B828-8748-02E0D7FAE00D}"/>
              </a:ext>
            </a:extLst>
          </p:cNvPr>
          <p:cNvPicPr>
            <a:picLocks noChangeAspect="1"/>
          </p:cNvPicPr>
          <p:nvPr/>
        </p:nvPicPr>
        <p:blipFill>
          <a:blip r:embed="rId6"/>
          <a:stretch>
            <a:fillRect/>
          </a:stretch>
        </p:blipFill>
        <p:spPr>
          <a:xfrm>
            <a:off x="1319212" y="1376362"/>
            <a:ext cx="6505575" cy="4105275"/>
          </a:xfrm>
          <a:prstGeom prst="rect">
            <a:avLst/>
          </a:prstGeom>
        </p:spPr>
      </p:pic>
      <p:sp>
        <p:nvSpPr>
          <p:cNvPr id="12" name="Rectangle 11">
            <a:extLst>
              <a:ext uri="{FF2B5EF4-FFF2-40B4-BE49-F238E27FC236}">
                <a16:creationId xmlns:a16="http://schemas.microsoft.com/office/drawing/2014/main" id="{F9E362B1-6C24-43F4-B195-2F3BE8E185A0}"/>
              </a:ext>
            </a:extLst>
          </p:cNvPr>
          <p:cNvSpPr/>
          <p:nvPr/>
        </p:nvSpPr>
        <p:spPr>
          <a:xfrm>
            <a:off x="1765379" y="6093050"/>
            <a:ext cx="530722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SASID and EDID Page: </a:t>
            </a:r>
            <a:r>
              <a:rPr lang="en-US" sz="1400" dirty="0">
                <a:latin typeface="Arial" panose="020B0604020202020204" pitchFamily="34" charset="0"/>
                <a:cs typeface="Arial" panose="020B0604020202020204" pitchFamily="34" charset="0"/>
                <a:hlinkClick r:id="rId7"/>
              </a:rPr>
              <a:t>https://resources.csi.state.co.us/sasid-edid-requests/</a:t>
            </a:r>
            <a:endParaRPr lang="en-US" sz="1400" dirty="0">
              <a:latin typeface="Arial" panose="020B0604020202020204" pitchFamily="34" charset="0"/>
              <a:cs typeface="Arial" panose="020B0604020202020204" pitchFamily="34" charset="0"/>
            </a:endParaRPr>
          </a:p>
        </p:txBody>
      </p:sp>
      <p:sp>
        <p:nvSpPr>
          <p:cNvPr id="97" name="Shape 97"/>
          <p:cNvSpPr txBox="1">
            <a:spLocks noGrp="1"/>
          </p:cNvSpPr>
          <p:nvPr>
            <p:ph type="sldNum" idx="12"/>
          </p:nvPr>
        </p:nvSpPr>
        <p:spPr>
          <a:xfrm>
            <a:off x="8601014" y="6253682"/>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3585876964"/>
      </p:ext>
    </p:extLst>
  </p:cSld>
  <p:clrMapOvr>
    <a:masterClrMapping/>
  </p:clrMapOvr>
  <mc:AlternateContent xmlns:mc="http://schemas.openxmlformats.org/markup-compatibility/2006" xmlns:p14="http://schemas.microsoft.com/office/powerpoint/2010/main">
    <mc:Choice Requires="p14">
      <p:transition spd="slow" p14:dur="2000" advTm="15569"/>
    </mc:Choice>
    <mc:Fallback xmlns="">
      <p:transition spd="slow" advTm="15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D41F1735635541BA661CCFCCDC4722" ma:contentTypeVersion="5" ma:contentTypeDescription="Create a new document." ma:contentTypeScope="" ma:versionID="647852beae8f5d7f13e1cb1dbd517579">
  <xsd:schema xmlns:xsd="http://www.w3.org/2001/XMLSchema" xmlns:xs="http://www.w3.org/2001/XMLSchema" xmlns:p="http://schemas.microsoft.com/office/2006/metadata/properties" xmlns:ns3="6df715b9-f099-47f0-ae16-a8e31cb8f817" xmlns:ns4="a16e2263-613b-422f-a53e-37fccfed6d7d" targetNamespace="http://schemas.microsoft.com/office/2006/metadata/properties" ma:root="true" ma:fieldsID="3ab19cdc8cecd28d1fb269639e9dc129" ns3:_="" ns4:_="">
    <xsd:import namespace="6df715b9-f099-47f0-ae16-a8e31cb8f817"/>
    <xsd:import namespace="a16e2263-613b-422f-a53e-37fccfed6d7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715b9-f099-47f0-ae16-a8e31cb8f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6e2263-613b-422f-a53e-37fccfed6d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4E7178-AF02-49C6-B477-0F8B70931B91}">
  <ds:schemaRefs>
    <ds:schemaRef ds:uri="http://schemas.microsoft.com/sharepoint/v3/contenttype/forms"/>
  </ds:schemaRefs>
</ds:datastoreItem>
</file>

<file path=customXml/itemProps2.xml><?xml version="1.0" encoding="utf-8"?>
<ds:datastoreItem xmlns:ds="http://schemas.openxmlformats.org/officeDocument/2006/customXml" ds:itemID="{8A4D2289-B7AE-4917-A5FC-5D74DBC2FE47}">
  <ds:schemaRefs>
    <ds:schemaRef ds:uri="http://schemas.microsoft.com/office/2006/metadata/properties"/>
    <ds:schemaRef ds:uri="http://schemas.microsoft.com/office/infopath/2007/PartnerControls"/>
    <ds:schemaRef ds:uri="a16e2263-613b-422f-a53e-37fccfed6d7d"/>
    <ds:schemaRef ds:uri="http://purl.org/dc/elements/1.1/"/>
    <ds:schemaRef ds:uri="http://www.w3.org/XML/1998/namespace"/>
    <ds:schemaRef ds:uri="http://purl.org/dc/terms/"/>
    <ds:schemaRef ds:uri="http://purl.org/dc/dcmitype/"/>
    <ds:schemaRef ds:uri="http://schemas.microsoft.com/office/2006/documentManagement/types"/>
    <ds:schemaRef ds:uri="http://schemas.openxmlformats.org/package/2006/metadata/core-properties"/>
    <ds:schemaRef ds:uri="6df715b9-f099-47f0-ae16-a8e31cb8f817"/>
  </ds:schemaRefs>
</ds:datastoreItem>
</file>

<file path=customXml/itemProps3.xml><?xml version="1.0" encoding="utf-8"?>
<ds:datastoreItem xmlns:ds="http://schemas.openxmlformats.org/officeDocument/2006/customXml" ds:itemID="{FD80C9C8-F94C-4B62-B80E-CED73145A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715b9-f099-47f0-ae16-a8e31cb8f817"/>
    <ds:schemaRef ds:uri="a16e2263-613b-422f-a53e-37fccfed6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2634</TotalTime>
  <Words>1843</Words>
  <Application>Microsoft Office PowerPoint</Application>
  <PresentationFormat>On-screen Show (4:3)</PresentationFormat>
  <Paragraphs>114</Paragraphs>
  <Slides>14</Slides>
  <Notes>14</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Obtaining &amp; Updating SASIDs</vt:lpstr>
      <vt:lpstr>SASID Resources</vt:lpstr>
      <vt:lpstr>RITS Access</vt:lpstr>
      <vt:lpstr>Looking Up a Student in RITS</vt:lpstr>
      <vt:lpstr>RITS Best Practices</vt:lpstr>
      <vt:lpstr>Difference between SASID Request and Update</vt:lpstr>
      <vt:lpstr>Requesting a New SASID</vt:lpstr>
      <vt:lpstr>New SASID Request Template </vt:lpstr>
      <vt:lpstr>SASID Fill-In Resource</vt:lpstr>
      <vt:lpstr>Updating Student Info in RITS</vt:lpstr>
      <vt:lpstr>Updating SASID Request Form</vt:lpstr>
      <vt:lpstr>SASID Request File Transfer</vt:lpstr>
      <vt:lpstr>SASID Resources &amp; Support</vt:lpstr>
      <vt:lpstr>Thank you!  submissions_csi@csi.state.co.us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97</cp:revision>
  <dcterms:created xsi:type="dcterms:W3CDTF">2020-07-11T19:42:32Z</dcterms:created>
  <dcterms:modified xsi:type="dcterms:W3CDTF">2023-07-14T12:56:52Z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0x010100B5D41F1735635541BA661CCFCCDC4722</vt:lpwstr>
  </property>
</Properties>
</file>