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85" r:id="rId2"/>
    <p:sldMasterId id="2147483648" r:id="rId3"/>
  </p:sldMasterIdLst>
  <p:notesMasterIdLst>
    <p:notesMasterId r:id="rId15"/>
  </p:notesMasterIdLst>
  <p:sldIdLst>
    <p:sldId id="257" r:id="rId4"/>
    <p:sldId id="258" r:id="rId5"/>
    <p:sldId id="262" r:id="rId6"/>
    <p:sldId id="259" r:id="rId7"/>
    <p:sldId id="261" r:id="rId8"/>
    <p:sldId id="264" r:id="rId9"/>
    <p:sldId id="267" r:id="rId10"/>
    <p:sldId id="260" r:id="rId11"/>
    <p:sldId id="263"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65742-1F2B-2C46-7F50-AE97C80DDBF2}" v="5" dt="2022-07-14T18:48:08.172"/>
    <p1510:client id="{6ABAFBD7-AC21-40FD-9088-3769CF4AC222}" v="1" dt="2022-04-11T17:28:57.826"/>
    <p1510:client id="{6F52143D-F225-A450-2104-A8CD6D48650B}" v="1" dt="2022-11-10T15:20:04.124"/>
    <p1510:client id="{7599A40F-798D-A45D-1D8A-B68D719D807D}" v="61" dt="2022-06-20T20:09:35.498"/>
    <p1510:client id="{DCDE835C-F867-D92F-6555-849867AF5BE1}" v="228" dt="2022-06-14T17:53:56.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44" d="100"/>
          <a:sy n="44" d="100"/>
        </p:scale>
        <p:origin x="1998" y="1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F76CA-BE29-47B0-AC1B-AE33A891A514}"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F08974C2-90A6-4A52-8C4B-570A7469A5DA}">
      <dgm:prSet/>
      <dgm:spPr/>
      <dgm:t>
        <a:bodyPr/>
        <a:lstStyle/>
        <a:p>
          <a:r>
            <a:rPr lang="en-US" baseline="0"/>
            <a:t>Threat Assessment/School Violence</a:t>
          </a:r>
          <a:endParaRPr lang="en-US"/>
        </a:p>
      </dgm:t>
    </dgm:pt>
    <dgm:pt modelId="{8AFDC15C-21A1-425B-81BC-543D94520417}" type="parTrans" cxnId="{C15C0F22-BC4D-423E-BA75-1374BFB5415D}">
      <dgm:prSet/>
      <dgm:spPr/>
      <dgm:t>
        <a:bodyPr/>
        <a:lstStyle/>
        <a:p>
          <a:endParaRPr lang="en-US"/>
        </a:p>
      </dgm:t>
    </dgm:pt>
    <dgm:pt modelId="{42D5D821-A2F9-44DB-9582-C5987120893C}" type="sibTrans" cxnId="{C15C0F22-BC4D-423E-BA75-1374BFB5415D}">
      <dgm:prSet/>
      <dgm:spPr/>
      <dgm:t>
        <a:bodyPr/>
        <a:lstStyle/>
        <a:p>
          <a:endParaRPr lang="en-US"/>
        </a:p>
      </dgm:t>
    </dgm:pt>
    <dgm:pt modelId="{AFA8FC8C-2E62-453D-A1BC-E24231D25A92}">
      <dgm:prSet/>
      <dgm:spPr/>
      <dgm:t>
        <a:bodyPr/>
        <a:lstStyle/>
        <a:p>
          <a:r>
            <a:rPr lang="en-US" baseline="0"/>
            <a:t>Suicidal Behaviors</a:t>
          </a:r>
          <a:endParaRPr lang="en-US"/>
        </a:p>
      </dgm:t>
    </dgm:pt>
    <dgm:pt modelId="{0DF6C1D1-FD0E-4E06-9BD5-4C38BDF144F3}" type="parTrans" cxnId="{D58E2B72-2AE4-4B8D-896E-365CC6ED639D}">
      <dgm:prSet/>
      <dgm:spPr/>
      <dgm:t>
        <a:bodyPr/>
        <a:lstStyle/>
        <a:p>
          <a:endParaRPr lang="en-US"/>
        </a:p>
      </dgm:t>
    </dgm:pt>
    <dgm:pt modelId="{E418AA3E-E499-41E5-A098-58DB88CA29E5}" type="sibTrans" cxnId="{D58E2B72-2AE4-4B8D-896E-365CC6ED639D}">
      <dgm:prSet/>
      <dgm:spPr/>
      <dgm:t>
        <a:bodyPr/>
        <a:lstStyle/>
        <a:p>
          <a:endParaRPr lang="en-US"/>
        </a:p>
      </dgm:t>
    </dgm:pt>
    <dgm:pt modelId="{FF330E4E-E223-4A0A-BEAD-806D4C5DC09E}">
      <dgm:prSet/>
      <dgm:spPr/>
      <dgm:t>
        <a:bodyPr/>
        <a:lstStyle/>
        <a:p>
          <a:r>
            <a:rPr lang="en-US" baseline="0"/>
            <a:t>Self-Harm</a:t>
          </a:r>
          <a:endParaRPr lang="en-US"/>
        </a:p>
      </dgm:t>
    </dgm:pt>
    <dgm:pt modelId="{C56D205A-A46D-4C61-96ED-31BB8780DDD7}" type="parTrans" cxnId="{DCD10DBF-C062-4467-AC65-0B1EA8F5CC75}">
      <dgm:prSet/>
      <dgm:spPr/>
      <dgm:t>
        <a:bodyPr/>
        <a:lstStyle/>
        <a:p>
          <a:endParaRPr lang="en-US"/>
        </a:p>
      </dgm:t>
    </dgm:pt>
    <dgm:pt modelId="{3C450091-8F1A-4C1D-86F5-2224DB70C7BE}" type="sibTrans" cxnId="{DCD10DBF-C062-4467-AC65-0B1EA8F5CC75}">
      <dgm:prSet/>
      <dgm:spPr/>
      <dgm:t>
        <a:bodyPr/>
        <a:lstStyle/>
        <a:p>
          <a:endParaRPr lang="en-US"/>
        </a:p>
      </dgm:t>
    </dgm:pt>
    <dgm:pt modelId="{23A4A365-707B-4125-8073-98B147ACC457}">
      <dgm:prSet/>
      <dgm:spPr/>
      <dgm:t>
        <a:bodyPr/>
        <a:lstStyle/>
        <a:p>
          <a:r>
            <a:rPr lang="en-US" baseline="0"/>
            <a:t>Substance Use/Intoxication on School Grounds</a:t>
          </a:r>
          <a:endParaRPr lang="en-US"/>
        </a:p>
      </dgm:t>
    </dgm:pt>
    <dgm:pt modelId="{C5C53109-B358-4B0E-AEF7-23B8442F11B7}" type="parTrans" cxnId="{A7DA4BBD-A5A6-4D63-9674-6784A0AE353E}">
      <dgm:prSet/>
      <dgm:spPr/>
      <dgm:t>
        <a:bodyPr/>
        <a:lstStyle/>
        <a:p>
          <a:endParaRPr lang="en-US"/>
        </a:p>
      </dgm:t>
    </dgm:pt>
    <dgm:pt modelId="{4B5B87AD-F789-4FDC-BEF2-B3ADA4AC938A}" type="sibTrans" cxnId="{A7DA4BBD-A5A6-4D63-9674-6784A0AE353E}">
      <dgm:prSet/>
      <dgm:spPr/>
      <dgm:t>
        <a:bodyPr/>
        <a:lstStyle/>
        <a:p>
          <a:endParaRPr lang="en-US"/>
        </a:p>
      </dgm:t>
    </dgm:pt>
    <dgm:pt modelId="{037B86DD-1343-47FC-AD67-70CACCECDE1A}">
      <dgm:prSet/>
      <dgm:spPr/>
      <dgm:t>
        <a:bodyPr/>
        <a:lstStyle/>
        <a:p>
          <a:r>
            <a:rPr lang="en-US" baseline="0"/>
            <a:t>Domestic/Dating Violence</a:t>
          </a:r>
          <a:endParaRPr lang="en-US"/>
        </a:p>
      </dgm:t>
    </dgm:pt>
    <dgm:pt modelId="{6552B6AE-226C-4AEB-818A-17BEEAAF2364}" type="parTrans" cxnId="{69A82B7D-2753-4093-B516-004BC1542BA0}">
      <dgm:prSet/>
      <dgm:spPr/>
      <dgm:t>
        <a:bodyPr/>
        <a:lstStyle/>
        <a:p>
          <a:endParaRPr lang="en-US"/>
        </a:p>
      </dgm:t>
    </dgm:pt>
    <dgm:pt modelId="{C673031F-C85A-4778-8054-A5C6E58FF0C8}" type="sibTrans" cxnId="{69A82B7D-2753-4093-B516-004BC1542BA0}">
      <dgm:prSet/>
      <dgm:spPr/>
      <dgm:t>
        <a:bodyPr/>
        <a:lstStyle/>
        <a:p>
          <a:endParaRPr lang="en-US"/>
        </a:p>
      </dgm:t>
    </dgm:pt>
    <dgm:pt modelId="{FD4E6CA4-4842-4FB0-A3A9-4B7E9DEA4820}">
      <dgm:prSet/>
      <dgm:spPr/>
      <dgm:t>
        <a:bodyPr/>
        <a:lstStyle/>
        <a:p>
          <a:r>
            <a:rPr lang="en-US" baseline="0"/>
            <a:t>Death Postvention</a:t>
          </a:r>
          <a:endParaRPr lang="en-US"/>
        </a:p>
      </dgm:t>
    </dgm:pt>
    <dgm:pt modelId="{F810C252-E78C-4FF3-9BF7-5FC7ADD772B1}" type="parTrans" cxnId="{C319994F-DD7D-4620-9171-6DF33102C684}">
      <dgm:prSet/>
      <dgm:spPr/>
      <dgm:t>
        <a:bodyPr/>
        <a:lstStyle/>
        <a:p>
          <a:endParaRPr lang="en-US"/>
        </a:p>
      </dgm:t>
    </dgm:pt>
    <dgm:pt modelId="{931A7722-BFCC-4CFA-A446-E7BFCEA2EFA2}" type="sibTrans" cxnId="{C319994F-DD7D-4620-9171-6DF33102C684}">
      <dgm:prSet/>
      <dgm:spPr/>
      <dgm:t>
        <a:bodyPr/>
        <a:lstStyle/>
        <a:p>
          <a:endParaRPr lang="en-US"/>
        </a:p>
      </dgm:t>
    </dgm:pt>
    <dgm:pt modelId="{F4294F6E-A6EA-41B2-B9C8-D3FF6BD32AD3}" type="pres">
      <dgm:prSet presAssocID="{3F0F76CA-BE29-47B0-AC1B-AE33A891A514}" presName="diagram" presStyleCnt="0">
        <dgm:presLayoutVars>
          <dgm:dir/>
          <dgm:resizeHandles val="exact"/>
        </dgm:presLayoutVars>
      </dgm:prSet>
      <dgm:spPr/>
    </dgm:pt>
    <dgm:pt modelId="{95D4E90F-BAB4-42D7-9F78-88120EC8E36F}" type="pres">
      <dgm:prSet presAssocID="{F08974C2-90A6-4A52-8C4B-570A7469A5DA}" presName="node" presStyleLbl="node1" presStyleIdx="0" presStyleCnt="6">
        <dgm:presLayoutVars>
          <dgm:bulletEnabled val="1"/>
        </dgm:presLayoutVars>
      </dgm:prSet>
      <dgm:spPr/>
    </dgm:pt>
    <dgm:pt modelId="{E6821AA8-2DD6-4CD4-9424-42F9533628ED}" type="pres">
      <dgm:prSet presAssocID="{42D5D821-A2F9-44DB-9582-C5987120893C}" presName="sibTrans" presStyleCnt="0"/>
      <dgm:spPr/>
    </dgm:pt>
    <dgm:pt modelId="{B48473A2-B138-4200-B6A7-D0174899F068}" type="pres">
      <dgm:prSet presAssocID="{AFA8FC8C-2E62-453D-A1BC-E24231D25A92}" presName="node" presStyleLbl="node1" presStyleIdx="1" presStyleCnt="6">
        <dgm:presLayoutVars>
          <dgm:bulletEnabled val="1"/>
        </dgm:presLayoutVars>
      </dgm:prSet>
      <dgm:spPr/>
    </dgm:pt>
    <dgm:pt modelId="{96DD3A2D-8C4E-4E9C-BA6D-0AD4224E54C3}" type="pres">
      <dgm:prSet presAssocID="{E418AA3E-E499-41E5-A098-58DB88CA29E5}" presName="sibTrans" presStyleCnt="0"/>
      <dgm:spPr/>
    </dgm:pt>
    <dgm:pt modelId="{691A7833-4C5A-483D-B895-0A39CF7888B8}" type="pres">
      <dgm:prSet presAssocID="{FF330E4E-E223-4A0A-BEAD-806D4C5DC09E}" presName="node" presStyleLbl="node1" presStyleIdx="2" presStyleCnt="6">
        <dgm:presLayoutVars>
          <dgm:bulletEnabled val="1"/>
        </dgm:presLayoutVars>
      </dgm:prSet>
      <dgm:spPr/>
    </dgm:pt>
    <dgm:pt modelId="{E428B6A3-19DB-4F52-9AE9-EF36BE1A6ADF}" type="pres">
      <dgm:prSet presAssocID="{3C450091-8F1A-4C1D-86F5-2224DB70C7BE}" presName="sibTrans" presStyleCnt="0"/>
      <dgm:spPr/>
    </dgm:pt>
    <dgm:pt modelId="{A0833AD7-6AAD-4684-ABF8-79C24E2DD23B}" type="pres">
      <dgm:prSet presAssocID="{23A4A365-707B-4125-8073-98B147ACC457}" presName="node" presStyleLbl="node1" presStyleIdx="3" presStyleCnt="6">
        <dgm:presLayoutVars>
          <dgm:bulletEnabled val="1"/>
        </dgm:presLayoutVars>
      </dgm:prSet>
      <dgm:spPr/>
    </dgm:pt>
    <dgm:pt modelId="{5790913B-9F0F-472D-BB04-91E097A3F3FE}" type="pres">
      <dgm:prSet presAssocID="{4B5B87AD-F789-4FDC-BEF2-B3ADA4AC938A}" presName="sibTrans" presStyleCnt="0"/>
      <dgm:spPr/>
    </dgm:pt>
    <dgm:pt modelId="{C95225FD-6EEC-446D-A523-9837C7DBA78B}" type="pres">
      <dgm:prSet presAssocID="{037B86DD-1343-47FC-AD67-70CACCECDE1A}" presName="node" presStyleLbl="node1" presStyleIdx="4" presStyleCnt="6">
        <dgm:presLayoutVars>
          <dgm:bulletEnabled val="1"/>
        </dgm:presLayoutVars>
      </dgm:prSet>
      <dgm:spPr/>
    </dgm:pt>
    <dgm:pt modelId="{B7894FB1-04D3-43E9-A8FA-391490AE0E86}" type="pres">
      <dgm:prSet presAssocID="{C673031F-C85A-4778-8054-A5C6E58FF0C8}" presName="sibTrans" presStyleCnt="0"/>
      <dgm:spPr/>
    </dgm:pt>
    <dgm:pt modelId="{6E677B5F-122F-49C4-AA01-5979C8D7C186}" type="pres">
      <dgm:prSet presAssocID="{FD4E6CA4-4842-4FB0-A3A9-4B7E9DEA4820}" presName="node" presStyleLbl="node1" presStyleIdx="5" presStyleCnt="6">
        <dgm:presLayoutVars>
          <dgm:bulletEnabled val="1"/>
        </dgm:presLayoutVars>
      </dgm:prSet>
      <dgm:spPr/>
    </dgm:pt>
  </dgm:ptLst>
  <dgm:cxnLst>
    <dgm:cxn modelId="{C15C0F22-BC4D-423E-BA75-1374BFB5415D}" srcId="{3F0F76CA-BE29-47B0-AC1B-AE33A891A514}" destId="{F08974C2-90A6-4A52-8C4B-570A7469A5DA}" srcOrd="0" destOrd="0" parTransId="{8AFDC15C-21A1-425B-81BC-543D94520417}" sibTransId="{42D5D821-A2F9-44DB-9582-C5987120893C}"/>
    <dgm:cxn modelId="{46C3B028-E511-4035-B9A7-F9D9A99B1465}" type="presOf" srcId="{FD4E6CA4-4842-4FB0-A3A9-4B7E9DEA4820}" destId="{6E677B5F-122F-49C4-AA01-5979C8D7C186}" srcOrd="0" destOrd="0" presId="urn:microsoft.com/office/officeart/2005/8/layout/default"/>
    <dgm:cxn modelId="{A488C65D-DB6E-4D96-9DBD-6FE156017ABF}" type="presOf" srcId="{F08974C2-90A6-4A52-8C4B-570A7469A5DA}" destId="{95D4E90F-BAB4-42D7-9F78-88120EC8E36F}" srcOrd="0" destOrd="0" presId="urn:microsoft.com/office/officeart/2005/8/layout/default"/>
    <dgm:cxn modelId="{C319994F-DD7D-4620-9171-6DF33102C684}" srcId="{3F0F76CA-BE29-47B0-AC1B-AE33A891A514}" destId="{FD4E6CA4-4842-4FB0-A3A9-4B7E9DEA4820}" srcOrd="5" destOrd="0" parTransId="{F810C252-E78C-4FF3-9BF7-5FC7ADD772B1}" sibTransId="{931A7722-BFCC-4CFA-A446-E7BFCEA2EFA2}"/>
    <dgm:cxn modelId="{D58E2B72-2AE4-4B8D-896E-365CC6ED639D}" srcId="{3F0F76CA-BE29-47B0-AC1B-AE33A891A514}" destId="{AFA8FC8C-2E62-453D-A1BC-E24231D25A92}" srcOrd="1" destOrd="0" parTransId="{0DF6C1D1-FD0E-4E06-9BD5-4C38BDF144F3}" sibTransId="{E418AA3E-E499-41E5-A098-58DB88CA29E5}"/>
    <dgm:cxn modelId="{69A82B7D-2753-4093-B516-004BC1542BA0}" srcId="{3F0F76CA-BE29-47B0-AC1B-AE33A891A514}" destId="{037B86DD-1343-47FC-AD67-70CACCECDE1A}" srcOrd="4" destOrd="0" parTransId="{6552B6AE-226C-4AEB-818A-17BEEAAF2364}" sibTransId="{C673031F-C85A-4778-8054-A5C6E58FF0C8}"/>
    <dgm:cxn modelId="{1F2A9483-40FE-459F-B545-6977A0C455D5}" type="presOf" srcId="{037B86DD-1343-47FC-AD67-70CACCECDE1A}" destId="{C95225FD-6EEC-446D-A523-9837C7DBA78B}" srcOrd="0" destOrd="0" presId="urn:microsoft.com/office/officeart/2005/8/layout/default"/>
    <dgm:cxn modelId="{D9F71FBB-8B71-443D-AF04-5EFEA0CA9797}" type="presOf" srcId="{3F0F76CA-BE29-47B0-AC1B-AE33A891A514}" destId="{F4294F6E-A6EA-41B2-B9C8-D3FF6BD32AD3}" srcOrd="0" destOrd="0" presId="urn:microsoft.com/office/officeart/2005/8/layout/default"/>
    <dgm:cxn modelId="{A7DA4BBD-A5A6-4D63-9674-6784A0AE353E}" srcId="{3F0F76CA-BE29-47B0-AC1B-AE33A891A514}" destId="{23A4A365-707B-4125-8073-98B147ACC457}" srcOrd="3" destOrd="0" parTransId="{C5C53109-B358-4B0E-AEF7-23B8442F11B7}" sibTransId="{4B5B87AD-F789-4FDC-BEF2-B3ADA4AC938A}"/>
    <dgm:cxn modelId="{DCD10DBF-C062-4467-AC65-0B1EA8F5CC75}" srcId="{3F0F76CA-BE29-47B0-AC1B-AE33A891A514}" destId="{FF330E4E-E223-4A0A-BEAD-806D4C5DC09E}" srcOrd="2" destOrd="0" parTransId="{C56D205A-A46D-4C61-96ED-31BB8780DDD7}" sibTransId="{3C450091-8F1A-4C1D-86F5-2224DB70C7BE}"/>
    <dgm:cxn modelId="{84C8CFD2-FE6E-4999-B98F-90883B6D359B}" type="presOf" srcId="{23A4A365-707B-4125-8073-98B147ACC457}" destId="{A0833AD7-6AAD-4684-ABF8-79C24E2DD23B}" srcOrd="0" destOrd="0" presId="urn:microsoft.com/office/officeart/2005/8/layout/default"/>
    <dgm:cxn modelId="{A2E438EA-1ED6-4025-BD38-81DE691602C3}" type="presOf" srcId="{AFA8FC8C-2E62-453D-A1BC-E24231D25A92}" destId="{B48473A2-B138-4200-B6A7-D0174899F068}" srcOrd="0" destOrd="0" presId="urn:microsoft.com/office/officeart/2005/8/layout/default"/>
    <dgm:cxn modelId="{609C69F6-0207-4CC4-AED4-3BFA5854CAC4}" type="presOf" srcId="{FF330E4E-E223-4A0A-BEAD-806D4C5DC09E}" destId="{691A7833-4C5A-483D-B895-0A39CF7888B8}" srcOrd="0" destOrd="0" presId="urn:microsoft.com/office/officeart/2005/8/layout/default"/>
    <dgm:cxn modelId="{4ADE3B89-BF9F-435E-8A80-870075C9724E}" type="presParOf" srcId="{F4294F6E-A6EA-41B2-B9C8-D3FF6BD32AD3}" destId="{95D4E90F-BAB4-42D7-9F78-88120EC8E36F}" srcOrd="0" destOrd="0" presId="urn:microsoft.com/office/officeart/2005/8/layout/default"/>
    <dgm:cxn modelId="{7AACCEFF-AA32-43D3-BEEF-815A6F567FCD}" type="presParOf" srcId="{F4294F6E-A6EA-41B2-B9C8-D3FF6BD32AD3}" destId="{E6821AA8-2DD6-4CD4-9424-42F9533628ED}" srcOrd="1" destOrd="0" presId="urn:microsoft.com/office/officeart/2005/8/layout/default"/>
    <dgm:cxn modelId="{CADA21DA-03B0-4B21-B199-16B903D60CD0}" type="presParOf" srcId="{F4294F6E-A6EA-41B2-B9C8-D3FF6BD32AD3}" destId="{B48473A2-B138-4200-B6A7-D0174899F068}" srcOrd="2" destOrd="0" presId="urn:microsoft.com/office/officeart/2005/8/layout/default"/>
    <dgm:cxn modelId="{A1512B5E-25AF-4D24-9CE1-E347D68B6E1D}" type="presParOf" srcId="{F4294F6E-A6EA-41B2-B9C8-D3FF6BD32AD3}" destId="{96DD3A2D-8C4E-4E9C-BA6D-0AD4224E54C3}" srcOrd="3" destOrd="0" presId="urn:microsoft.com/office/officeart/2005/8/layout/default"/>
    <dgm:cxn modelId="{8C39CCE8-0243-43FE-BFBD-D83AFEFB10AA}" type="presParOf" srcId="{F4294F6E-A6EA-41B2-B9C8-D3FF6BD32AD3}" destId="{691A7833-4C5A-483D-B895-0A39CF7888B8}" srcOrd="4" destOrd="0" presId="urn:microsoft.com/office/officeart/2005/8/layout/default"/>
    <dgm:cxn modelId="{5E11DCBF-FFB6-44F5-906A-D73E442CED06}" type="presParOf" srcId="{F4294F6E-A6EA-41B2-B9C8-D3FF6BD32AD3}" destId="{E428B6A3-19DB-4F52-9AE9-EF36BE1A6ADF}" srcOrd="5" destOrd="0" presId="urn:microsoft.com/office/officeart/2005/8/layout/default"/>
    <dgm:cxn modelId="{67288D87-0BA2-4D05-875D-FCE6ABC960C7}" type="presParOf" srcId="{F4294F6E-A6EA-41B2-B9C8-D3FF6BD32AD3}" destId="{A0833AD7-6AAD-4684-ABF8-79C24E2DD23B}" srcOrd="6" destOrd="0" presId="urn:microsoft.com/office/officeart/2005/8/layout/default"/>
    <dgm:cxn modelId="{6C805A89-4037-44F4-8716-4486E86E4FCA}" type="presParOf" srcId="{F4294F6E-A6EA-41B2-B9C8-D3FF6BD32AD3}" destId="{5790913B-9F0F-472D-BB04-91E097A3F3FE}" srcOrd="7" destOrd="0" presId="urn:microsoft.com/office/officeart/2005/8/layout/default"/>
    <dgm:cxn modelId="{09DBA33E-D894-4FA7-989F-F633B0AF3FA1}" type="presParOf" srcId="{F4294F6E-A6EA-41B2-B9C8-D3FF6BD32AD3}" destId="{C95225FD-6EEC-446D-A523-9837C7DBA78B}" srcOrd="8" destOrd="0" presId="urn:microsoft.com/office/officeart/2005/8/layout/default"/>
    <dgm:cxn modelId="{6CC34134-F019-487C-92B7-4B9BD149A401}" type="presParOf" srcId="{F4294F6E-A6EA-41B2-B9C8-D3FF6BD32AD3}" destId="{B7894FB1-04D3-43E9-A8FA-391490AE0E86}" srcOrd="9" destOrd="0" presId="urn:microsoft.com/office/officeart/2005/8/layout/default"/>
    <dgm:cxn modelId="{68FBC2A8-8E6E-4820-890E-0BE8A55F45AC}" type="presParOf" srcId="{F4294F6E-A6EA-41B2-B9C8-D3FF6BD32AD3}" destId="{6E677B5F-122F-49C4-AA01-5979C8D7C1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1B2B8-7407-44B1-9456-AF3963A58876}"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3B1E8200-DA8C-4871-B247-DE13477A6385}">
      <dgm:prSet/>
      <dgm:spPr/>
      <dgm:t>
        <a:bodyPr/>
        <a:lstStyle/>
        <a:p>
          <a:r>
            <a:rPr lang="en-US" baseline="0"/>
            <a:t>Memoradums of Understanding?</a:t>
          </a:r>
          <a:endParaRPr lang="en-US"/>
        </a:p>
      </dgm:t>
    </dgm:pt>
    <dgm:pt modelId="{35A03FA2-8073-4F34-A0F4-9BEF61BA7AE9}" type="parTrans" cxnId="{91CA2BC6-F21D-442E-BD0F-2D45577F0238}">
      <dgm:prSet/>
      <dgm:spPr/>
      <dgm:t>
        <a:bodyPr/>
        <a:lstStyle/>
        <a:p>
          <a:endParaRPr lang="en-US"/>
        </a:p>
      </dgm:t>
    </dgm:pt>
    <dgm:pt modelId="{FE92320F-2B05-420A-B766-913E44AB4C4A}" type="sibTrans" cxnId="{91CA2BC6-F21D-442E-BD0F-2D45577F0238}">
      <dgm:prSet/>
      <dgm:spPr/>
      <dgm:t>
        <a:bodyPr/>
        <a:lstStyle/>
        <a:p>
          <a:endParaRPr lang="en-US"/>
        </a:p>
      </dgm:t>
    </dgm:pt>
    <dgm:pt modelId="{05558927-BDCC-4297-A978-92C03D5F1C6E}">
      <dgm:prSet/>
      <dgm:spPr/>
      <dgm:t>
        <a:bodyPr/>
        <a:lstStyle/>
        <a:p>
          <a:r>
            <a:rPr lang="en-US" baseline="0"/>
            <a:t>(you don't have to do it all, but someone does)</a:t>
          </a:r>
          <a:endParaRPr lang="en-US"/>
        </a:p>
      </dgm:t>
    </dgm:pt>
    <dgm:pt modelId="{6CF4B41C-A8D6-4213-AA62-00F0891168E5}" type="parTrans" cxnId="{F7028BF7-03C8-47D8-B923-37EACC822067}">
      <dgm:prSet/>
      <dgm:spPr/>
      <dgm:t>
        <a:bodyPr/>
        <a:lstStyle/>
        <a:p>
          <a:endParaRPr lang="en-US"/>
        </a:p>
      </dgm:t>
    </dgm:pt>
    <dgm:pt modelId="{34F69C61-7D7C-4B0F-92EC-52BEEFB15950}" type="sibTrans" cxnId="{F7028BF7-03C8-47D8-B923-37EACC822067}">
      <dgm:prSet/>
      <dgm:spPr/>
      <dgm:t>
        <a:bodyPr/>
        <a:lstStyle/>
        <a:p>
          <a:endParaRPr lang="en-US"/>
        </a:p>
      </dgm:t>
    </dgm:pt>
    <dgm:pt modelId="{33E74706-4971-41B2-AB64-9D4422BB9BC9}" type="pres">
      <dgm:prSet presAssocID="{92B1B2B8-7407-44B1-9456-AF3963A58876}" presName="hierChild1" presStyleCnt="0">
        <dgm:presLayoutVars>
          <dgm:chPref val="1"/>
          <dgm:dir/>
          <dgm:animOne val="branch"/>
          <dgm:animLvl val="lvl"/>
          <dgm:resizeHandles/>
        </dgm:presLayoutVars>
      </dgm:prSet>
      <dgm:spPr/>
    </dgm:pt>
    <dgm:pt modelId="{B7950261-6B18-4190-AB1E-649E16A025C5}" type="pres">
      <dgm:prSet presAssocID="{3B1E8200-DA8C-4871-B247-DE13477A6385}" presName="hierRoot1" presStyleCnt="0"/>
      <dgm:spPr/>
    </dgm:pt>
    <dgm:pt modelId="{CDF51092-A107-4F98-B3BA-615B2FEC1498}" type="pres">
      <dgm:prSet presAssocID="{3B1E8200-DA8C-4871-B247-DE13477A6385}" presName="composite" presStyleCnt="0"/>
      <dgm:spPr/>
    </dgm:pt>
    <dgm:pt modelId="{77C42087-46C2-4471-9763-C78D157FB430}" type="pres">
      <dgm:prSet presAssocID="{3B1E8200-DA8C-4871-B247-DE13477A6385}" presName="background" presStyleLbl="node0" presStyleIdx="0" presStyleCnt="2"/>
      <dgm:spPr/>
    </dgm:pt>
    <dgm:pt modelId="{92637B5F-F068-4E2C-88D0-5640C260F9FF}" type="pres">
      <dgm:prSet presAssocID="{3B1E8200-DA8C-4871-B247-DE13477A6385}" presName="text" presStyleLbl="fgAcc0" presStyleIdx="0" presStyleCnt="2">
        <dgm:presLayoutVars>
          <dgm:chPref val="3"/>
        </dgm:presLayoutVars>
      </dgm:prSet>
      <dgm:spPr/>
    </dgm:pt>
    <dgm:pt modelId="{DC7DD673-2B3F-4263-9D88-8533F131883E}" type="pres">
      <dgm:prSet presAssocID="{3B1E8200-DA8C-4871-B247-DE13477A6385}" presName="hierChild2" presStyleCnt="0"/>
      <dgm:spPr/>
    </dgm:pt>
    <dgm:pt modelId="{AF15EBE9-09B8-48DD-A401-F17DE83A7B31}" type="pres">
      <dgm:prSet presAssocID="{05558927-BDCC-4297-A978-92C03D5F1C6E}" presName="hierRoot1" presStyleCnt="0"/>
      <dgm:spPr/>
    </dgm:pt>
    <dgm:pt modelId="{437B6C2A-EB6F-4A3D-A06E-9F30C7349797}" type="pres">
      <dgm:prSet presAssocID="{05558927-BDCC-4297-A978-92C03D5F1C6E}" presName="composite" presStyleCnt="0"/>
      <dgm:spPr/>
    </dgm:pt>
    <dgm:pt modelId="{B15F61D9-EFB0-450E-B6C4-257E34EB0A1D}" type="pres">
      <dgm:prSet presAssocID="{05558927-BDCC-4297-A978-92C03D5F1C6E}" presName="background" presStyleLbl="node0" presStyleIdx="1" presStyleCnt="2"/>
      <dgm:spPr/>
    </dgm:pt>
    <dgm:pt modelId="{941FEDA2-2383-49B0-B30A-8C1B02EEC57B}" type="pres">
      <dgm:prSet presAssocID="{05558927-BDCC-4297-A978-92C03D5F1C6E}" presName="text" presStyleLbl="fgAcc0" presStyleIdx="1" presStyleCnt="2">
        <dgm:presLayoutVars>
          <dgm:chPref val="3"/>
        </dgm:presLayoutVars>
      </dgm:prSet>
      <dgm:spPr/>
    </dgm:pt>
    <dgm:pt modelId="{4FB028FE-93CE-45E6-92CD-E7F03CD1AF2D}" type="pres">
      <dgm:prSet presAssocID="{05558927-BDCC-4297-A978-92C03D5F1C6E}" presName="hierChild2" presStyleCnt="0"/>
      <dgm:spPr/>
    </dgm:pt>
  </dgm:ptLst>
  <dgm:cxnLst>
    <dgm:cxn modelId="{A47F3E01-8DC1-4EED-B1EC-4905240B9715}" type="presOf" srcId="{3B1E8200-DA8C-4871-B247-DE13477A6385}" destId="{92637B5F-F068-4E2C-88D0-5640C260F9FF}" srcOrd="0" destOrd="0" presId="urn:microsoft.com/office/officeart/2005/8/layout/hierarchy1"/>
    <dgm:cxn modelId="{75069B9E-7831-4262-A48D-1F945AD54C72}" type="presOf" srcId="{92B1B2B8-7407-44B1-9456-AF3963A58876}" destId="{33E74706-4971-41B2-AB64-9D4422BB9BC9}" srcOrd="0" destOrd="0" presId="urn:microsoft.com/office/officeart/2005/8/layout/hierarchy1"/>
    <dgm:cxn modelId="{10A811AC-A785-436A-B9FC-CC1A599A6D55}" type="presOf" srcId="{05558927-BDCC-4297-A978-92C03D5F1C6E}" destId="{941FEDA2-2383-49B0-B30A-8C1B02EEC57B}" srcOrd="0" destOrd="0" presId="urn:microsoft.com/office/officeart/2005/8/layout/hierarchy1"/>
    <dgm:cxn modelId="{91CA2BC6-F21D-442E-BD0F-2D45577F0238}" srcId="{92B1B2B8-7407-44B1-9456-AF3963A58876}" destId="{3B1E8200-DA8C-4871-B247-DE13477A6385}" srcOrd="0" destOrd="0" parTransId="{35A03FA2-8073-4F34-A0F4-9BEF61BA7AE9}" sibTransId="{FE92320F-2B05-420A-B766-913E44AB4C4A}"/>
    <dgm:cxn modelId="{F7028BF7-03C8-47D8-B923-37EACC822067}" srcId="{92B1B2B8-7407-44B1-9456-AF3963A58876}" destId="{05558927-BDCC-4297-A978-92C03D5F1C6E}" srcOrd="1" destOrd="0" parTransId="{6CF4B41C-A8D6-4213-AA62-00F0891168E5}" sibTransId="{34F69C61-7D7C-4B0F-92EC-52BEEFB15950}"/>
    <dgm:cxn modelId="{9A1A69FE-3EA6-4C21-99B0-8D3D5D70F3F1}" type="presParOf" srcId="{33E74706-4971-41B2-AB64-9D4422BB9BC9}" destId="{B7950261-6B18-4190-AB1E-649E16A025C5}" srcOrd="0" destOrd="0" presId="urn:microsoft.com/office/officeart/2005/8/layout/hierarchy1"/>
    <dgm:cxn modelId="{83AF234C-75A4-4428-A4FD-278CC1921A3B}" type="presParOf" srcId="{B7950261-6B18-4190-AB1E-649E16A025C5}" destId="{CDF51092-A107-4F98-B3BA-615B2FEC1498}" srcOrd="0" destOrd="0" presId="urn:microsoft.com/office/officeart/2005/8/layout/hierarchy1"/>
    <dgm:cxn modelId="{E03BF285-A197-4A7E-B92B-414BA2BC92C3}" type="presParOf" srcId="{CDF51092-A107-4F98-B3BA-615B2FEC1498}" destId="{77C42087-46C2-4471-9763-C78D157FB430}" srcOrd="0" destOrd="0" presId="urn:microsoft.com/office/officeart/2005/8/layout/hierarchy1"/>
    <dgm:cxn modelId="{4D19FA3C-82AB-4087-A730-33C06F36E538}" type="presParOf" srcId="{CDF51092-A107-4F98-B3BA-615B2FEC1498}" destId="{92637B5F-F068-4E2C-88D0-5640C260F9FF}" srcOrd="1" destOrd="0" presId="urn:microsoft.com/office/officeart/2005/8/layout/hierarchy1"/>
    <dgm:cxn modelId="{48C1B9E2-ABE9-4206-A5FA-8CDCF8609915}" type="presParOf" srcId="{B7950261-6B18-4190-AB1E-649E16A025C5}" destId="{DC7DD673-2B3F-4263-9D88-8533F131883E}" srcOrd="1" destOrd="0" presId="urn:microsoft.com/office/officeart/2005/8/layout/hierarchy1"/>
    <dgm:cxn modelId="{E1E97FF9-5598-405C-90A5-090B810F194D}" type="presParOf" srcId="{33E74706-4971-41B2-AB64-9D4422BB9BC9}" destId="{AF15EBE9-09B8-48DD-A401-F17DE83A7B31}" srcOrd="1" destOrd="0" presId="urn:microsoft.com/office/officeart/2005/8/layout/hierarchy1"/>
    <dgm:cxn modelId="{A4CB7E27-2767-4857-A00E-CD6308AF1FF9}" type="presParOf" srcId="{AF15EBE9-09B8-48DD-A401-F17DE83A7B31}" destId="{437B6C2A-EB6F-4A3D-A06E-9F30C7349797}" srcOrd="0" destOrd="0" presId="urn:microsoft.com/office/officeart/2005/8/layout/hierarchy1"/>
    <dgm:cxn modelId="{7B6214D3-746D-4E1D-AB1A-3132BE11B45A}" type="presParOf" srcId="{437B6C2A-EB6F-4A3D-A06E-9F30C7349797}" destId="{B15F61D9-EFB0-450E-B6C4-257E34EB0A1D}" srcOrd="0" destOrd="0" presId="urn:microsoft.com/office/officeart/2005/8/layout/hierarchy1"/>
    <dgm:cxn modelId="{1F7387DD-95AE-44D4-A6D0-8FF458F328EA}" type="presParOf" srcId="{437B6C2A-EB6F-4A3D-A06E-9F30C7349797}" destId="{941FEDA2-2383-49B0-B30A-8C1B02EEC57B}" srcOrd="1" destOrd="0" presId="urn:microsoft.com/office/officeart/2005/8/layout/hierarchy1"/>
    <dgm:cxn modelId="{A306EB5E-52D0-4B1D-8075-389D8D8CB0F2}" type="presParOf" srcId="{AF15EBE9-09B8-48DD-A401-F17DE83A7B31}" destId="{4FB028FE-93CE-45E6-92CD-E7F03CD1AF2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4E90F-BAB4-42D7-9F78-88120EC8E36F}">
      <dsp:nvSpPr>
        <dsp:cNvPr id="0" name=""/>
        <dsp:cNvSpPr/>
      </dsp:nvSpPr>
      <dsp:spPr>
        <a:xfrm>
          <a:off x="994707" y="629"/>
          <a:ext cx="2587042" cy="155222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Threat Assessment/School Violence</a:t>
          </a:r>
          <a:endParaRPr lang="en-US" sz="2200" kern="1200"/>
        </a:p>
      </dsp:txBody>
      <dsp:txXfrm>
        <a:off x="994707" y="629"/>
        <a:ext cx="2587042" cy="1552225"/>
      </dsp:txXfrm>
    </dsp:sp>
    <dsp:sp modelId="{B48473A2-B138-4200-B6A7-D0174899F068}">
      <dsp:nvSpPr>
        <dsp:cNvPr id="0" name=""/>
        <dsp:cNvSpPr/>
      </dsp:nvSpPr>
      <dsp:spPr>
        <a:xfrm>
          <a:off x="3840453" y="629"/>
          <a:ext cx="2587042" cy="1552225"/>
        </a:xfrm>
        <a:prstGeom prst="rect">
          <a:avLst/>
        </a:prstGeom>
        <a:gradFill rotWithShape="0">
          <a:gsLst>
            <a:gs pos="0">
              <a:schemeClr val="accent5">
                <a:hueOff val="297719"/>
                <a:satOff val="3013"/>
                <a:lumOff val="-470"/>
                <a:alphaOff val="0"/>
                <a:satMod val="103000"/>
                <a:lumMod val="102000"/>
                <a:tint val="94000"/>
              </a:schemeClr>
            </a:gs>
            <a:gs pos="50000">
              <a:schemeClr val="accent5">
                <a:hueOff val="297719"/>
                <a:satOff val="3013"/>
                <a:lumOff val="-470"/>
                <a:alphaOff val="0"/>
                <a:satMod val="110000"/>
                <a:lumMod val="100000"/>
                <a:shade val="100000"/>
              </a:schemeClr>
            </a:gs>
            <a:gs pos="100000">
              <a:schemeClr val="accent5">
                <a:hueOff val="297719"/>
                <a:satOff val="3013"/>
                <a:lumOff val="-4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Suicidal Behaviors</a:t>
          </a:r>
          <a:endParaRPr lang="en-US" sz="2200" kern="1200"/>
        </a:p>
      </dsp:txBody>
      <dsp:txXfrm>
        <a:off x="3840453" y="629"/>
        <a:ext cx="2587042" cy="1552225"/>
      </dsp:txXfrm>
    </dsp:sp>
    <dsp:sp modelId="{691A7833-4C5A-483D-B895-0A39CF7888B8}">
      <dsp:nvSpPr>
        <dsp:cNvPr id="0" name=""/>
        <dsp:cNvSpPr/>
      </dsp:nvSpPr>
      <dsp:spPr>
        <a:xfrm>
          <a:off x="6686200" y="629"/>
          <a:ext cx="2587042" cy="1552225"/>
        </a:xfrm>
        <a:prstGeom prst="rect">
          <a:avLst/>
        </a:prstGeom>
        <a:gradFill rotWithShape="0">
          <a:gsLst>
            <a:gs pos="0">
              <a:schemeClr val="accent5">
                <a:hueOff val="595438"/>
                <a:satOff val="6026"/>
                <a:lumOff val="-941"/>
                <a:alphaOff val="0"/>
                <a:satMod val="103000"/>
                <a:lumMod val="102000"/>
                <a:tint val="94000"/>
              </a:schemeClr>
            </a:gs>
            <a:gs pos="50000">
              <a:schemeClr val="accent5">
                <a:hueOff val="595438"/>
                <a:satOff val="6026"/>
                <a:lumOff val="-941"/>
                <a:alphaOff val="0"/>
                <a:satMod val="110000"/>
                <a:lumMod val="100000"/>
                <a:shade val="100000"/>
              </a:schemeClr>
            </a:gs>
            <a:gs pos="100000">
              <a:schemeClr val="accent5">
                <a:hueOff val="595438"/>
                <a:satOff val="6026"/>
                <a:lumOff val="-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Self-Harm</a:t>
          </a:r>
          <a:endParaRPr lang="en-US" sz="2200" kern="1200"/>
        </a:p>
      </dsp:txBody>
      <dsp:txXfrm>
        <a:off x="6686200" y="629"/>
        <a:ext cx="2587042" cy="1552225"/>
      </dsp:txXfrm>
    </dsp:sp>
    <dsp:sp modelId="{A0833AD7-6AAD-4684-ABF8-79C24E2DD23B}">
      <dsp:nvSpPr>
        <dsp:cNvPr id="0" name=""/>
        <dsp:cNvSpPr/>
      </dsp:nvSpPr>
      <dsp:spPr>
        <a:xfrm>
          <a:off x="994707" y="1811559"/>
          <a:ext cx="2587042" cy="1552225"/>
        </a:xfrm>
        <a:prstGeom prst="rect">
          <a:avLst/>
        </a:prstGeom>
        <a:gradFill rotWithShape="0">
          <a:gsLst>
            <a:gs pos="0">
              <a:schemeClr val="accent5">
                <a:hueOff val="893157"/>
                <a:satOff val="9040"/>
                <a:lumOff val="-1411"/>
                <a:alphaOff val="0"/>
                <a:satMod val="103000"/>
                <a:lumMod val="102000"/>
                <a:tint val="94000"/>
              </a:schemeClr>
            </a:gs>
            <a:gs pos="50000">
              <a:schemeClr val="accent5">
                <a:hueOff val="893157"/>
                <a:satOff val="9040"/>
                <a:lumOff val="-1411"/>
                <a:alphaOff val="0"/>
                <a:satMod val="110000"/>
                <a:lumMod val="100000"/>
                <a:shade val="100000"/>
              </a:schemeClr>
            </a:gs>
            <a:gs pos="100000">
              <a:schemeClr val="accent5">
                <a:hueOff val="893157"/>
                <a:satOff val="9040"/>
                <a:lumOff val="-141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Substance Use/Intoxication on School Grounds</a:t>
          </a:r>
          <a:endParaRPr lang="en-US" sz="2200" kern="1200"/>
        </a:p>
      </dsp:txBody>
      <dsp:txXfrm>
        <a:off x="994707" y="1811559"/>
        <a:ext cx="2587042" cy="1552225"/>
      </dsp:txXfrm>
    </dsp:sp>
    <dsp:sp modelId="{C95225FD-6EEC-446D-A523-9837C7DBA78B}">
      <dsp:nvSpPr>
        <dsp:cNvPr id="0" name=""/>
        <dsp:cNvSpPr/>
      </dsp:nvSpPr>
      <dsp:spPr>
        <a:xfrm>
          <a:off x="3840453" y="1811559"/>
          <a:ext cx="2587042" cy="1552225"/>
        </a:xfrm>
        <a:prstGeom prst="rect">
          <a:avLst/>
        </a:prstGeom>
        <a:gradFill rotWithShape="0">
          <a:gsLst>
            <a:gs pos="0">
              <a:schemeClr val="accent5">
                <a:hueOff val="1190876"/>
                <a:satOff val="12053"/>
                <a:lumOff val="-1882"/>
                <a:alphaOff val="0"/>
                <a:satMod val="103000"/>
                <a:lumMod val="102000"/>
                <a:tint val="94000"/>
              </a:schemeClr>
            </a:gs>
            <a:gs pos="50000">
              <a:schemeClr val="accent5">
                <a:hueOff val="1190876"/>
                <a:satOff val="12053"/>
                <a:lumOff val="-1882"/>
                <a:alphaOff val="0"/>
                <a:satMod val="110000"/>
                <a:lumMod val="100000"/>
                <a:shade val="100000"/>
              </a:schemeClr>
            </a:gs>
            <a:gs pos="100000">
              <a:schemeClr val="accent5">
                <a:hueOff val="1190876"/>
                <a:satOff val="12053"/>
                <a:lumOff val="-1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Domestic/Dating Violence</a:t>
          </a:r>
          <a:endParaRPr lang="en-US" sz="2200" kern="1200"/>
        </a:p>
      </dsp:txBody>
      <dsp:txXfrm>
        <a:off x="3840453" y="1811559"/>
        <a:ext cx="2587042" cy="1552225"/>
      </dsp:txXfrm>
    </dsp:sp>
    <dsp:sp modelId="{6E677B5F-122F-49C4-AA01-5979C8D7C186}">
      <dsp:nvSpPr>
        <dsp:cNvPr id="0" name=""/>
        <dsp:cNvSpPr/>
      </dsp:nvSpPr>
      <dsp:spPr>
        <a:xfrm>
          <a:off x="6686200" y="1811559"/>
          <a:ext cx="2587042" cy="1552225"/>
        </a:xfrm>
        <a:prstGeom prst="rect">
          <a:avLst/>
        </a:prstGeom>
        <a:gradFill rotWithShape="0">
          <a:gsLst>
            <a:gs pos="0">
              <a:schemeClr val="accent5">
                <a:hueOff val="1488595"/>
                <a:satOff val="15066"/>
                <a:lumOff val="-2352"/>
                <a:alphaOff val="0"/>
                <a:satMod val="103000"/>
                <a:lumMod val="102000"/>
                <a:tint val="94000"/>
              </a:schemeClr>
            </a:gs>
            <a:gs pos="50000">
              <a:schemeClr val="accent5">
                <a:hueOff val="1488595"/>
                <a:satOff val="15066"/>
                <a:lumOff val="-2352"/>
                <a:alphaOff val="0"/>
                <a:satMod val="110000"/>
                <a:lumMod val="100000"/>
                <a:shade val="100000"/>
              </a:schemeClr>
            </a:gs>
            <a:gs pos="100000">
              <a:schemeClr val="accent5">
                <a:hueOff val="1488595"/>
                <a:satOff val="15066"/>
                <a:lumOff val="-23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Death Postvention</a:t>
          </a:r>
          <a:endParaRPr lang="en-US" sz="2200" kern="1200"/>
        </a:p>
      </dsp:txBody>
      <dsp:txXfrm>
        <a:off x="6686200" y="1811559"/>
        <a:ext cx="2587042" cy="1552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42087-46C2-4471-9763-C78D157FB430}">
      <dsp:nvSpPr>
        <dsp:cNvPr id="0" name=""/>
        <dsp:cNvSpPr/>
      </dsp:nvSpPr>
      <dsp:spPr>
        <a:xfrm>
          <a:off x="1253" y="53178"/>
          <a:ext cx="4399475" cy="27936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637B5F-F068-4E2C-88D0-5640C260F9FF}">
      <dsp:nvSpPr>
        <dsp:cNvPr id="0" name=""/>
        <dsp:cNvSpPr/>
      </dsp:nvSpPr>
      <dsp:spPr>
        <a:xfrm>
          <a:off x="490084" y="517568"/>
          <a:ext cx="4399475" cy="27936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baseline="0"/>
            <a:t>Memoradums of Understanding?</a:t>
          </a:r>
          <a:endParaRPr lang="en-US" sz="4500" kern="1200"/>
        </a:p>
      </dsp:txBody>
      <dsp:txXfrm>
        <a:off x="571908" y="599392"/>
        <a:ext cx="4235827" cy="2630019"/>
      </dsp:txXfrm>
    </dsp:sp>
    <dsp:sp modelId="{B15F61D9-EFB0-450E-B6C4-257E34EB0A1D}">
      <dsp:nvSpPr>
        <dsp:cNvPr id="0" name=""/>
        <dsp:cNvSpPr/>
      </dsp:nvSpPr>
      <dsp:spPr>
        <a:xfrm>
          <a:off x="5378390" y="53178"/>
          <a:ext cx="4399475" cy="27936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1FEDA2-2383-49B0-B30A-8C1B02EEC57B}">
      <dsp:nvSpPr>
        <dsp:cNvPr id="0" name=""/>
        <dsp:cNvSpPr/>
      </dsp:nvSpPr>
      <dsp:spPr>
        <a:xfrm>
          <a:off x="5867220" y="517568"/>
          <a:ext cx="4399475" cy="27936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baseline="0"/>
            <a:t>(you don't have to do it all, but someone does)</a:t>
          </a:r>
          <a:endParaRPr lang="en-US" sz="4500" kern="1200"/>
        </a:p>
      </dsp:txBody>
      <dsp:txXfrm>
        <a:off x="5949044" y="599392"/>
        <a:ext cx="4235827" cy="26300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F19BF-A70A-4B84-B9FB-140DC38A74E9}" type="datetimeFigureOut">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CB73B-657A-483E-9A79-AD01AD0AAF91}" type="slidenum">
              <a:t>‹#›</a:t>
            </a:fld>
            <a:endParaRPr lang="en-US"/>
          </a:p>
        </p:txBody>
      </p:sp>
    </p:spTree>
    <p:extLst>
      <p:ext uri="{BB962C8B-B14F-4D97-AF65-F5344CB8AC3E}">
        <p14:creationId xmlns:p14="http://schemas.microsoft.com/office/powerpoint/2010/main" val="157663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F78E1B-5FB4-41B0-8758-46021298FAC5}" type="slidenum">
              <a:t>2</a:t>
            </a:fld>
            <a:endParaRPr lang="en-US"/>
          </a:p>
        </p:txBody>
      </p:sp>
    </p:spTree>
    <p:extLst>
      <p:ext uri="{BB962C8B-B14F-4D97-AF65-F5344CB8AC3E}">
        <p14:creationId xmlns:p14="http://schemas.microsoft.com/office/powerpoint/2010/main" val="191070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do have to have procedures to respond to a crisis, and these might be located in your EOP. They also might be more specific than your EOP.</a:t>
            </a:r>
          </a:p>
        </p:txBody>
      </p:sp>
      <p:sp>
        <p:nvSpPr>
          <p:cNvPr id="4" name="Slide Number Placeholder 3"/>
          <p:cNvSpPr>
            <a:spLocks noGrp="1"/>
          </p:cNvSpPr>
          <p:nvPr>
            <p:ph type="sldNum" sz="quarter" idx="5"/>
          </p:nvPr>
        </p:nvSpPr>
        <p:spPr/>
        <p:txBody>
          <a:bodyPr/>
          <a:lstStyle/>
          <a:p>
            <a:fld id="{82F78E1B-5FB4-41B0-8758-46021298FAC5}" type="slidenum">
              <a:t>3</a:t>
            </a:fld>
            <a:endParaRPr lang="en-US"/>
          </a:p>
        </p:txBody>
      </p:sp>
    </p:spTree>
    <p:extLst>
      <p:ext uri="{BB962C8B-B14F-4D97-AF65-F5344CB8AC3E}">
        <p14:creationId xmlns:p14="http://schemas.microsoft.com/office/powerpoint/2010/main" val="264270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the most common high risk situations that need a clear procedure that everyone is aware of when they happen. Although these situations will not be common, confusion of how to deal with these situations makes them more complicated and worse. A lack of communication makes people feel more chaotic than the situation itself.</a:t>
            </a:r>
          </a:p>
        </p:txBody>
      </p:sp>
      <p:sp>
        <p:nvSpPr>
          <p:cNvPr id="4" name="Slide Number Placeholder 3"/>
          <p:cNvSpPr>
            <a:spLocks noGrp="1"/>
          </p:cNvSpPr>
          <p:nvPr>
            <p:ph type="sldNum" sz="quarter" idx="5"/>
          </p:nvPr>
        </p:nvSpPr>
        <p:spPr/>
        <p:txBody>
          <a:bodyPr/>
          <a:lstStyle/>
          <a:p>
            <a:fld id="{82F78E1B-5FB4-41B0-8758-46021298FAC5}" type="slidenum">
              <a:t>4</a:t>
            </a:fld>
            <a:endParaRPr lang="en-US"/>
          </a:p>
        </p:txBody>
      </p:sp>
    </p:spTree>
    <p:extLst>
      <p:ext uri="{BB962C8B-B14F-4D97-AF65-F5344CB8AC3E}">
        <p14:creationId xmlns:p14="http://schemas.microsoft.com/office/powerpoint/2010/main" val="150852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you get these tasks accomplished are up to you-you don't have to complete all the tasks yourself, but they do need to be accomplished.</a:t>
            </a:r>
          </a:p>
        </p:txBody>
      </p:sp>
      <p:sp>
        <p:nvSpPr>
          <p:cNvPr id="4" name="Slide Number Placeholder 3"/>
          <p:cNvSpPr>
            <a:spLocks noGrp="1"/>
          </p:cNvSpPr>
          <p:nvPr>
            <p:ph type="sldNum" sz="quarter" idx="5"/>
          </p:nvPr>
        </p:nvSpPr>
        <p:spPr/>
        <p:txBody>
          <a:bodyPr/>
          <a:lstStyle/>
          <a:p>
            <a:fld id="{82F78E1B-5FB4-41B0-8758-46021298FAC5}" type="slidenum">
              <a:t>5</a:t>
            </a:fld>
            <a:endParaRPr lang="en-US"/>
          </a:p>
        </p:txBody>
      </p:sp>
    </p:spTree>
    <p:extLst>
      <p:ext uri="{BB962C8B-B14F-4D97-AF65-F5344CB8AC3E}">
        <p14:creationId xmlns:p14="http://schemas.microsoft.com/office/powerpoint/2010/main" val="274493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Flash to training slides</a:t>
            </a:r>
          </a:p>
        </p:txBody>
      </p:sp>
      <p:sp>
        <p:nvSpPr>
          <p:cNvPr id="4" name="Slide Number Placeholder 3"/>
          <p:cNvSpPr>
            <a:spLocks noGrp="1"/>
          </p:cNvSpPr>
          <p:nvPr>
            <p:ph type="sldNum" sz="quarter" idx="5"/>
          </p:nvPr>
        </p:nvSpPr>
        <p:spPr/>
        <p:txBody>
          <a:bodyPr/>
          <a:lstStyle/>
          <a:p>
            <a:fld id="{82F78E1B-5FB4-41B0-8758-46021298FAC5}" type="slidenum">
              <a:t>6</a:t>
            </a:fld>
            <a:endParaRPr lang="en-US"/>
          </a:p>
        </p:txBody>
      </p:sp>
    </p:spTree>
    <p:extLst>
      <p:ext uri="{BB962C8B-B14F-4D97-AF65-F5344CB8AC3E}">
        <p14:creationId xmlns:p14="http://schemas.microsoft.com/office/powerpoint/2010/main" val="178979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Exact wording of training that is required "on a regular basis"-interpretation is usually yearly-however, this is not usually specified.</a:t>
            </a:r>
          </a:p>
        </p:txBody>
      </p:sp>
      <p:sp>
        <p:nvSpPr>
          <p:cNvPr id="4" name="Slide Number Placeholder 3"/>
          <p:cNvSpPr>
            <a:spLocks noGrp="1"/>
          </p:cNvSpPr>
          <p:nvPr>
            <p:ph type="sldNum" sz="quarter" idx="5"/>
          </p:nvPr>
        </p:nvSpPr>
        <p:spPr/>
        <p:txBody>
          <a:bodyPr/>
          <a:lstStyle/>
          <a:p>
            <a:fld id="{45CE68AE-019D-43C3-9EA3-7D6671C585DF}" type="slidenum">
              <a:rPr lang="en-US"/>
              <a:t>7</a:t>
            </a:fld>
            <a:endParaRPr lang="en-US"/>
          </a:p>
        </p:txBody>
      </p:sp>
    </p:spTree>
    <p:extLst>
      <p:ext uri="{BB962C8B-B14F-4D97-AF65-F5344CB8AC3E}">
        <p14:creationId xmlns:p14="http://schemas.microsoft.com/office/powerpoint/2010/main" val="14659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F78E1B-5FB4-41B0-8758-46021298FAC5}" type="slidenum">
              <a:t>8</a:t>
            </a:fld>
            <a:endParaRPr lang="en-US"/>
          </a:p>
        </p:txBody>
      </p:sp>
    </p:spTree>
    <p:extLst>
      <p:ext uri="{BB962C8B-B14F-4D97-AF65-F5344CB8AC3E}">
        <p14:creationId xmlns:p14="http://schemas.microsoft.com/office/powerpoint/2010/main" val="646125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Questions to ask yourself</a:t>
            </a:r>
          </a:p>
        </p:txBody>
      </p:sp>
      <p:sp>
        <p:nvSpPr>
          <p:cNvPr id="4" name="Slide Number Placeholder 3"/>
          <p:cNvSpPr>
            <a:spLocks noGrp="1"/>
          </p:cNvSpPr>
          <p:nvPr>
            <p:ph type="sldNum" sz="quarter" idx="5"/>
          </p:nvPr>
        </p:nvSpPr>
        <p:spPr/>
        <p:txBody>
          <a:bodyPr/>
          <a:lstStyle/>
          <a:p>
            <a:fld id="{82F78E1B-5FB4-41B0-8758-46021298FAC5}" type="slidenum">
              <a:t>9</a:t>
            </a:fld>
            <a:endParaRPr lang="en-US"/>
          </a:p>
        </p:txBody>
      </p:sp>
    </p:spTree>
    <p:extLst>
      <p:ext uri="{BB962C8B-B14F-4D97-AF65-F5344CB8AC3E}">
        <p14:creationId xmlns:p14="http://schemas.microsoft.com/office/powerpoint/2010/main" val="150852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F78E1B-5FB4-41B0-8758-46021298FAC5}" type="slidenum">
              <a:t>10</a:t>
            </a:fld>
            <a:endParaRPr lang="en-US"/>
          </a:p>
        </p:txBody>
      </p:sp>
    </p:spTree>
    <p:extLst>
      <p:ext uri="{BB962C8B-B14F-4D97-AF65-F5344CB8AC3E}">
        <p14:creationId xmlns:p14="http://schemas.microsoft.com/office/powerpoint/2010/main" val="384669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7/6/2023</a:t>
            </a:fld>
            <a:endParaRPr lang="en-US"/>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61415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7/6/2023</a:t>
            </a:fld>
            <a:endParaRPr lang="en-US"/>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303582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7/6/2023</a:t>
            </a:fld>
            <a:endParaRPr lang="en-US"/>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76990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7/6/2023</a:t>
            </a:fld>
            <a:endParaRPr lang="en-US"/>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172945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7/6/2023</a:t>
            </a:fld>
            <a:endParaRPr lang="en-US"/>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7765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7/6/2023</a:t>
            </a:fld>
            <a:endParaRPr lang="en-US"/>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616489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7/6/2023</a:t>
            </a:fld>
            <a:endParaRPr lang="en-US"/>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626628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7/6/2023</a:t>
            </a:fld>
            <a:endParaRPr lang="en-US"/>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228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7/6/2023</a:t>
            </a:fld>
            <a:endParaRPr lang="en-US"/>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3545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7/6/2023</a:t>
            </a:fld>
            <a:endParaRPr lang="en-US"/>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605412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7/6/2023</a:t>
            </a:fld>
            <a:endParaRPr lang="en-US"/>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138928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7/6/2023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jp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9" r:id="rId3"/>
    <p:sldLayoutId id="2147483664" r:id="rId4"/>
    <p:sldLayoutId id="2147483665" r:id="rId5"/>
    <p:sldLayoutId id="2147483688" r:id="rId6"/>
    <p:sldLayoutId id="2147483690" r:id="rId7"/>
    <p:sldLayoutId id="2147483691"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7/6/2023</a:t>
            </a:fld>
            <a:endParaRPr lang="en-US" spc="5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159705711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7/6/2023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BA6A5C-0511-5920-B249-0D85EC097324}"/>
              </a:ext>
              <a:ext uri="{C183D7F6-B498-43B3-948B-1728B52AA6E4}">
                <adec:decorative xmlns:adec="http://schemas.microsoft.com/office/drawing/2017/decorative" val="1"/>
              </a:ext>
            </a:extLst>
          </p:cNvPr>
          <p:cNvPicPr>
            <a:picLocks noChangeAspect="1"/>
          </p:cNvPicPr>
          <p:nvPr/>
        </p:nvPicPr>
        <p:blipFill rotWithShape="1">
          <a:blip r:embed="rId2">
            <a:alphaModFix amt="60000"/>
          </a:blip>
          <a:srcRect t="23949" r="-2" b="13543"/>
          <a:stretch/>
        </p:blipFill>
        <p:spPr>
          <a:xfrm>
            <a:off x="20" y="10"/>
            <a:ext cx="12191980" cy="6857990"/>
          </a:xfrm>
          <a:prstGeom prst="rect">
            <a:avLst/>
          </a:prstGeom>
        </p:spPr>
      </p:pic>
      <p:sp>
        <p:nvSpPr>
          <p:cNvPr id="2" name="Title 1"/>
          <p:cNvSpPr>
            <a:spLocks noGrp="1"/>
          </p:cNvSpPr>
          <p:nvPr>
            <p:ph type="ctrTitle"/>
          </p:nvPr>
        </p:nvSpPr>
        <p:spPr>
          <a:xfrm>
            <a:off x="960120" y="640080"/>
            <a:ext cx="10268712" cy="3227832"/>
          </a:xfrm>
        </p:spPr>
        <p:txBody>
          <a:bodyPr anchor="b">
            <a:normAutofit/>
          </a:bodyPr>
          <a:lstStyle/>
          <a:p>
            <a:r>
              <a:rPr lang="en-US" sz="7500">
                <a:cs typeface="Calibri Light"/>
              </a:rPr>
              <a:t>Mental Health Program Plan</a:t>
            </a:r>
            <a:br>
              <a:rPr lang="en-US" sz="7500">
                <a:cs typeface="Calibri Light"/>
              </a:rPr>
            </a:br>
            <a:endParaRPr lang="en-US" sz="7500"/>
          </a:p>
        </p:txBody>
      </p:sp>
      <p:sp>
        <p:nvSpPr>
          <p:cNvPr id="3" name="Subtitle 2"/>
          <p:cNvSpPr>
            <a:spLocks noGrp="1"/>
          </p:cNvSpPr>
          <p:nvPr>
            <p:ph type="subTitle" idx="1"/>
          </p:nvPr>
        </p:nvSpPr>
        <p:spPr>
          <a:xfrm>
            <a:off x="960120" y="4526280"/>
            <a:ext cx="10268712" cy="1508760"/>
          </a:xfrm>
        </p:spPr>
        <p:txBody>
          <a:bodyPr vert="horz" lIns="91440" tIns="45720" rIns="91440" bIns="45720" rtlCol="0" anchor="t">
            <a:normAutofit/>
          </a:bodyPr>
          <a:lstStyle/>
          <a:p>
            <a:endParaRPr lang="en-US">
              <a:solidFill>
                <a:schemeClr val="tx1"/>
              </a:solidFill>
              <a:cs typeface="Calibri"/>
            </a:endParaRPr>
          </a:p>
          <a:p>
            <a:r>
              <a:rPr lang="en-US" dirty="0">
                <a:solidFill>
                  <a:schemeClr val="tx1"/>
                </a:solidFill>
                <a:cs typeface="Calibri"/>
              </a:rPr>
              <a:t>Crisis Response</a:t>
            </a:r>
          </a:p>
        </p:txBody>
      </p:sp>
    </p:spTree>
    <p:extLst>
      <p:ext uri="{BB962C8B-B14F-4D97-AF65-F5344CB8AC3E}">
        <p14:creationId xmlns:p14="http://schemas.microsoft.com/office/powerpoint/2010/main" val="31028350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4008438" y="-3557815"/>
            <a:ext cx="4500737" cy="2095501"/>
          </a:xfrm>
        </p:spPr>
        <p:txBody>
          <a:bodyPr>
            <a:normAutofit/>
          </a:bodyPr>
          <a:lstStyle/>
          <a:p>
            <a:r>
              <a:rPr lang="en-US" sz="6100" dirty="0">
                <a:solidFill>
                  <a:schemeClr val="tx1"/>
                </a:solidFill>
              </a:rPr>
              <a:t>Procedures #6 </a:t>
            </a:r>
          </a:p>
        </p:txBody>
      </p:sp>
      <p:sp>
        <p:nvSpPr>
          <p:cNvPr id="4" name="Title 1">
            <a:extLst>
              <a:ext uri="{FF2B5EF4-FFF2-40B4-BE49-F238E27FC236}">
                <a16:creationId xmlns:a16="http://schemas.microsoft.com/office/drawing/2014/main" id="{755DFCB9-43C6-981E-53CE-BE64464839E8}"/>
              </a:ext>
            </a:extLst>
          </p:cNvPr>
          <p:cNvSpPr txBox="1">
            <a:spLocks/>
          </p:cNvSpPr>
          <p:nvPr/>
        </p:nvSpPr>
        <p:spPr>
          <a:xfrm>
            <a:off x="625955" y="492124"/>
            <a:ext cx="4500737" cy="2095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sz="6100" dirty="0">
                <a:solidFill>
                  <a:schemeClr val="tx1"/>
                </a:solidFill>
              </a:rPr>
              <a:t>Procedures </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a:xfrm>
            <a:off x="960438" y="2587625"/>
            <a:ext cx="4500737" cy="3594100"/>
          </a:xfrm>
        </p:spPr>
        <p:txBody>
          <a:bodyPr vert="horz" lIns="91440" tIns="45720" rIns="91440" bIns="45720" rtlCol="0" anchor="t">
            <a:normAutofit/>
          </a:bodyPr>
          <a:lstStyle/>
          <a:p>
            <a:r>
              <a:rPr lang="en-US" dirty="0"/>
              <a:t>Tools are needed to conduct crisis assessments but specific tools are not required</a:t>
            </a:r>
          </a:p>
        </p:txBody>
      </p:sp>
      <p:pic>
        <p:nvPicPr>
          <p:cNvPr id="5" name="Picture 4">
            <a:extLst>
              <a:ext uri="{FF2B5EF4-FFF2-40B4-BE49-F238E27FC236}">
                <a16:creationId xmlns:a16="http://schemas.microsoft.com/office/drawing/2014/main" id="{0164B2E5-B7A1-9E1E-C24B-5ABDD69BC0F7}"/>
              </a:ext>
              <a:ext uri="{C183D7F6-B498-43B3-948B-1728B52AA6E4}">
                <adec:decorative xmlns:adec="http://schemas.microsoft.com/office/drawing/2017/decorative" val="1"/>
              </a:ext>
            </a:extLst>
          </p:cNvPr>
          <p:cNvPicPr>
            <a:picLocks noChangeAspect="1"/>
          </p:cNvPicPr>
          <p:nvPr/>
        </p:nvPicPr>
        <p:blipFill rotWithShape="1">
          <a:blip r:embed="rId3"/>
          <a:srcRect r="40738" b="-3"/>
          <a:stretch/>
        </p:blipFill>
        <p:spPr>
          <a:xfrm>
            <a:off x="6094474" y="10"/>
            <a:ext cx="6097526" cy="6857990"/>
          </a:xfrm>
          <a:prstGeom prst="rect">
            <a:avLst/>
          </a:prstGeom>
        </p:spPr>
      </p:pic>
    </p:spTree>
    <p:extLst>
      <p:ext uri="{BB962C8B-B14F-4D97-AF65-F5344CB8AC3E}">
        <p14:creationId xmlns:p14="http://schemas.microsoft.com/office/powerpoint/2010/main" val="35619112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5BF762A-1DF9-4899-8380-E835EBFD309D}"/>
              </a:ext>
              <a:ext uri="{C183D7F6-B498-43B3-948B-1728B52AA6E4}">
                <adec:decorative xmlns:adec="http://schemas.microsoft.com/office/drawing/2017/decorative" val="1"/>
              </a:ext>
            </a:extLst>
          </p:cNvPr>
          <p:cNvPicPr>
            <a:picLocks noChangeAspect="1"/>
          </p:cNvPicPr>
          <p:nvPr/>
        </p:nvPicPr>
        <p:blipFill rotWithShape="1">
          <a:blip r:embed="rId3">
            <a:duotone>
              <a:prstClr val="black"/>
              <a:prstClr val="white"/>
            </a:duotone>
          </a:blip>
          <a:srcRect t="14264" r="9091" b="9127"/>
          <a:stretch/>
        </p:blipFill>
        <p:spPr>
          <a:xfrm>
            <a:off x="20" y="10"/>
            <a:ext cx="12191980" cy="6857990"/>
          </a:xfrm>
          <a:prstGeom prst="rect">
            <a:avLst/>
          </a:prstGeom>
        </p:spPr>
      </p:pic>
      <p:sp>
        <p:nvSpPr>
          <p:cNvPr id="36"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4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5CFEAFE-B0C8-41FC-8540-B8663370BC0C}"/>
              </a:ext>
            </a:extLst>
          </p:cNvPr>
          <p:cNvSpPr>
            <a:spLocks noGrp="1"/>
          </p:cNvSpPr>
          <p:nvPr>
            <p:ph type="title"/>
          </p:nvPr>
        </p:nvSpPr>
        <p:spPr>
          <a:xfrm rot="21420000">
            <a:off x="486113" y="1220999"/>
            <a:ext cx="6851188" cy="1151965"/>
          </a:xfrm>
        </p:spPr>
        <p:txBody>
          <a:bodyPr>
            <a:normAutofit/>
          </a:bodyPr>
          <a:lstStyle/>
          <a:p>
            <a:r>
              <a:rPr lang="en-US">
                <a:solidFill>
                  <a:srgbClr val="FFFFFF"/>
                </a:solidFill>
              </a:rPr>
              <a:t>Reflections</a:t>
            </a:r>
          </a:p>
        </p:txBody>
      </p:sp>
      <p:sp>
        <p:nvSpPr>
          <p:cNvPr id="17" name="Content Placeholder 16">
            <a:extLst>
              <a:ext uri="{FF2B5EF4-FFF2-40B4-BE49-F238E27FC236}">
                <a16:creationId xmlns:a16="http://schemas.microsoft.com/office/drawing/2014/main" id="{35A52C31-9759-4727-8C34-0F148CE94F76}"/>
              </a:ext>
            </a:extLst>
          </p:cNvPr>
          <p:cNvSpPr>
            <a:spLocks noGrp="1"/>
          </p:cNvSpPr>
          <p:nvPr>
            <p:ph sz="quarter" idx="13"/>
          </p:nvPr>
        </p:nvSpPr>
        <p:spPr>
          <a:xfrm rot="21420000">
            <a:off x="587206" y="2448453"/>
            <a:ext cx="6859199" cy="2944652"/>
          </a:xfrm>
        </p:spPr>
        <p:txBody>
          <a:bodyPr>
            <a:normAutofit/>
          </a:bodyPr>
          <a:lstStyle/>
          <a:p>
            <a:endParaRPr lang="en-US" sz="1800">
              <a:solidFill>
                <a:srgbClr val="FFFFFF"/>
              </a:solidFill>
            </a:endParaRPr>
          </a:p>
          <a:p>
            <a:pPr algn="ctr"/>
            <a:endParaRPr lang="en-US" sz="2800" dirty="0">
              <a:solidFill>
                <a:srgbClr val="FFFFFF"/>
              </a:solidFill>
              <a:ea typeface="+mn-lt"/>
              <a:cs typeface="+mn-lt"/>
            </a:endParaRPr>
          </a:p>
          <a:p>
            <a:pPr marL="0" indent="0" algn="ctr">
              <a:buNone/>
            </a:pPr>
            <a:endParaRPr lang="en-US" sz="2800" dirty="0">
              <a:ea typeface="+mn-lt"/>
              <a:cs typeface="+mn-lt"/>
            </a:endParaRPr>
          </a:p>
          <a:p>
            <a:pPr marL="0" indent="0" algn="ctr">
              <a:buNone/>
            </a:pPr>
            <a:r>
              <a:rPr lang="en-US" sz="2800" dirty="0">
                <a:ea typeface="+mn-lt"/>
                <a:cs typeface="+mn-lt"/>
              </a:rPr>
              <a:t>Do all students benefit &amp; are impacted by our crisis response equally?</a:t>
            </a:r>
            <a:endParaRPr lang="en-US"/>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p:txBody>
      </p:sp>
    </p:spTree>
    <p:extLst>
      <p:ext uri="{BB962C8B-B14F-4D97-AF65-F5344CB8AC3E}">
        <p14:creationId xmlns:p14="http://schemas.microsoft.com/office/powerpoint/2010/main" val="428167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018B2F-2538-1D36-4BA4-B1D3DBB9655F}"/>
              </a:ext>
              <a:ext uri="{C183D7F6-B498-43B3-948B-1728B52AA6E4}">
                <adec:decorative xmlns:adec="http://schemas.microsoft.com/office/drawing/2017/decorative" val="1"/>
              </a:ext>
            </a:extLst>
          </p:cNvPr>
          <p:cNvPicPr>
            <a:picLocks noChangeAspect="1"/>
          </p:cNvPicPr>
          <p:nvPr/>
        </p:nvPicPr>
        <p:blipFill rotWithShape="1">
          <a:blip r:embed="rId3"/>
          <a:srcRect t="7097" b="8634"/>
          <a:stretch/>
        </p:blipFill>
        <p:spPr>
          <a:xfrm>
            <a:off x="20" y="0"/>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1644" y="4675366"/>
            <a:ext cx="10268712" cy="846223"/>
          </a:xfrm>
        </p:spPr>
        <p:txBody>
          <a:bodyPr vert="horz" lIns="91440" tIns="45720" rIns="91440" bIns="45720" rtlCol="0" anchor="b">
            <a:normAutofit/>
          </a:bodyPr>
          <a:lstStyle/>
          <a:p>
            <a:pPr algn="ctr"/>
            <a:r>
              <a:rPr lang="en-US" sz="5400" dirty="0">
                <a:solidFill>
                  <a:srgbClr val="FFFFFF"/>
                </a:solidFill>
              </a:rPr>
              <a:t>Required</a:t>
            </a:r>
          </a:p>
        </p:txBody>
      </p:sp>
    </p:spTree>
    <p:extLst>
      <p:ext uri="{BB962C8B-B14F-4D97-AF65-F5344CB8AC3E}">
        <p14:creationId xmlns:p14="http://schemas.microsoft.com/office/powerpoint/2010/main" val="401452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AD5C38-22D5-9D2E-3B08-A445283EF221}"/>
              </a:ext>
              <a:ext uri="{C183D7F6-B498-43B3-948B-1728B52AA6E4}">
                <adec:decorative xmlns:adec="http://schemas.microsoft.com/office/drawing/2017/decorative" val="1"/>
              </a:ext>
            </a:extLst>
          </p:cNvPr>
          <p:cNvSpPr txBox="1">
            <a:spLocks/>
          </p:cNvSpPr>
          <p:nvPr/>
        </p:nvSpPr>
        <p:spPr>
          <a:xfrm>
            <a:off x="796868" y="-3630168"/>
            <a:ext cx="7781075" cy="2194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sz="6100" dirty="0"/>
              <a:t>Procedures #1</a:t>
            </a:r>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655159" y="722376"/>
            <a:ext cx="4500737" cy="2194560"/>
          </a:xfrm>
        </p:spPr>
        <p:txBody>
          <a:bodyPr>
            <a:normAutofit/>
          </a:bodyPr>
          <a:lstStyle/>
          <a:p>
            <a:r>
              <a:rPr lang="en-US" sz="6100" dirty="0"/>
              <a:t>Procedures </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a:xfrm>
            <a:off x="960438" y="2916936"/>
            <a:ext cx="4500737" cy="3264408"/>
          </a:xfrm>
        </p:spPr>
        <p:txBody>
          <a:bodyPr vert="horz" lIns="91440" tIns="45720" rIns="91440" bIns="45720" rtlCol="0" anchor="t">
            <a:normAutofit/>
          </a:bodyPr>
          <a:lstStyle/>
          <a:p>
            <a:r>
              <a:rPr lang="en-US" dirty="0">
                <a:solidFill>
                  <a:schemeClr val="bg1"/>
                </a:solidFill>
              </a:rPr>
              <a:t>Related to Emergency Operating Plan</a:t>
            </a:r>
          </a:p>
          <a:p>
            <a:r>
              <a:rPr lang="en-US" dirty="0">
                <a:solidFill>
                  <a:schemeClr val="bg1"/>
                </a:solidFill>
              </a:rPr>
              <a:t>(but can be more nuanced)</a:t>
            </a:r>
          </a:p>
          <a:p>
            <a:r>
              <a:rPr lang="en-US" dirty="0">
                <a:solidFill>
                  <a:schemeClr val="bg1"/>
                </a:solidFill>
              </a:rPr>
              <a:t>(may be overlapped dependent on your EOP)</a:t>
            </a:r>
          </a:p>
        </p:txBody>
      </p:sp>
      <p:pic>
        <p:nvPicPr>
          <p:cNvPr id="7" name="Graphic 6">
            <a:extLst>
              <a:ext uri="{FF2B5EF4-FFF2-40B4-BE49-F238E27FC236}">
                <a16:creationId xmlns:a16="http://schemas.microsoft.com/office/drawing/2014/main" id="{D756D230-A607-2351-248D-CA536C4E759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1822" y="1031490"/>
            <a:ext cx="4795019" cy="4795019"/>
          </a:xfrm>
          <a:prstGeom prst="rect">
            <a:avLst/>
          </a:prstGeom>
        </p:spPr>
      </p:pic>
    </p:spTree>
    <p:extLst>
      <p:ext uri="{BB962C8B-B14F-4D97-AF65-F5344CB8AC3E}">
        <p14:creationId xmlns:p14="http://schemas.microsoft.com/office/powerpoint/2010/main" val="408085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0" y="-2791454"/>
            <a:ext cx="10268712" cy="1700784"/>
          </a:xfrm>
        </p:spPr>
        <p:txBody>
          <a:bodyPr>
            <a:normAutofit/>
          </a:bodyPr>
          <a:lstStyle/>
          <a:p>
            <a:r>
              <a:rPr lang="en-US" dirty="0"/>
              <a:t>Procedures #2</a:t>
            </a:r>
          </a:p>
        </p:txBody>
      </p:sp>
      <p:sp>
        <p:nvSpPr>
          <p:cNvPr id="3" name="Title 1">
            <a:extLst>
              <a:ext uri="{FF2B5EF4-FFF2-40B4-BE49-F238E27FC236}">
                <a16:creationId xmlns:a16="http://schemas.microsoft.com/office/drawing/2014/main" id="{4A536AE4-1008-E274-775F-CAFDEFD38500}"/>
              </a:ext>
            </a:extLst>
          </p:cNvPr>
          <p:cNvSpPr txBox="1">
            <a:spLocks/>
          </p:cNvSpPr>
          <p:nvPr/>
        </p:nvSpPr>
        <p:spPr>
          <a:xfrm>
            <a:off x="1134609" y="334795"/>
            <a:ext cx="10268712" cy="1700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dirty="0"/>
              <a:t>Procedures</a:t>
            </a:r>
          </a:p>
        </p:txBody>
      </p:sp>
      <p:graphicFrame>
        <p:nvGraphicFramePr>
          <p:cNvPr id="7" name="Content Placeholder 2" descr="Crisis Response Procedure List">
            <a:extLst>
              <a:ext uri="{FF2B5EF4-FFF2-40B4-BE49-F238E27FC236}">
                <a16:creationId xmlns:a16="http://schemas.microsoft.com/office/drawing/2014/main" id="{77179DFA-1434-69A1-2562-265F78E6B3BE}"/>
              </a:ext>
            </a:extLst>
          </p:cNvPr>
          <p:cNvGraphicFramePr>
            <a:graphicFrameLocks noGrp="1"/>
          </p:cNvGraphicFramePr>
          <p:nvPr>
            <p:ph idx="1"/>
            <p:extLst>
              <p:ext uri="{D42A27DB-BD31-4B8C-83A1-F6EECF244321}">
                <p14:modId xmlns:p14="http://schemas.microsoft.com/office/powerpoint/2010/main" val="3906924473"/>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135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176348" y="-4278718"/>
            <a:ext cx="10268712" cy="1700784"/>
          </a:xfrm>
        </p:spPr>
        <p:txBody>
          <a:bodyPr>
            <a:normAutofit/>
          </a:bodyPr>
          <a:lstStyle/>
          <a:p>
            <a:r>
              <a:rPr lang="en-US" dirty="0"/>
              <a:t>Procedures #3</a:t>
            </a:r>
          </a:p>
        </p:txBody>
      </p:sp>
      <p:sp>
        <p:nvSpPr>
          <p:cNvPr id="3" name="Title 1">
            <a:extLst>
              <a:ext uri="{FF2B5EF4-FFF2-40B4-BE49-F238E27FC236}">
                <a16:creationId xmlns:a16="http://schemas.microsoft.com/office/drawing/2014/main" id="{905414C4-27FD-B6DE-4E59-E85D75A1EEF1}"/>
              </a:ext>
            </a:extLst>
          </p:cNvPr>
          <p:cNvSpPr txBox="1">
            <a:spLocks/>
          </p:cNvSpPr>
          <p:nvPr/>
        </p:nvSpPr>
        <p:spPr>
          <a:xfrm>
            <a:off x="959676" y="296720"/>
            <a:ext cx="10268712" cy="1700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dirty="0"/>
              <a:t>Procedures</a:t>
            </a:r>
          </a:p>
        </p:txBody>
      </p:sp>
      <p:graphicFrame>
        <p:nvGraphicFramePr>
          <p:cNvPr id="5" name="Content Placeholder 2" descr="Procedure topics">
            <a:extLst>
              <a:ext uri="{FF2B5EF4-FFF2-40B4-BE49-F238E27FC236}">
                <a16:creationId xmlns:a16="http://schemas.microsoft.com/office/drawing/2014/main" id="{1E6DC227-6E9A-B9C7-28AA-1C03DFE64495}"/>
              </a:ext>
            </a:extLst>
          </p:cNvPr>
          <p:cNvGraphicFramePr>
            <a:graphicFrameLocks noGrp="1"/>
          </p:cNvGraphicFramePr>
          <p:nvPr>
            <p:ph idx="1"/>
            <p:extLst>
              <p:ext uri="{D42A27DB-BD31-4B8C-83A1-F6EECF244321}">
                <p14:modId xmlns:p14="http://schemas.microsoft.com/office/powerpoint/2010/main" val="775977823"/>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564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502920" y="-3492186"/>
            <a:ext cx="10268712" cy="1700784"/>
          </a:xfrm>
        </p:spPr>
        <p:txBody>
          <a:bodyPr/>
          <a:lstStyle/>
          <a:p>
            <a:r>
              <a:rPr lang="en-US" dirty="0"/>
              <a:t>Procedures #4</a:t>
            </a:r>
          </a:p>
        </p:txBody>
      </p:sp>
      <p:sp>
        <p:nvSpPr>
          <p:cNvPr id="4" name="Title 1">
            <a:extLst>
              <a:ext uri="{FF2B5EF4-FFF2-40B4-BE49-F238E27FC236}">
                <a16:creationId xmlns:a16="http://schemas.microsoft.com/office/drawing/2014/main" id="{A3B53620-02E0-B525-0783-66549902C1F9}"/>
              </a:ext>
            </a:extLst>
          </p:cNvPr>
          <p:cNvSpPr txBox="1">
            <a:spLocks/>
          </p:cNvSpPr>
          <p:nvPr/>
        </p:nvSpPr>
        <p:spPr>
          <a:xfrm>
            <a:off x="960120" y="394014"/>
            <a:ext cx="10268712" cy="1700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dirty="0"/>
              <a:t>Procedures</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p:txBody>
          <a:bodyPr vert="horz" lIns="91440" tIns="45720" rIns="91440" bIns="45720" rtlCol="0" anchor="t">
            <a:normAutofit/>
          </a:bodyPr>
          <a:lstStyle/>
          <a:p>
            <a:r>
              <a:rPr lang="en-US" dirty="0"/>
              <a:t>Training is required but will be a different part of the training</a:t>
            </a:r>
          </a:p>
          <a:p>
            <a:r>
              <a:rPr lang="en-US" dirty="0"/>
              <a:t>(but that doesn't mean you can't start now!)</a:t>
            </a:r>
          </a:p>
        </p:txBody>
      </p:sp>
    </p:spTree>
    <p:extLst>
      <p:ext uri="{BB962C8B-B14F-4D97-AF65-F5344CB8AC3E}">
        <p14:creationId xmlns:p14="http://schemas.microsoft.com/office/powerpoint/2010/main" val="184901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p:txBody>
          <a:bodyPr/>
          <a:lstStyle/>
          <a:p>
            <a:r>
              <a:rPr lang="en-US" dirty="0"/>
              <a:t>Training</a:t>
            </a:r>
          </a:p>
        </p:txBody>
      </p:sp>
      <p:graphicFrame>
        <p:nvGraphicFramePr>
          <p:cNvPr id="5" name="Content Placeholder 4">
            <a:extLst>
              <a:ext uri="{FF2B5EF4-FFF2-40B4-BE49-F238E27FC236}">
                <a16:creationId xmlns:a16="http://schemas.microsoft.com/office/drawing/2014/main" id="{56814892-0AF6-F6DB-BEB6-BA78A2844164}"/>
              </a:ext>
            </a:extLst>
          </p:cNvPr>
          <p:cNvGraphicFramePr>
            <a:graphicFrameLocks noGrp="1"/>
          </p:cNvGraphicFramePr>
          <p:nvPr>
            <p:ph idx="1"/>
            <p:extLst>
              <p:ext uri="{D42A27DB-BD31-4B8C-83A1-F6EECF244321}">
                <p14:modId xmlns:p14="http://schemas.microsoft.com/office/powerpoint/2010/main" val="217195011"/>
              </p:ext>
            </p:extLst>
          </p:nvPr>
        </p:nvGraphicFramePr>
        <p:xfrm>
          <a:off x="322881" y="2298915"/>
          <a:ext cx="11739965" cy="4862593"/>
        </p:xfrm>
        <a:graphic>
          <a:graphicData uri="http://schemas.openxmlformats.org/drawingml/2006/table">
            <a:tbl>
              <a:tblPr firstRow="1" bandRow="1">
                <a:tableStyleId>{5C22544A-7EE6-4342-B048-85BDC9FD1C3A}</a:tableStyleId>
              </a:tblPr>
              <a:tblGrid>
                <a:gridCol w="11739965">
                  <a:extLst>
                    <a:ext uri="{9D8B030D-6E8A-4147-A177-3AD203B41FA5}">
                      <a16:colId xmlns:a16="http://schemas.microsoft.com/office/drawing/2014/main" val="1707456350"/>
                    </a:ext>
                  </a:extLst>
                </a:gridCol>
              </a:tblGrid>
              <a:tr h="4862593">
                <a:tc>
                  <a:txBody>
                    <a:bodyPr/>
                    <a:lstStyle/>
                    <a:p>
                      <a:pPr marL="742950" lvl="1" indent="-285750" algn="l">
                        <a:buFont typeface="Arial"/>
                        <a:buChar char="•"/>
                      </a:pPr>
                      <a:endParaRPr lang="en-US" sz="2000" dirty="0">
                        <a:effectLst/>
                      </a:endParaRPr>
                    </a:p>
                    <a:p>
                      <a:pPr marL="742950" lvl="1" indent="-285750" algn="l">
                        <a:buFont typeface="Arial"/>
                        <a:buChar char="•"/>
                      </a:pPr>
                      <a:r>
                        <a:rPr lang="en-US" sz="2600" dirty="0">
                          <a:effectLst/>
                        </a:rPr>
                        <a:t>Mandatory Reporting</a:t>
                      </a:r>
                    </a:p>
                    <a:p>
                      <a:pPr marL="742950" lvl="1" indent="-285750" algn="l">
                        <a:buFont typeface="Arial"/>
                        <a:buChar char="•"/>
                      </a:pPr>
                      <a:r>
                        <a:rPr lang="en-US" sz="2600" dirty="0">
                          <a:effectLst/>
                        </a:rPr>
                        <a:t>Threat Assessment Training</a:t>
                      </a:r>
                    </a:p>
                    <a:p>
                      <a:pPr marL="742950" lvl="1" indent="-285750" algn="l">
                        <a:buFont typeface="Arial"/>
                        <a:buChar char="•"/>
                      </a:pPr>
                      <a:r>
                        <a:rPr lang="en-US" sz="2600" dirty="0">
                          <a:effectLst/>
                        </a:rPr>
                        <a:t>Crisis Prevention &amp; Management</a:t>
                      </a:r>
                    </a:p>
                    <a:p>
                      <a:pPr marL="685800" algn="l"/>
                      <a:r>
                        <a:rPr lang="en-US" sz="2600" dirty="0">
                          <a:effectLst/>
                        </a:rPr>
                        <a:t>(including crisis response procedures)</a:t>
                      </a:r>
                    </a:p>
                    <a:p>
                      <a:pPr marL="742950" lvl="1" indent="-285750" algn="l">
                        <a:buFont typeface="Arial"/>
                        <a:buChar char="•"/>
                      </a:pPr>
                      <a:r>
                        <a:rPr lang="en-US" sz="2600" dirty="0">
                          <a:effectLst/>
                        </a:rPr>
                        <a:t>Suicide Response &amp; Assessment</a:t>
                      </a:r>
                    </a:p>
                    <a:p>
                      <a:pPr marL="685800" algn="l"/>
                      <a:r>
                        <a:rPr lang="en-US" sz="2600" dirty="0">
                          <a:effectLst/>
                        </a:rPr>
                        <a:t>(required for mental health workers; recommended for others) </a:t>
                      </a:r>
                    </a:p>
                    <a:p>
                      <a:pPr marL="685800" algn="l"/>
                      <a:r>
                        <a:rPr lang="en-US" sz="2600" dirty="0">
                          <a:effectLst/>
                        </a:rPr>
                        <a:t>How to recognize and respond to suspected violence behavior </a:t>
                      </a:r>
                    </a:p>
                    <a:p>
                      <a:pPr marL="742950" lvl="1" indent="-285750" algn="l">
                        <a:buFont typeface="Arial"/>
                        <a:buChar char="•"/>
                      </a:pPr>
                      <a:r>
                        <a:rPr lang="en-US" sz="2600" dirty="0">
                          <a:effectLst/>
                        </a:rPr>
                        <a:t>Training and support for students that aims to relieve the fear, embarrassment, and peer pressure associated with reporting </a:t>
                      </a:r>
                    </a:p>
                    <a:p>
                      <a:pPr marL="742950" lvl="1" indent="-285750" algn="l">
                        <a:buFont typeface="Arial"/>
                        <a:buChar char="•"/>
                      </a:pPr>
                      <a:r>
                        <a:rPr lang="en-US" sz="2600" dirty="0">
                          <a:effectLst/>
                        </a:rPr>
                        <a:t>Procedures for safe, confidential reporting of security and safety concerns</a:t>
                      </a:r>
                    </a:p>
                  </a:txBody>
                  <a:tcPr marL="114300" marR="114300" marT="0" marB="0"/>
                </a:tc>
                <a:extLst>
                  <a:ext uri="{0D108BD9-81ED-4DB2-BD59-A6C34878D82A}">
                    <a16:rowId xmlns:a16="http://schemas.microsoft.com/office/drawing/2014/main" val="2537455334"/>
                  </a:ext>
                </a:extLst>
              </a:tr>
            </a:tbl>
          </a:graphicData>
        </a:graphic>
      </p:graphicFrame>
    </p:spTree>
    <p:extLst>
      <p:ext uri="{BB962C8B-B14F-4D97-AF65-F5344CB8AC3E}">
        <p14:creationId xmlns:p14="http://schemas.microsoft.com/office/powerpoint/2010/main" val="1650817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018B2F-2538-1D36-4BA4-B1D3DBB9655F}"/>
              </a:ext>
              <a:ext uri="{C183D7F6-B498-43B3-948B-1728B52AA6E4}">
                <adec:decorative xmlns:adec="http://schemas.microsoft.com/office/drawing/2017/decorative" val="1"/>
              </a:ext>
            </a:extLst>
          </p:cNvPr>
          <p:cNvPicPr>
            <a:picLocks noChangeAspect="1"/>
          </p:cNvPicPr>
          <p:nvPr/>
        </p:nvPicPr>
        <p:blipFill rotWithShape="1">
          <a:blip r:embed="rId3"/>
          <a:srcRect t="7097" b="8634"/>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1644" y="4675366"/>
            <a:ext cx="10268712" cy="846223"/>
          </a:xfrm>
        </p:spPr>
        <p:txBody>
          <a:bodyPr vert="horz" lIns="91440" tIns="45720" rIns="91440" bIns="45720" rtlCol="0" anchor="b">
            <a:normAutofit/>
          </a:bodyPr>
          <a:lstStyle/>
          <a:p>
            <a:pPr algn="ctr"/>
            <a:r>
              <a:rPr lang="en-US" sz="5400" dirty="0">
                <a:solidFill>
                  <a:srgbClr val="FFFFFF"/>
                </a:solidFill>
              </a:rPr>
              <a:t>Not Required</a:t>
            </a:r>
          </a:p>
        </p:txBody>
      </p:sp>
    </p:spTree>
    <p:extLst>
      <p:ext uri="{BB962C8B-B14F-4D97-AF65-F5344CB8AC3E}">
        <p14:creationId xmlns:p14="http://schemas.microsoft.com/office/powerpoint/2010/main" val="227478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1595210" y="-4750308"/>
            <a:ext cx="6751106" cy="2194560"/>
          </a:xfrm>
        </p:spPr>
        <p:txBody>
          <a:bodyPr>
            <a:normAutofit/>
          </a:bodyPr>
          <a:lstStyle/>
          <a:p>
            <a:r>
              <a:rPr lang="en-US" sz="6100" dirty="0"/>
              <a:t>Procedures #5</a:t>
            </a:r>
          </a:p>
        </p:txBody>
      </p:sp>
      <p:sp>
        <p:nvSpPr>
          <p:cNvPr id="5" name="Title 1">
            <a:extLst>
              <a:ext uri="{FF2B5EF4-FFF2-40B4-BE49-F238E27FC236}">
                <a16:creationId xmlns:a16="http://schemas.microsoft.com/office/drawing/2014/main" id="{41C26261-63B8-82C7-DFEB-4F0AB8575FE9}"/>
              </a:ext>
            </a:extLst>
          </p:cNvPr>
          <p:cNvSpPr txBox="1">
            <a:spLocks/>
          </p:cNvSpPr>
          <p:nvPr/>
        </p:nvSpPr>
        <p:spPr>
          <a:xfrm>
            <a:off x="655159" y="361188"/>
            <a:ext cx="4500737" cy="2194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sz="6100" dirty="0"/>
              <a:t>Procedures </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a:xfrm>
            <a:off x="960438" y="2916936"/>
            <a:ext cx="4500737" cy="3264408"/>
          </a:xfrm>
        </p:spPr>
        <p:txBody>
          <a:bodyPr vert="horz" lIns="91440" tIns="45720" rIns="91440" bIns="45720" rtlCol="0" anchor="t">
            <a:normAutofit/>
          </a:bodyPr>
          <a:lstStyle/>
          <a:p>
            <a:r>
              <a:rPr lang="en-US">
                <a:solidFill>
                  <a:schemeClr val="bg1"/>
                </a:solidFill>
              </a:rPr>
              <a:t>Who activates the crisis response?</a:t>
            </a:r>
          </a:p>
          <a:p>
            <a:r>
              <a:rPr lang="en-US">
                <a:solidFill>
                  <a:schemeClr val="bg1"/>
                </a:solidFill>
              </a:rPr>
              <a:t>How is it activated?</a:t>
            </a:r>
          </a:p>
        </p:txBody>
      </p:sp>
      <p:pic>
        <p:nvPicPr>
          <p:cNvPr id="7" name="Graphic 6">
            <a:extLst>
              <a:ext uri="{FF2B5EF4-FFF2-40B4-BE49-F238E27FC236}">
                <a16:creationId xmlns:a16="http://schemas.microsoft.com/office/drawing/2014/main" id="{31C4DB91-A105-7E81-A7D5-C04C464AC05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1822" y="1031490"/>
            <a:ext cx="4795019" cy="4795019"/>
          </a:xfrm>
          <a:prstGeom prst="rect">
            <a:avLst/>
          </a:prstGeom>
        </p:spPr>
      </p:pic>
    </p:spTree>
    <p:extLst>
      <p:ext uri="{BB962C8B-B14F-4D97-AF65-F5344CB8AC3E}">
        <p14:creationId xmlns:p14="http://schemas.microsoft.com/office/powerpoint/2010/main" val="1513710693"/>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uxtaposeVTI">
  <a:themeElements>
    <a:clrScheme name="AnalogousFromLightSeed_2SEEDS">
      <a:dk1>
        <a:srgbClr val="000000"/>
      </a:dk1>
      <a:lt1>
        <a:srgbClr val="FFFFFF"/>
      </a:lt1>
      <a:dk2>
        <a:srgbClr val="41242B"/>
      </a:dk2>
      <a:lt2>
        <a:srgbClr val="E2E8E7"/>
      </a:lt2>
      <a:accent1>
        <a:srgbClr val="E94F72"/>
      </a:accent1>
      <a:accent2>
        <a:srgbClr val="ED6FC0"/>
      </a:accent2>
      <a:accent3>
        <a:srgbClr val="ED886F"/>
      </a:accent3>
      <a:accent4>
        <a:srgbClr val="B4A43D"/>
      </a:accent4>
      <a:accent5>
        <a:srgbClr val="92AC51"/>
      </a:accent5>
      <a:accent6>
        <a:srgbClr val="60B63B"/>
      </a:accent6>
      <a:hlink>
        <a:srgbClr val="568E82"/>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3.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382</Words>
  <Application>Microsoft Office PowerPoint</Application>
  <PresentationFormat>Widescreen</PresentationFormat>
  <Paragraphs>68</Paragraphs>
  <Slides>11</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Calibri Light</vt:lpstr>
      <vt:lpstr>Franklin Gothic Demi Cond</vt:lpstr>
      <vt:lpstr>Franklin Gothic Medium</vt:lpstr>
      <vt:lpstr>Impact</vt:lpstr>
      <vt:lpstr>Wingdings</vt:lpstr>
      <vt:lpstr>office theme</vt:lpstr>
      <vt:lpstr>JuxtaposeVTI</vt:lpstr>
      <vt:lpstr>Main Event</vt:lpstr>
      <vt:lpstr>Mental Health Program Plan </vt:lpstr>
      <vt:lpstr>Required</vt:lpstr>
      <vt:lpstr>Procedures </vt:lpstr>
      <vt:lpstr>Procedures #2</vt:lpstr>
      <vt:lpstr>Procedures #3</vt:lpstr>
      <vt:lpstr>Procedures #4</vt:lpstr>
      <vt:lpstr>Training</vt:lpstr>
      <vt:lpstr>Not Required</vt:lpstr>
      <vt:lpstr>Procedures #5</vt:lpstr>
      <vt:lpstr>Procedures #6 </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Vigil, Raena</cp:lastModifiedBy>
  <cp:revision>135</cp:revision>
  <dcterms:created xsi:type="dcterms:W3CDTF">2022-04-11T17:28:04Z</dcterms:created>
  <dcterms:modified xsi:type="dcterms:W3CDTF">2023-07-06T17:04:49Z</dcterms:modified>
</cp:coreProperties>
</file>