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5"/>
  </p:notesMasterIdLst>
  <p:sldIdLst>
    <p:sldId id="432" r:id="rId2"/>
    <p:sldId id="257" r:id="rId3"/>
    <p:sldId id="258" r:id="rId4"/>
    <p:sldId id="3361" r:id="rId5"/>
    <p:sldId id="3360" r:id="rId6"/>
    <p:sldId id="263" r:id="rId7"/>
    <p:sldId id="264" r:id="rId8"/>
    <p:sldId id="265" r:id="rId9"/>
    <p:sldId id="3359" r:id="rId10"/>
    <p:sldId id="266" r:id="rId11"/>
    <p:sldId id="3358" r:id="rId12"/>
    <p:sldId id="268" r:id="rId13"/>
    <p:sldId id="335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ung, Ryan" initials="HR" lastIdx="3" clrIdx="0">
    <p:extLst>
      <p:ext uri="{19B8F6BF-5375-455C-9EA6-DF929625EA0E}">
        <p15:presenceInfo xmlns:p15="http://schemas.microsoft.com/office/powerpoint/2012/main" userId="S::Hartung_R@cde.state.co.us::760df91e-2652-4f4c-b7b7-b05866444dd1" providerId="AD"/>
      </p:ext>
    </p:extLst>
  </p:cmAuthor>
  <p:cmAuthor id="2" name="Eddy, Julie" initials="EJ" lastIdx="1" clrIdx="1">
    <p:extLst>
      <p:ext uri="{19B8F6BF-5375-455C-9EA6-DF929625EA0E}">
        <p15:presenceInfo xmlns:p15="http://schemas.microsoft.com/office/powerpoint/2012/main" userId="S::Eddy_J@cde.state.co.us::f7e6f0ed-c363-4871-bb4c-583465473326" providerId="AD"/>
      </p:ext>
    </p:extLst>
  </p:cmAuthor>
  <p:cmAuthor id="3" name="Tribbett, Jessica" initials="TJ" lastIdx="1" clrIdx="2">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455FA9"/>
    <a:srgbClr val="008CA0"/>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95" d="100"/>
          <a:sy n="95" d="100"/>
        </p:scale>
        <p:origin x="396" y="78"/>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EE35F-E7BF-4043-9066-D4CBB70B0462}" type="datetimeFigureOut">
              <a:rPr lang="en-US" smtClean="0"/>
              <a:t>3/31/2023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AA48B-70A3-4284-B368-B17E3EA9349F}" type="slidenum">
              <a:rPr lang="en-US" smtClean="0"/>
              <a:t>‹#›</a:t>
            </a:fld>
            <a:endParaRPr lang="en-US"/>
          </a:p>
        </p:txBody>
      </p:sp>
    </p:spTree>
    <p:extLst>
      <p:ext uri="{BB962C8B-B14F-4D97-AF65-F5344CB8AC3E}">
        <p14:creationId xmlns:p14="http://schemas.microsoft.com/office/powerpoint/2010/main" val="54457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module recorded by the CSI data submissions team will </a:t>
            </a:r>
            <a:r>
              <a:rPr lang="en-US" baseline="0" dirty="0"/>
              <a:t>walk through the </a:t>
            </a:r>
            <a:r>
              <a:rPr lang="en-US" b="1" baseline="0" dirty="0"/>
              <a:t>file layout resource</a:t>
            </a:r>
            <a:r>
              <a:rPr lang="en-US" baseline="0" dirty="0"/>
              <a:t>, where to find each one for the multiple state collections, and how they can be used to help you to complete each collection accurately.</a:t>
            </a:r>
            <a:endParaRPr lang="en-US" dirty="0"/>
          </a:p>
        </p:txBody>
      </p:sp>
      <p:sp>
        <p:nvSpPr>
          <p:cNvPr id="4" name="Slide Number Placeholder 3"/>
          <p:cNvSpPr>
            <a:spLocks noGrp="1"/>
          </p:cNvSpPr>
          <p:nvPr>
            <p:ph type="sldNum" sz="quarter" idx="5"/>
          </p:nvPr>
        </p:nvSpPr>
        <p:spPr/>
        <p:txBody>
          <a:bodyPr/>
          <a:lstStyle/>
          <a:p>
            <a:fld id="{5C2AA48B-70A3-4284-B368-B17E3EA9349F}" type="slidenum">
              <a:rPr lang="en-US" smtClean="0"/>
              <a:t>1</a:t>
            </a:fld>
            <a:endParaRPr lang="en-US"/>
          </a:p>
        </p:txBody>
      </p:sp>
    </p:spTree>
    <p:extLst>
      <p:ext uri="{BB962C8B-B14F-4D97-AF65-F5344CB8AC3E}">
        <p14:creationId xmlns:p14="http://schemas.microsoft.com/office/powerpoint/2010/main" val="73770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are</a:t>
            </a:r>
            <a:r>
              <a:rPr lang="en-US" baseline="0" dirty="0"/>
              <a:t> familiar with the various sections of the Data Layout and Definition document, let’s discuss some of the many ways to make use of this resource.</a:t>
            </a:r>
          </a:p>
          <a:p>
            <a:endParaRPr lang="en-US" baseline="0" dirty="0"/>
          </a:p>
          <a:p>
            <a:pPr marL="233309" indent="-233309">
              <a:buAutoNum type="arabicPeriod"/>
            </a:pPr>
            <a:r>
              <a:rPr lang="en-US" baseline="0" dirty="0"/>
              <a:t>First, you can use this document as a checklist to ensure that all necessary data is being collected and entered into your data system. Many of the data elements included in the Student Demographic file would typically be collected through student enrollment paperwork. For example, you are collecting name, birthday, gender, race, and ethnicity through enrollment paperwork.  Other data elements in the Student Demographic file may be collected through school level identification processes.  For example, Language Proficiency is collected by EL staff based on the Home Language Survey and English language proficiency screener assessment. </a:t>
            </a:r>
          </a:p>
          <a:p>
            <a:pPr marL="233309" indent="-233309">
              <a:buAutoNum type="arabicPeriod"/>
            </a:pPr>
            <a:r>
              <a:rPr lang="en-US" baseline="0" dirty="0"/>
              <a:t>Second, you can use this document to ensure that relevant school staff are aware of CDE’s definitions of each data element to ensure that data entry into your data system is accurate.</a:t>
            </a:r>
          </a:p>
          <a:p>
            <a:pPr marL="233309" indent="-233309">
              <a:buAutoNum type="arabicPeriod"/>
            </a:pPr>
            <a:r>
              <a:rPr lang="en-US" baseline="0" dirty="0"/>
              <a:t>Third, you can use this document to help resolve errors in your data submission.  For example, if you receive an error on your data submission because the data you provided for Gender is invalid, you can come back to this resource to identify what the allowable codes should be used to resolve the error.</a:t>
            </a:r>
          </a:p>
        </p:txBody>
      </p:sp>
      <p:sp>
        <p:nvSpPr>
          <p:cNvPr id="4" name="Slide Number Placeholder 3"/>
          <p:cNvSpPr>
            <a:spLocks noGrp="1"/>
          </p:cNvSpPr>
          <p:nvPr>
            <p:ph type="sldNum" sz="quarter" idx="10"/>
          </p:nvPr>
        </p:nvSpPr>
        <p:spPr/>
        <p:txBody>
          <a:bodyPr/>
          <a:lstStyle/>
          <a:p>
            <a:fld id="{42B0D72A-413B-4A97-972E-E71BE0D765F4}" type="slidenum">
              <a:rPr lang="en-US" smtClean="0"/>
              <a:t>10</a:t>
            </a:fld>
            <a:endParaRPr lang="en-US"/>
          </a:p>
        </p:txBody>
      </p:sp>
    </p:spTree>
    <p:extLst>
      <p:ext uri="{BB962C8B-B14F-4D97-AF65-F5344CB8AC3E}">
        <p14:creationId xmlns:p14="http://schemas.microsoft.com/office/powerpoint/2010/main" val="1780872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Second, you can use this document to ensure that relevant school staff are aware of CDE’s definitions of each data element to ensure that data entry into your data system is accurate.</a:t>
            </a:r>
          </a:p>
          <a:p>
            <a:endParaRPr lang="en-US" baseline="0" dirty="0"/>
          </a:p>
          <a:p>
            <a:r>
              <a:rPr lang="en-US" baseline="0" dirty="0"/>
              <a:t>For example, while staff may have their own definition of what may constitute homelessness, for state reporting, the federal definition provided in this file is what should be used to make the determination of whether a student is identified as homeless. </a:t>
            </a:r>
          </a:p>
        </p:txBody>
      </p:sp>
      <p:sp>
        <p:nvSpPr>
          <p:cNvPr id="4" name="Slide Number Placeholder 3"/>
          <p:cNvSpPr>
            <a:spLocks noGrp="1"/>
          </p:cNvSpPr>
          <p:nvPr>
            <p:ph type="sldNum" sz="quarter" idx="10"/>
          </p:nvPr>
        </p:nvSpPr>
        <p:spPr/>
        <p:txBody>
          <a:bodyPr/>
          <a:lstStyle/>
          <a:p>
            <a:fld id="{42B0D72A-413B-4A97-972E-E71BE0D765F4}" type="slidenum">
              <a:rPr lang="en-US" smtClean="0"/>
              <a:t>11</a:t>
            </a:fld>
            <a:endParaRPr lang="en-US"/>
          </a:p>
        </p:txBody>
      </p:sp>
    </p:spTree>
    <p:extLst>
      <p:ext uri="{BB962C8B-B14F-4D97-AF65-F5344CB8AC3E}">
        <p14:creationId xmlns:p14="http://schemas.microsoft.com/office/powerpoint/2010/main" val="178087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are</a:t>
            </a:r>
            <a:r>
              <a:rPr lang="en-US" baseline="0" dirty="0"/>
              <a:t> familiar with the various sections of the Data Layout and Definition document, let’s discuss some of the many ways to make use of this resource.</a:t>
            </a:r>
          </a:p>
          <a:p>
            <a:endParaRPr lang="en-US" baseline="0" dirty="0"/>
          </a:p>
          <a:p>
            <a:pPr marL="233309" indent="-233309">
              <a:buAutoNum type="arabicPeriod"/>
            </a:pPr>
            <a:r>
              <a:rPr lang="en-US" baseline="0" dirty="0"/>
              <a:t>First, you can use this document as a checklist to ensure that all necessary data is being collected. Many of the data elements included in the Student Demographic file would typically be collected through student enrollment paperwork. For example, you are collecting name, birthday, gender, race, and ethnicity through enrollment paperwork.  Other data elements in the Student Demographic file may be collected through school level identification processes.  For example, Language Proficiency is collected by EL staff based on the Home Language Survey and English language proficiency screener assessment. </a:t>
            </a:r>
          </a:p>
          <a:p>
            <a:pPr marL="233309" indent="-233309">
              <a:buAutoNum type="arabicPeriod"/>
            </a:pPr>
            <a:r>
              <a:rPr lang="en-US" baseline="0" dirty="0"/>
              <a:t>Second, you can use this document to ensure that relevant school staff are aware of CDE’s definitions of each data element to ensure that data entry into your data system is accurate.</a:t>
            </a:r>
          </a:p>
          <a:p>
            <a:pPr marL="233309" indent="-233309">
              <a:buAutoNum type="arabicPeriod"/>
            </a:pPr>
            <a:r>
              <a:rPr lang="en-US" baseline="0" dirty="0"/>
              <a:t>Third, you can use this document to help resolve errors in your data submission.  For example, if you receive an error on your data submission because the data you provided for Gender is invalid, you can come back to this resource to identify what the allowable codes should be used to resolve the error.</a:t>
            </a:r>
          </a:p>
        </p:txBody>
      </p:sp>
      <p:sp>
        <p:nvSpPr>
          <p:cNvPr id="4" name="Slide Number Placeholder 3"/>
          <p:cNvSpPr>
            <a:spLocks noGrp="1"/>
          </p:cNvSpPr>
          <p:nvPr>
            <p:ph type="sldNum" sz="quarter" idx="10"/>
          </p:nvPr>
        </p:nvSpPr>
        <p:spPr/>
        <p:txBody>
          <a:bodyPr/>
          <a:lstStyle/>
          <a:p>
            <a:fld id="{42B0D72A-413B-4A97-972E-E71BE0D765F4}" type="slidenum">
              <a:rPr lang="en-US" smtClean="0"/>
              <a:t>12</a:t>
            </a:fld>
            <a:endParaRPr lang="en-US"/>
          </a:p>
        </p:txBody>
      </p:sp>
    </p:spTree>
    <p:extLst>
      <p:ext uri="{BB962C8B-B14F-4D97-AF65-F5344CB8AC3E}">
        <p14:creationId xmlns:p14="http://schemas.microsoft.com/office/powerpoint/2010/main" val="178087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watching this short training module on how to use the very important file layout resource for each data collection. Please reach out to the CSI data submissions team if you have any questions. </a:t>
            </a:r>
          </a:p>
          <a:p>
            <a:endParaRPr dirty="0"/>
          </a:p>
        </p:txBody>
      </p:sp>
    </p:spTree>
    <p:extLst>
      <p:ext uri="{BB962C8B-B14F-4D97-AF65-F5344CB8AC3E}">
        <p14:creationId xmlns:p14="http://schemas.microsoft.com/office/powerpoint/2010/main" val="97724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file layout resource </a:t>
            </a:r>
            <a:r>
              <a:rPr lang="en-US" dirty="0"/>
              <a:t>are documents originally created by the Colorado Department of Education (CDE) for each file that is submitted through the web based “Data Pipeline” portal to complete state collections. Each state collection can have one or more separate files that must be submitted and there will be a file layout for each one of those.</a:t>
            </a:r>
          </a:p>
          <a:p>
            <a:endParaRPr lang="en-US" dirty="0"/>
          </a:p>
          <a:p>
            <a:r>
              <a:rPr lang="en-US" dirty="0"/>
              <a:t>The overall intent of the file layout resource by CDE is to provide correct formatting for each file that must be submitted for state collections. CSI then takes this to another level by adding additional tips and comments specifically to help CSI schools. </a:t>
            </a:r>
          </a:p>
          <a:p>
            <a:endParaRPr lang="en-US" dirty="0"/>
          </a:p>
          <a:p>
            <a:r>
              <a:rPr lang="en-US" dirty="0"/>
              <a:t>Common components of each file layout include the following:</a:t>
            </a:r>
          </a:p>
          <a:p>
            <a:pPr marL="991564" lvl="1" indent="-524946">
              <a:buFont typeface="Arial" panose="020B0604020202020204" pitchFamily="34" charset="0"/>
              <a:buChar char="•"/>
            </a:pPr>
            <a:r>
              <a:rPr lang="en-US" sz="3100" dirty="0"/>
              <a:t>The </a:t>
            </a:r>
            <a:r>
              <a:rPr lang="en-US" sz="3100" b="1" dirty="0"/>
              <a:t>purpose of the file </a:t>
            </a:r>
            <a:r>
              <a:rPr lang="en-US" sz="3100" dirty="0"/>
              <a:t>and any </a:t>
            </a:r>
            <a:r>
              <a:rPr lang="en-US" sz="3100" b="1" dirty="0"/>
              <a:t>data dependencies </a:t>
            </a:r>
            <a:r>
              <a:rPr lang="en-US" sz="3100" dirty="0"/>
              <a:t>that must be in place will be listed on the first page.</a:t>
            </a:r>
          </a:p>
          <a:p>
            <a:pPr marL="1448764" lvl="2" indent="-524946">
              <a:buFont typeface="Arial" panose="020B0604020202020204" pitchFamily="34" charset="0"/>
              <a:buChar char="•"/>
            </a:pPr>
            <a:r>
              <a:rPr lang="en-US" sz="3100" dirty="0"/>
              <a:t>An example of a data dependency might be that every student record must already have an assigned SASID to be included in the file. If not, then records without a valid SASID will result in an error once CSI uploads the file to CDE.  </a:t>
            </a:r>
          </a:p>
          <a:p>
            <a:pPr marL="991564" lvl="1" indent="-524946">
              <a:buFont typeface="Arial" panose="020B0604020202020204" pitchFamily="34" charset="0"/>
              <a:buChar char="•"/>
            </a:pPr>
            <a:r>
              <a:rPr lang="en-US" sz="3100" dirty="0"/>
              <a:t>The </a:t>
            </a:r>
            <a:r>
              <a:rPr lang="en-US" sz="3100" b="1" dirty="0"/>
              <a:t>data attribute details </a:t>
            </a:r>
            <a:r>
              <a:rPr lang="en-US" sz="3100" dirty="0"/>
              <a:t>make up the bulk of the file layout and are presented first in a table format, listing each data element and position within the file. Following the table format are additional details on the description of each data element along with acceptable values.  </a:t>
            </a:r>
          </a:p>
          <a:p>
            <a:pPr marL="991564" lvl="1" indent="-524946">
              <a:buFont typeface="Arial" panose="020B0604020202020204" pitchFamily="34" charset="0"/>
              <a:buChar char="•"/>
            </a:pPr>
            <a:r>
              <a:rPr lang="en-US" sz="3100" dirty="0"/>
              <a:t>Lastly, the indicators of additions, deletions, and modifications for the current year will be in the form of red strikethroughs for deletions, and yellow highlight for additions and modifications. Most file layouts also have a table near the end that summarizes dates and changes that took place across collection years.</a:t>
            </a:r>
          </a:p>
          <a:p>
            <a:endParaRPr lang="en-US" dirty="0"/>
          </a:p>
        </p:txBody>
      </p:sp>
      <p:sp>
        <p:nvSpPr>
          <p:cNvPr id="4" name="Slide Number Placeholder 3"/>
          <p:cNvSpPr>
            <a:spLocks noGrp="1"/>
          </p:cNvSpPr>
          <p:nvPr>
            <p:ph type="sldNum" sz="quarter" idx="10"/>
          </p:nvPr>
        </p:nvSpPr>
        <p:spPr/>
        <p:txBody>
          <a:bodyPr/>
          <a:lstStyle/>
          <a:p>
            <a:fld id="{42B0D72A-413B-4A97-972E-E71BE0D765F4}" type="slidenum">
              <a:rPr lang="en-US" smtClean="0"/>
              <a:t>2</a:t>
            </a:fld>
            <a:endParaRPr lang="en-US"/>
          </a:p>
        </p:txBody>
      </p:sp>
    </p:spTree>
    <p:extLst>
      <p:ext uri="{BB962C8B-B14F-4D97-AF65-F5344CB8AC3E}">
        <p14:creationId xmlns:p14="http://schemas.microsoft.com/office/powerpoint/2010/main" val="178087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solidFill>
                  <a:srgbClr val="FF0000"/>
                </a:solidFill>
              </a:rPr>
              <a:t>The Data Submissions Library webpage on the CSI website is divided into sections containing links to each main data collection. The sections include School Collections, SPED Collections, Staff Collections and Student Collections. Each collection has specific data files that schools will submit to CSI and every data file has an associated</a:t>
            </a:r>
            <a:r>
              <a:rPr lang="en-US" b="1" dirty="0">
                <a:solidFill>
                  <a:srgbClr val="FF0000"/>
                </a:solidFill>
              </a:rPr>
              <a:t> file layout resource</a:t>
            </a:r>
            <a:r>
              <a:rPr lang="en-US" b="0" dirty="0">
                <a:solidFill>
                  <a:srgbClr val="FF0000"/>
                </a:solidFill>
              </a:rPr>
              <a:t>. </a:t>
            </a:r>
          </a:p>
        </p:txBody>
      </p:sp>
      <p:sp>
        <p:nvSpPr>
          <p:cNvPr id="4" name="Slide Number Placeholder 3"/>
          <p:cNvSpPr>
            <a:spLocks noGrp="1"/>
          </p:cNvSpPr>
          <p:nvPr>
            <p:ph type="sldNum" sz="quarter" idx="10"/>
          </p:nvPr>
        </p:nvSpPr>
        <p:spPr/>
        <p:txBody>
          <a:bodyPr/>
          <a:lstStyle/>
          <a:p>
            <a:fld id="{42B0D72A-413B-4A97-972E-E71BE0D765F4}" type="slidenum">
              <a:rPr lang="en-US" smtClean="0"/>
              <a:t>3</a:t>
            </a:fld>
            <a:endParaRPr lang="en-US"/>
          </a:p>
        </p:txBody>
      </p:sp>
    </p:spTree>
    <p:extLst>
      <p:ext uri="{BB962C8B-B14F-4D97-AF65-F5344CB8AC3E}">
        <p14:creationId xmlns:p14="http://schemas.microsoft.com/office/powerpoint/2010/main" val="188975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Interchange files</a:t>
            </a:r>
            <a:r>
              <a:rPr lang="en-US" baseline="0" dirty="0"/>
              <a:t> refers to the files that are extracted directly from your SIS data system and are used for the main data collections. Some examples of interchange files include the Student Demographic file, Student School Association file, Staff Profile file, and Child file.</a:t>
            </a:r>
          </a:p>
          <a:p>
            <a:endParaRPr lang="en-US" baseline="0" dirty="0"/>
          </a:p>
          <a:p>
            <a:r>
              <a:rPr lang="en-US" baseline="0" dirty="0"/>
              <a:t>In this training module, we’ll focus on the examples of the file layouts for the </a:t>
            </a:r>
            <a:r>
              <a:rPr lang="en-US" b="1" baseline="0" dirty="0"/>
              <a:t>October Count collection</a:t>
            </a:r>
            <a:r>
              <a:rPr lang="en-US" baseline="0" dirty="0"/>
              <a:t>. The two primary interchange files for the October Count collection are the Student Demographic or SD file and the Student School Association or SSA file. </a:t>
            </a:r>
          </a:p>
        </p:txBody>
      </p:sp>
      <p:sp>
        <p:nvSpPr>
          <p:cNvPr id="4" name="Slide Number Placeholder 3"/>
          <p:cNvSpPr>
            <a:spLocks noGrp="1"/>
          </p:cNvSpPr>
          <p:nvPr>
            <p:ph type="sldNum" sz="quarter" idx="10"/>
          </p:nvPr>
        </p:nvSpPr>
        <p:spPr/>
        <p:txBody>
          <a:bodyPr/>
          <a:lstStyle/>
          <a:p>
            <a:fld id="{42B0D72A-413B-4A97-972E-E71BE0D765F4}" type="slidenum">
              <a:rPr lang="en-US" smtClean="0"/>
              <a:t>4</a:t>
            </a:fld>
            <a:endParaRPr lang="en-US"/>
          </a:p>
        </p:txBody>
      </p:sp>
    </p:spTree>
    <p:extLst>
      <p:ext uri="{BB962C8B-B14F-4D97-AF65-F5344CB8AC3E}">
        <p14:creationId xmlns:p14="http://schemas.microsoft.com/office/powerpoint/2010/main" val="356477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first page of the file layout for the SD interchange file. This file happens to consist of the primary demographic data for each student enrolled at your school for the October Count collection. It can have only one record per student. </a:t>
            </a:r>
            <a:endParaRPr lang="en-US" baseline="0" dirty="0"/>
          </a:p>
          <a:p>
            <a:endParaRPr lang="en-US" baseline="0" dirty="0"/>
          </a:p>
          <a:p>
            <a:r>
              <a:rPr lang="en-US" baseline="0" dirty="0"/>
              <a:t>The first section of the document provides:</a:t>
            </a:r>
          </a:p>
          <a:p>
            <a:endParaRPr lang="en-US" baseline="0" dirty="0"/>
          </a:p>
          <a:p>
            <a:pPr marL="233309" indent="-233309">
              <a:buAutoNum type="alphaUcPeriod"/>
            </a:pPr>
            <a:r>
              <a:rPr lang="en-US" baseline="0" dirty="0"/>
              <a:t>The purpose of the Student Demographic file is to capture and verify characteristics of students while they attended the district in the currently selected school year.  </a:t>
            </a:r>
          </a:p>
          <a:p>
            <a:pPr marL="233309" indent="-233309">
              <a:buAutoNum type="alphaUcPeriod"/>
            </a:pPr>
            <a:endParaRPr lang="en-US" baseline="0" dirty="0"/>
          </a:p>
          <a:p>
            <a:pPr marL="233309" indent="-233309">
              <a:buAutoNum type="alphaUcPeriod"/>
            </a:pPr>
            <a:r>
              <a:rPr lang="en-US" baseline="0" dirty="0"/>
              <a:t>The Student Demographic file depends on each student having a unique identifier, known as a SASID, associated with them.  If a student does not have a SASID, then they will pull an error when the file is uploaded to the Data Pipeline.</a:t>
            </a:r>
          </a:p>
          <a:p>
            <a:endParaRPr lang="en-US" baseline="0" dirty="0"/>
          </a:p>
          <a:p>
            <a:pPr marL="233309" indent="-233309">
              <a:buAutoNum type="alphaUcPeriod"/>
            </a:pPr>
            <a:r>
              <a:rPr lang="en-US" baseline="0" dirty="0"/>
              <a:t>The record expectation is that each LEA (or Local Education Agency, which in this case is CSI) should include 1 record (or row of data) per student for any student that enrolled in a CSI-school during the selected school year.  Therefore, the Student Demographic file  includes a row of data for each student in the district.  (Keep in mind that for schools on their own student information system, when you extract a Student Demographic file, your SIS is including a row of data for each student in your school.  CSI uploads each school’s SD file to Data Pipeline.  Once all schools are uploaded, CSI essentially has a ‘district-wide’ file.)</a:t>
            </a:r>
            <a:endParaRPr lang="en-US" dirty="0"/>
          </a:p>
        </p:txBody>
      </p:sp>
      <p:sp>
        <p:nvSpPr>
          <p:cNvPr id="4" name="Slide Number Placeholder 3"/>
          <p:cNvSpPr>
            <a:spLocks noGrp="1"/>
          </p:cNvSpPr>
          <p:nvPr>
            <p:ph type="sldNum" sz="quarter" idx="10"/>
          </p:nvPr>
        </p:nvSpPr>
        <p:spPr/>
        <p:txBody>
          <a:bodyPr/>
          <a:lstStyle/>
          <a:p>
            <a:fld id="{42B0D72A-413B-4A97-972E-E71BE0D765F4}" type="slidenum">
              <a:rPr lang="en-US" smtClean="0"/>
              <a:t>5</a:t>
            </a:fld>
            <a:endParaRPr lang="en-US"/>
          </a:p>
        </p:txBody>
      </p:sp>
    </p:spTree>
    <p:extLst>
      <p:ext uri="{BB962C8B-B14F-4D97-AF65-F5344CB8AC3E}">
        <p14:creationId xmlns:p14="http://schemas.microsoft.com/office/powerpoint/2010/main" val="290731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page of the File Layout lists all of the data elements and expectations for data including field length, examples, and notes. Here is an old screenshot </a:t>
            </a:r>
            <a:r>
              <a:rPr lang="en-US" baseline="0" dirty="0"/>
              <a:t>within the File Layout and Definition document to share for our learning purposes.  </a:t>
            </a:r>
          </a:p>
          <a:p>
            <a:endParaRPr lang="en-US" baseline="0" dirty="0"/>
          </a:p>
          <a:p>
            <a:r>
              <a:rPr lang="en-US" baseline="0" dirty="0"/>
              <a:t>As you can see, the document shows updates that have been made to the File Layout from a prior year.  Highlighted fields represent new data elements to the interchange file while data elements that are red with a strikethrough represent data elements that are no longer collected.  </a:t>
            </a:r>
          </a:p>
          <a:p>
            <a:endParaRPr lang="en-US" baseline="0" dirty="0"/>
          </a:p>
          <a:p>
            <a:r>
              <a:rPr lang="en-US" baseline="0" dirty="0"/>
              <a:t>In this example from 2016-2017, the student address fields have been removed, noted by the red strikethrough font.</a:t>
            </a:r>
          </a:p>
          <a:p>
            <a:endParaRPr lang="en-US" baseline="0" dirty="0"/>
          </a:p>
        </p:txBody>
      </p:sp>
      <p:sp>
        <p:nvSpPr>
          <p:cNvPr id="4" name="Slide Number Placeholder 3"/>
          <p:cNvSpPr>
            <a:spLocks noGrp="1"/>
          </p:cNvSpPr>
          <p:nvPr>
            <p:ph type="sldNum" sz="quarter" idx="10"/>
          </p:nvPr>
        </p:nvSpPr>
        <p:spPr/>
        <p:txBody>
          <a:bodyPr/>
          <a:lstStyle/>
          <a:p>
            <a:fld id="{42B0D72A-413B-4A97-972E-E71BE0D765F4}" type="slidenum">
              <a:rPr lang="en-US" smtClean="0"/>
              <a:t>6</a:t>
            </a:fld>
            <a:endParaRPr lang="en-US"/>
          </a:p>
        </p:txBody>
      </p:sp>
    </p:spTree>
    <p:extLst>
      <p:ext uri="{BB962C8B-B14F-4D97-AF65-F5344CB8AC3E}">
        <p14:creationId xmlns:p14="http://schemas.microsoft.com/office/powerpoint/2010/main" val="395734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The third section of the document provides the definition of each data element and its allowable values. The definitions make up the remaining sections of the File Layout and Definition document.</a:t>
            </a:r>
          </a:p>
          <a:p>
            <a:pPr defTabSz="933237">
              <a:defRPr/>
            </a:pPr>
            <a:endParaRPr lang="en-US" baseline="0" dirty="0"/>
          </a:p>
          <a:p>
            <a:pPr defTabSz="933237">
              <a:defRPr/>
            </a:pPr>
            <a:r>
              <a:rPr lang="en-US" baseline="0" dirty="0"/>
              <a:t>In this example, you can see three </a:t>
            </a:r>
            <a:r>
              <a:rPr lang="en-US" b="1" baseline="0" dirty="0"/>
              <a:t>data elements</a:t>
            </a:r>
            <a:r>
              <a:rPr lang="en-US" b="0" baseline="0" dirty="0"/>
              <a:t>– Student’s Race: American or Alaska Native, Student’s Race: Asian, and Student’s Race: Black of African American.  If we were to peek back at the file layout section of this document, you would see that each of these data elements is a separate column in the spreadsheet, which Student’s Race American Indian or Alaska Native in Column J, Student’s Race: Asian in Column K, and Student’s Race: Black or African American in Column L.</a:t>
            </a:r>
            <a:endParaRPr lang="en-US" baseline="0" dirty="0"/>
          </a:p>
          <a:p>
            <a:pPr defTabSz="933237">
              <a:defRPr/>
            </a:pPr>
            <a:endParaRPr lang="en-US" baseline="0" dirty="0"/>
          </a:p>
          <a:p>
            <a:r>
              <a:rPr lang="en-US" dirty="0"/>
              <a:t>In addition to listing the </a:t>
            </a:r>
            <a:r>
              <a:rPr lang="en-US" b="1" dirty="0"/>
              <a:t>data</a:t>
            </a:r>
            <a:r>
              <a:rPr lang="en-US" b="1" baseline="0" dirty="0"/>
              <a:t> element,</a:t>
            </a:r>
            <a:r>
              <a:rPr lang="en-US" b="0" baseline="0" dirty="0"/>
              <a:t> the document provides a definition of the data element as well as the allowable codes.  For example, the data element “Student’s Race: American Indian or Alaska Native” is defined and includes particular American Indian and Alaska native groups to help the user understand what the data element is referring to.  It also identifies the two </a:t>
            </a:r>
            <a:r>
              <a:rPr lang="en-US" b="1" baseline="0" dirty="0"/>
              <a:t>allowable values </a:t>
            </a:r>
            <a:r>
              <a:rPr lang="en-US" b="0" baseline="0" dirty="0"/>
              <a:t>that can be reported for this data element: 0 for No, and 1 for Year.  If you were to visualize the spreadsheet, in the Student’s Race: American Indian or Alaska Native column, one would expect to see either a 0 or a 1, depending on whether the particular student is identified with a race of American Indian or Alaska Native or not.</a:t>
            </a:r>
            <a:endParaRPr lang="en-US" dirty="0"/>
          </a:p>
        </p:txBody>
      </p:sp>
      <p:sp>
        <p:nvSpPr>
          <p:cNvPr id="4" name="Slide Number Placeholder 3"/>
          <p:cNvSpPr>
            <a:spLocks noGrp="1"/>
          </p:cNvSpPr>
          <p:nvPr>
            <p:ph type="sldNum" sz="quarter" idx="10"/>
          </p:nvPr>
        </p:nvSpPr>
        <p:spPr/>
        <p:txBody>
          <a:bodyPr/>
          <a:lstStyle/>
          <a:p>
            <a:fld id="{42B0D72A-413B-4A97-972E-E71BE0D765F4}" type="slidenum">
              <a:rPr lang="en-US" smtClean="0"/>
              <a:t>7</a:t>
            </a:fld>
            <a:endParaRPr lang="en-US"/>
          </a:p>
        </p:txBody>
      </p:sp>
    </p:spTree>
    <p:extLst>
      <p:ext uri="{BB962C8B-B14F-4D97-AF65-F5344CB8AC3E}">
        <p14:creationId xmlns:p14="http://schemas.microsoft.com/office/powerpoint/2010/main" val="11918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our previous example is fairly simplistic in that it was defining a race and the allowable values of a 0 for No and a 1 for Yes, other data elements are more complex.  For example, the Language Proficiency data element provides a definition of what language proficiency refers to and then provides 6 allowable codes that could be used.  Each code refers to a different level of English language proficiency, from 0 being Not Applicable (in that the student is no an English learner and is proficient in English) to 5 FELL or Former English Learner (for students who were previously not proficient in English but are currently proficient in English).</a:t>
            </a:r>
            <a:endParaRPr lang="en-US" dirty="0"/>
          </a:p>
        </p:txBody>
      </p:sp>
      <p:sp>
        <p:nvSpPr>
          <p:cNvPr id="4" name="Slide Number Placeholder 3"/>
          <p:cNvSpPr>
            <a:spLocks noGrp="1"/>
          </p:cNvSpPr>
          <p:nvPr>
            <p:ph type="sldNum" sz="quarter" idx="10"/>
          </p:nvPr>
        </p:nvSpPr>
        <p:spPr/>
        <p:txBody>
          <a:bodyPr/>
          <a:lstStyle/>
          <a:p>
            <a:fld id="{42B0D72A-413B-4A97-972E-E71BE0D765F4}" type="slidenum">
              <a:rPr lang="en-US" smtClean="0"/>
              <a:t>8</a:t>
            </a:fld>
            <a:endParaRPr lang="en-US"/>
          </a:p>
        </p:txBody>
      </p:sp>
    </p:spTree>
    <p:extLst>
      <p:ext uri="{BB962C8B-B14F-4D97-AF65-F5344CB8AC3E}">
        <p14:creationId xmlns:p14="http://schemas.microsoft.com/office/powerpoint/2010/main" val="156587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note to share is that CSI annotates the CDE File Layout document for key data collections. Notes </a:t>
            </a:r>
            <a:r>
              <a:rPr lang="en-US" dirty="0" err="1"/>
              <a:t>fro</a:t>
            </a:r>
            <a:r>
              <a:rPr lang="en-US" dirty="0"/>
              <a:t> CSI schools are in Green. In this first page of the Student Demographic File layout, you’ll see in the second row of the table a green note in the Remarks column. The green note is an addition from CSI noting that all CSI schools should use 8001 as the School District Code. CSI includes notes throughout the file layouts to help schools navigate any CSI-specific information or helpful tips when determining appropriating coding.</a:t>
            </a:r>
          </a:p>
        </p:txBody>
      </p:sp>
      <p:sp>
        <p:nvSpPr>
          <p:cNvPr id="4" name="Slide Number Placeholder 3"/>
          <p:cNvSpPr>
            <a:spLocks noGrp="1"/>
          </p:cNvSpPr>
          <p:nvPr>
            <p:ph type="sldNum" sz="quarter" idx="5"/>
          </p:nvPr>
        </p:nvSpPr>
        <p:spPr/>
        <p:txBody>
          <a:bodyPr/>
          <a:lstStyle/>
          <a:p>
            <a:fld id="{5C2AA48B-70A3-4284-B368-B17E3EA9349F}" type="slidenum">
              <a:rPr lang="en-US" smtClean="0"/>
              <a:t>9</a:t>
            </a:fld>
            <a:endParaRPr lang="en-US"/>
          </a:p>
        </p:txBody>
      </p:sp>
    </p:spTree>
    <p:extLst>
      <p:ext uri="{BB962C8B-B14F-4D97-AF65-F5344CB8AC3E}">
        <p14:creationId xmlns:p14="http://schemas.microsoft.com/office/powerpoint/2010/main" val="340462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
        <p:nvSpPr>
          <p:cNvPr id="4" name="Slide Number Placeholder 3">
            <a:extLst>
              <a:ext uri="{FF2B5EF4-FFF2-40B4-BE49-F238E27FC236}">
                <a16:creationId xmlns:a16="http://schemas.microsoft.com/office/drawing/2014/main" id="{4CF30D33-10AA-40FF-BD0C-AA3A9A4F8018}"/>
              </a:ext>
            </a:extLst>
          </p:cNvPr>
          <p:cNvSpPr>
            <a:spLocks noGrp="1"/>
          </p:cNvSpPr>
          <p:nvPr>
            <p:ph type="sldNum" sz="quarter" idx="10"/>
          </p:nvPr>
        </p:nvSpPr>
        <p:spPr/>
        <p:txBody>
          <a:bodyPr/>
          <a:lstStyle/>
          <a:p>
            <a:fld id="{D10E2D84-64C3-4E97-A7F6-6903EC28579C}" type="slidenum">
              <a:rPr lang="en-US" smtClean="0"/>
              <a:t>‹#›</a:t>
            </a:fld>
            <a:endParaRPr lang="en-US"/>
          </a:p>
        </p:txBody>
      </p:sp>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43819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31974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4" name="Slide Number Placeholder 3">
            <a:extLst>
              <a:ext uri="{FF2B5EF4-FFF2-40B4-BE49-F238E27FC236}">
                <a16:creationId xmlns:a16="http://schemas.microsoft.com/office/drawing/2014/main" id="{1217214D-0FB0-439B-8902-9B82E1798BDC}"/>
              </a:ext>
            </a:extLst>
          </p:cNvPr>
          <p:cNvSpPr>
            <a:spLocks noGrp="1"/>
          </p:cNvSpPr>
          <p:nvPr>
            <p:ph type="sldNum" sz="quarter" idx="10"/>
          </p:nvPr>
        </p:nvSpPr>
        <p:spPr/>
        <p:txBody>
          <a:bodyPr/>
          <a:lstStyle/>
          <a:p>
            <a:fld id="{D10E2D84-64C3-4E97-A7F6-6903EC28579C}" type="slidenum">
              <a:rPr lang="en-US" smtClean="0"/>
              <a:t>‹#›</a:t>
            </a:fld>
            <a:endParaRPr lang="en-US"/>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5" name="Slide Number Placeholder 4">
            <a:extLst>
              <a:ext uri="{FF2B5EF4-FFF2-40B4-BE49-F238E27FC236}">
                <a16:creationId xmlns:a16="http://schemas.microsoft.com/office/drawing/2014/main" id="{25EB1BD0-1697-46BD-8B84-2419A6310147}"/>
              </a:ext>
            </a:extLst>
          </p:cNvPr>
          <p:cNvSpPr>
            <a:spLocks noGrp="1"/>
          </p:cNvSpPr>
          <p:nvPr>
            <p:ph type="sldNum" sz="quarter" idx="10"/>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
        <p:nvSpPr>
          <p:cNvPr id="2" name="Slide Number Placeholder 1">
            <a:extLst>
              <a:ext uri="{FF2B5EF4-FFF2-40B4-BE49-F238E27FC236}">
                <a16:creationId xmlns:a16="http://schemas.microsoft.com/office/drawing/2014/main" id="{7529DB9E-EB06-4D13-9A24-F9D3ACC53DFE}"/>
              </a:ext>
            </a:extLst>
          </p:cNvPr>
          <p:cNvSpPr>
            <a:spLocks noGrp="1"/>
          </p:cNvSpPr>
          <p:nvPr>
            <p:ph type="sldNum" sz="quarter" idx="11"/>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 name="Slide Number Placeholder 2">
            <a:extLst>
              <a:ext uri="{FF2B5EF4-FFF2-40B4-BE49-F238E27FC236}">
                <a16:creationId xmlns:a16="http://schemas.microsoft.com/office/drawing/2014/main" id="{493B4D9D-A4DC-4F4A-B5E4-C9890B20E851}"/>
              </a:ext>
            </a:extLst>
          </p:cNvPr>
          <p:cNvSpPr>
            <a:spLocks noGrp="1"/>
          </p:cNvSpPr>
          <p:nvPr>
            <p:ph type="sldNum" sz="quarter" idx="10"/>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
        <p:nvSpPr>
          <p:cNvPr id="4" name="Slide Number Placeholder 3">
            <a:extLst>
              <a:ext uri="{FF2B5EF4-FFF2-40B4-BE49-F238E27FC236}">
                <a16:creationId xmlns:a16="http://schemas.microsoft.com/office/drawing/2014/main" id="{81919404-0B2D-4B3D-8B92-371DB6DB6E67}"/>
              </a:ext>
            </a:extLst>
          </p:cNvPr>
          <p:cNvSpPr>
            <a:spLocks noGrp="1"/>
          </p:cNvSpPr>
          <p:nvPr>
            <p:ph type="sldNum" sz="quarter" idx="16"/>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
        <p:nvSpPr>
          <p:cNvPr id="2" name="Slide Number Placeholder 1">
            <a:extLst>
              <a:ext uri="{FF2B5EF4-FFF2-40B4-BE49-F238E27FC236}">
                <a16:creationId xmlns:a16="http://schemas.microsoft.com/office/drawing/2014/main" id="{123792F6-7FD9-4BF1-8980-3CAFF3C03D00}"/>
              </a:ext>
            </a:extLst>
          </p:cNvPr>
          <p:cNvSpPr>
            <a:spLocks noGrp="1"/>
          </p:cNvSpPr>
          <p:nvPr>
            <p:ph type="sldNum" sz="quarter" idx="16"/>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lide Number Placeholder 4">
            <a:extLst>
              <a:ext uri="{FF2B5EF4-FFF2-40B4-BE49-F238E27FC236}">
                <a16:creationId xmlns:a16="http://schemas.microsoft.com/office/drawing/2014/main" id="{410280AA-542F-430A-B550-0A13555A7FB5}"/>
              </a:ext>
            </a:extLst>
          </p:cNvPr>
          <p:cNvSpPr>
            <a:spLocks noGrp="1"/>
          </p:cNvSpPr>
          <p:nvPr>
            <p:ph type="sldNum" sz="quarter" idx="10"/>
          </p:nvPr>
        </p:nvSpPr>
        <p:spPr/>
        <p:txBody>
          <a:body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53F1D373-162F-4319-9E56-37C3660144D0}"/>
              </a:ext>
            </a:extLst>
          </p:cNvPr>
          <p:cNvSpPr>
            <a:spLocks noGrp="1"/>
          </p:cNvSpPr>
          <p:nvPr>
            <p:ph type="sldNum" sz="quarter" idx="4"/>
          </p:nvPr>
        </p:nvSpPr>
        <p:spPr>
          <a:xfrm>
            <a:off x="8515350" y="6310311"/>
            <a:ext cx="43379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D10E2D84-64C3-4E97-A7F6-6903EC28579C}" type="slidenum">
              <a:rPr lang="en-US" smtClean="0"/>
              <a:pPr/>
              <a:t>‹#›</a:t>
            </a:fld>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resources.csi.state.co.us/data-submissions-library/"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File Layout Resource Overview</a:t>
            </a:r>
            <a:endParaRPr lang="en-US" i="1" dirty="0">
              <a:solidFill>
                <a:srgbClr val="FF0000"/>
              </a:solidFill>
            </a:endParaRPr>
          </a:p>
        </p:txBody>
      </p:sp>
      <p:sp>
        <p:nvSpPr>
          <p:cNvPr id="3" name="Subtitle 2"/>
          <p:cNvSpPr>
            <a:spLocks noGrp="1"/>
          </p:cNvSpPr>
          <p:nvPr>
            <p:ph type="subTitle" idx="1"/>
          </p:nvPr>
        </p:nvSpPr>
        <p:spPr>
          <a:xfrm>
            <a:off x="685800" y="3885824"/>
            <a:ext cx="6858000" cy="920352"/>
          </a:xfrm>
        </p:spPr>
        <p:txBody>
          <a:bodyPr/>
          <a:lstStyle/>
          <a:p>
            <a:r>
              <a:rPr lang="en-US" dirty="0"/>
              <a:t>Data Submissions</a:t>
            </a:r>
          </a:p>
        </p:txBody>
      </p:sp>
      <p:sp>
        <p:nvSpPr>
          <p:cNvPr id="6" name="TextBox 5">
            <a:extLst>
              <a:ext uri="{FF2B5EF4-FFF2-40B4-BE49-F238E27FC236}">
                <a16:creationId xmlns:a16="http://schemas.microsoft.com/office/drawing/2014/main" id="{6D328473-3002-4EBB-9D57-35ED5D2176E7}"/>
              </a:ext>
            </a:extLst>
          </p:cNvPr>
          <p:cNvSpPr txBox="1"/>
          <p:nvPr/>
        </p:nvSpPr>
        <p:spPr>
          <a:xfrm>
            <a:off x="685800" y="4346000"/>
            <a:ext cx="324654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1" dirty="0"/>
              <a:t>Recorded July 2021</a:t>
            </a:r>
            <a:endParaRPr lang="en-US" dirty="0"/>
          </a:p>
        </p:txBody>
      </p:sp>
      <p:pic>
        <p:nvPicPr>
          <p:cNvPr id="4" name="Audio 3" descr="Icon for voice recording">
            <a:hlinkClick r:id="" action="ppaction://media"/>
            <a:extLst>
              <a:ext uri="{FF2B5EF4-FFF2-40B4-BE49-F238E27FC236}">
                <a16:creationId xmlns:a16="http://schemas.microsoft.com/office/drawing/2014/main" id="{130604CD-8ADC-4035-9B27-5C3FEE3DB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6665048"/>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Ways to Use this Resource (1)</a:t>
            </a:r>
          </a:p>
        </p:txBody>
      </p:sp>
      <p:sp>
        <p:nvSpPr>
          <p:cNvPr id="3" name="Content Placeholder 2"/>
          <p:cNvSpPr>
            <a:spLocks noGrp="1"/>
          </p:cNvSpPr>
          <p:nvPr>
            <p:ph sz="quarter" idx="1"/>
          </p:nvPr>
        </p:nvSpPr>
        <p:spPr/>
        <p:txBody>
          <a:bodyPr>
            <a:normAutofit/>
          </a:bodyPr>
          <a:lstStyle/>
          <a:p>
            <a:pPr marL="0" indent="0">
              <a:buNone/>
            </a:pPr>
            <a:r>
              <a:rPr lang="en-US" sz="3000" dirty="0"/>
              <a:t>1. Ensure all necessary data is being collected</a:t>
            </a:r>
          </a:p>
        </p:txBody>
      </p:sp>
      <p:pic>
        <p:nvPicPr>
          <p:cNvPr id="4098" name="Picture 2" descr="Screenshot of the file lay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90" y="2870181"/>
            <a:ext cx="5785878" cy="228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698562422"/>
              </p:ext>
            </p:extLst>
          </p:nvPr>
        </p:nvGraphicFramePr>
        <p:xfrm>
          <a:off x="1524000" y="4724399"/>
          <a:ext cx="6781798" cy="1828800"/>
        </p:xfrm>
        <a:graphic>
          <a:graphicData uri="http://schemas.openxmlformats.org/drawingml/2006/table">
            <a:tbl>
              <a:tblPr firstRow="1" bandRow="1">
                <a:tableStyleId>{5C22544A-7EE6-4342-B048-85BDC9FD1C3A}</a:tableStyleId>
              </a:tblPr>
              <a:tblGrid>
                <a:gridCol w="1788606">
                  <a:extLst>
                    <a:ext uri="{9D8B030D-6E8A-4147-A177-3AD203B41FA5}">
                      <a16:colId xmlns:a16="http://schemas.microsoft.com/office/drawing/2014/main" val="20000"/>
                    </a:ext>
                  </a:extLst>
                </a:gridCol>
                <a:gridCol w="3130061">
                  <a:extLst>
                    <a:ext uri="{9D8B030D-6E8A-4147-A177-3AD203B41FA5}">
                      <a16:colId xmlns:a16="http://schemas.microsoft.com/office/drawing/2014/main" val="20001"/>
                    </a:ext>
                  </a:extLst>
                </a:gridCol>
                <a:gridCol w="1863131">
                  <a:extLst>
                    <a:ext uri="{9D8B030D-6E8A-4147-A177-3AD203B41FA5}">
                      <a16:colId xmlns:a16="http://schemas.microsoft.com/office/drawing/2014/main" val="20002"/>
                    </a:ext>
                  </a:extLst>
                </a:gridCol>
              </a:tblGrid>
              <a:tr h="0">
                <a:tc>
                  <a:txBody>
                    <a:bodyPr/>
                    <a:lstStyle/>
                    <a:p>
                      <a:r>
                        <a:rPr lang="en-US" sz="1600" dirty="0"/>
                        <a:t>Data Element</a:t>
                      </a:r>
                    </a:p>
                  </a:txBody>
                  <a:tcPr/>
                </a:tc>
                <a:tc>
                  <a:txBody>
                    <a:bodyPr/>
                    <a:lstStyle/>
                    <a:p>
                      <a:r>
                        <a:rPr lang="en-US" sz="1600" dirty="0"/>
                        <a:t>Collected Through</a:t>
                      </a:r>
                    </a:p>
                  </a:txBody>
                  <a:tcPr/>
                </a:tc>
                <a:tc>
                  <a:txBody>
                    <a:bodyPr/>
                    <a:lstStyle/>
                    <a:p>
                      <a:r>
                        <a:rPr lang="en-US" sz="1600" dirty="0"/>
                        <a:t>Input into Data System by</a:t>
                      </a:r>
                    </a:p>
                  </a:txBody>
                  <a:tcPr/>
                </a:tc>
                <a:extLst>
                  <a:ext uri="{0D108BD9-81ED-4DB2-BD59-A6C34878D82A}">
                    <a16:rowId xmlns:a16="http://schemas.microsoft.com/office/drawing/2014/main" val="10000"/>
                  </a:ext>
                </a:extLst>
              </a:tr>
              <a:tr h="266794">
                <a:tc>
                  <a:txBody>
                    <a:bodyPr/>
                    <a:lstStyle/>
                    <a:p>
                      <a:r>
                        <a:rPr lang="en-US" sz="1600" dirty="0"/>
                        <a:t>Primary Disability</a:t>
                      </a:r>
                    </a:p>
                  </a:txBody>
                  <a:tcPr/>
                </a:tc>
                <a:tc>
                  <a:txBody>
                    <a:bodyPr/>
                    <a:lstStyle/>
                    <a:p>
                      <a:r>
                        <a:rPr lang="en-US" sz="1600" dirty="0"/>
                        <a:t>IEP </a:t>
                      </a:r>
                    </a:p>
                  </a:txBody>
                  <a:tcPr/>
                </a:tc>
                <a:tc>
                  <a:txBody>
                    <a:bodyPr/>
                    <a:lstStyle/>
                    <a:p>
                      <a:r>
                        <a:rPr lang="en-US" sz="1600" dirty="0"/>
                        <a:t>SPED staff</a:t>
                      </a:r>
                    </a:p>
                  </a:txBody>
                  <a:tcPr/>
                </a:tc>
                <a:extLst>
                  <a:ext uri="{0D108BD9-81ED-4DB2-BD59-A6C34878D82A}">
                    <a16:rowId xmlns:a16="http://schemas.microsoft.com/office/drawing/2014/main" val="10001"/>
                  </a:ext>
                </a:extLst>
              </a:tr>
              <a:tr h="266794">
                <a:tc>
                  <a:txBody>
                    <a:bodyPr/>
                    <a:lstStyle/>
                    <a:p>
                      <a:r>
                        <a:rPr lang="en-US" sz="1600" dirty="0"/>
                        <a:t>Homeless</a:t>
                      </a:r>
                    </a:p>
                  </a:txBody>
                  <a:tcPr/>
                </a:tc>
                <a:tc>
                  <a:txBody>
                    <a:bodyPr/>
                    <a:lstStyle/>
                    <a:p>
                      <a:r>
                        <a:rPr lang="en-US" sz="1600" dirty="0"/>
                        <a:t>Homeless identification form</a:t>
                      </a:r>
                    </a:p>
                  </a:txBody>
                  <a:tcPr/>
                </a:tc>
                <a:tc>
                  <a:txBody>
                    <a:bodyPr/>
                    <a:lstStyle/>
                    <a:p>
                      <a:r>
                        <a:rPr lang="en-US" sz="1600" dirty="0"/>
                        <a:t>Registrar</a:t>
                      </a:r>
                    </a:p>
                  </a:txBody>
                  <a:tcPr/>
                </a:tc>
                <a:extLst>
                  <a:ext uri="{0D108BD9-81ED-4DB2-BD59-A6C34878D82A}">
                    <a16:rowId xmlns:a16="http://schemas.microsoft.com/office/drawing/2014/main" val="10002"/>
                  </a:ext>
                </a:extLst>
              </a:tr>
              <a:tr h="460493">
                <a:tc>
                  <a:txBody>
                    <a:bodyPr/>
                    <a:lstStyle/>
                    <a:p>
                      <a:r>
                        <a:rPr lang="en-US" sz="1600" dirty="0"/>
                        <a:t>Language Proficiency</a:t>
                      </a:r>
                    </a:p>
                  </a:txBody>
                  <a:tcPr/>
                </a:tc>
                <a:tc>
                  <a:txBody>
                    <a:bodyPr/>
                    <a:lstStyle/>
                    <a:p>
                      <a:r>
                        <a:rPr lang="en-US" sz="1600" dirty="0"/>
                        <a:t>Home</a:t>
                      </a:r>
                      <a:r>
                        <a:rPr lang="en-US" sz="1600" baseline="0" dirty="0"/>
                        <a:t> Language Survey,  English language proficiency screener</a:t>
                      </a:r>
                      <a:endParaRPr lang="en-US" sz="1600" dirty="0"/>
                    </a:p>
                  </a:txBody>
                  <a:tcPr/>
                </a:tc>
                <a:tc>
                  <a:txBody>
                    <a:bodyPr/>
                    <a:lstStyle/>
                    <a:p>
                      <a:r>
                        <a:rPr lang="en-US" sz="1600" dirty="0"/>
                        <a:t>EL staff</a:t>
                      </a:r>
                    </a:p>
                  </a:txBody>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D6675E6A-B950-4A70-BE4B-21FF6D6EA529}"/>
              </a:ext>
            </a:extLst>
          </p:cNvPr>
          <p:cNvSpPr>
            <a:spLocks noGrp="1"/>
          </p:cNvSpPr>
          <p:nvPr>
            <p:ph type="sldNum" sz="quarter" idx="10"/>
          </p:nvPr>
        </p:nvSpPr>
        <p:spPr/>
        <p:txBody>
          <a:bodyPr/>
          <a:lstStyle/>
          <a:p>
            <a:fld id="{D10E2D84-64C3-4E97-A7F6-6903EC28579C}" type="slidenum">
              <a:rPr lang="en-US" smtClean="0"/>
              <a:t>10</a:t>
            </a:fld>
            <a:endParaRPr lang="en-US"/>
          </a:p>
        </p:txBody>
      </p:sp>
      <p:pic>
        <p:nvPicPr>
          <p:cNvPr id="8" name="Audio 7" descr="Icon for voice recording">
            <a:hlinkClick r:id="" action="ppaction://media"/>
            <a:extLst>
              <a:ext uri="{FF2B5EF4-FFF2-40B4-BE49-F238E27FC236}">
                <a16:creationId xmlns:a16="http://schemas.microsoft.com/office/drawing/2014/main" id="{D488ADA8-5F29-4B7A-9C64-B5EF1B526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68669227"/>
      </p:ext>
    </p:extLst>
  </p:cSld>
  <p:clrMapOvr>
    <a:masterClrMapping/>
  </p:clrMapOvr>
  <mc:AlternateContent xmlns:mc="http://schemas.openxmlformats.org/markup-compatibility/2006" xmlns:p14="http://schemas.microsoft.com/office/powerpoint/2010/main">
    <mc:Choice Requires="p14">
      <p:transition spd="slow" p14:dur="2000" advTm="44940"/>
    </mc:Choice>
    <mc:Fallback xmlns="">
      <p:transition spd="slow" advTm="4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Ways to Use this Document (2)</a:t>
            </a:r>
          </a:p>
        </p:txBody>
      </p:sp>
      <p:sp>
        <p:nvSpPr>
          <p:cNvPr id="3" name="Content Placeholder 2"/>
          <p:cNvSpPr>
            <a:spLocks noGrp="1"/>
          </p:cNvSpPr>
          <p:nvPr>
            <p:ph sz="quarter" idx="1"/>
          </p:nvPr>
        </p:nvSpPr>
        <p:spPr/>
        <p:txBody>
          <a:bodyPr>
            <a:normAutofit/>
          </a:bodyPr>
          <a:lstStyle/>
          <a:p>
            <a:pPr marL="0" indent="0">
              <a:buNone/>
            </a:pPr>
            <a:r>
              <a:rPr lang="en-US" sz="3000" dirty="0"/>
              <a:t>2.   Ensure relevant school staff are aware of CDE’s definitions for each data element</a:t>
            </a:r>
          </a:p>
          <a:p>
            <a:pPr marL="0" indent="0">
              <a:buNone/>
            </a:pPr>
            <a:endParaRPr lang="en-US" sz="3000" dirty="0"/>
          </a:p>
        </p:txBody>
      </p:sp>
      <p:pic>
        <p:nvPicPr>
          <p:cNvPr id="7" name="Picture 6" descr="Screenshot of a data element and allowable values">
            <a:extLst>
              <a:ext uri="{FF2B5EF4-FFF2-40B4-BE49-F238E27FC236}">
                <a16:creationId xmlns:a16="http://schemas.microsoft.com/office/drawing/2014/main" id="{F2395407-C6B1-A840-62F7-A35DFA26BBFC}"/>
              </a:ext>
            </a:extLst>
          </p:cNvPr>
          <p:cNvPicPr>
            <a:picLocks noChangeAspect="1"/>
          </p:cNvPicPr>
          <p:nvPr/>
        </p:nvPicPr>
        <p:blipFill>
          <a:blip r:embed="rId5"/>
          <a:stretch>
            <a:fillRect/>
          </a:stretch>
        </p:blipFill>
        <p:spPr>
          <a:xfrm>
            <a:off x="979487" y="3017383"/>
            <a:ext cx="7097506" cy="3292928"/>
          </a:xfrm>
          <a:prstGeom prst="rect">
            <a:avLst/>
          </a:prstGeom>
        </p:spPr>
      </p:pic>
      <p:sp>
        <p:nvSpPr>
          <p:cNvPr id="4" name="Slide Number Placeholder 3">
            <a:extLst>
              <a:ext uri="{FF2B5EF4-FFF2-40B4-BE49-F238E27FC236}">
                <a16:creationId xmlns:a16="http://schemas.microsoft.com/office/drawing/2014/main" id="{86C4940F-7A81-4F2F-81FF-BE9D7A50268E}"/>
              </a:ext>
            </a:extLst>
          </p:cNvPr>
          <p:cNvSpPr>
            <a:spLocks noGrp="1"/>
          </p:cNvSpPr>
          <p:nvPr>
            <p:ph type="sldNum" sz="quarter" idx="10"/>
          </p:nvPr>
        </p:nvSpPr>
        <p:spPr/>
        <p:txBody>
          <a:bodyPr/>
          <a:lstStyle/>
          <a:p>
            <a:fld id="{D10E2D84-64C3-4E97-A7F6-6903EC28579C}" type="slidenum">
              <a:rPr lang="en-US" smtClean="0"/>
              <a:t>11</a:t>
            </a:fld>
            <a:endParaRPr lang="en-US"/>
          </a:p>
        </p:txBody>
      </p:sp>
      <p:pic>
        <p:nvPicPr>
          <p:cNvPr id="5" name="Audio 4" descr="Icon for voice recording">
            <a:hlinkClick r:id="" action="ppaction://media"/>
            <a:extLst>
              <a:ext uri="{FF2B5EF4-FFF2-40B4-BE49-F238E27FC236}">
                <a16:creationId xmlns:a16="http://schemas.microsoft.com/office/drawing/2014/main" id="{8C052472-E163-44C9-A500-FD12BD7DC1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32113152"/>
      </p:ext>
    </p:extLst>
  </p:cSld>
  <p:clrMapOvr>
    <a:masterClrMapping/>
  </p:clrMapOvr>
  <mc:AlternateContent xmlns:mc="http://schemas.openxmlformats.org/markup-compatibility/2006" xmlns:p14="http://schemas.microsoft.com/office/powerpoint/2010/main">
    <mc:Choice Requires="p14">
      <p:transition spd="slow" p14:dur="2000" advTm="24437"/>
    </mc:Choice>
    <mc:Fallback xmlns="">
      <p:transition spd="slow" advTm="2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Ways to Use this Document (3)</a:t>
            </a:r>
          </a:p>
        </p:txBody>
      </p:sp>
      <p:sp>
        <p:nvSpPr>
          <p:cNvPr id="3" name="Content Placeholder 2"/>
          <p:cNvSpPr>
            <a:spLocks noGrp="1"/>
          </p:cNvSpPr>
          <p:nvPr>
            <p:ph sz="quarter" idx="1"/>
          </p:nvPr>
        </p:nvSpPr>
        <p:spPr/>
        <p:txBody>
          <a:bodyPr>
            <a:normAutofit/>
          </a:bodyPr>
          <a:lstStyle/>
          <a:p>
            <a:pPr marL="0" indent="0">
              <a:buNone/>
            </a:pPr>
            <a:r>
              <a:rPr lang="en-US" sz="3000" dirty="0"/>
              <a:t>3. Resolve errors in your data submission</a:t>
            </a:r>
          </a:p>
          <a:p>
            <a:pPr marL="514350" indent="-514350">
              <a:buAutoNum type="arabicPeriod"/>
            </a:pPr>
            <a:endParaRPr lang="en-US" sz="3000" dirty="0"/>
          </a:p>
        </p:txBody>
      </p:sp>
      <p:pic>
        <p:nvPicPr>
          <p:cNvPr id="6147" name="Picture 3" descr="Screenshot of gender data element and allowable fie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89" y="3583578"/>
            <a:ext cx="51720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Screenshot of a sample error"/>
          <p:cNvPicPr>
            <a:picLocks noChangeAspect="1" noChangeArrowheads="1"/>
          </p:cNvPicPr>
          <p:nvPr/>
        </p:nvPicPr>
        <p:blipFill rotWithShape="1">
          <a:blip r:embed="rId6">
            <a:extLst>
              <a:ext uri="{28A0092B-C50C-407E-A947-70E740481C1C}">
                <a14:useLocalDpi xmlns:a14="http://schemas.microsoft.com/office/drawing/2010/main" val="0"/>
              </a:ext>
            </a:extLst>
          </a:blip>
          <a:srcRect r="18401" b="64695"/>
          <a:stretch/>
        </p:blipFill>
        <p:spPr bwMode="auto">
          <a:xfrm>
            <a:off x="191590" y="2821578"/>
            <a:ext cx="7848600" cy="66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E7FF32B-60A7-4E3A-9FD2-DFEB5D8EA58E}"/>
              </a:ext>
            </a:extLst>
          </p:cNvPr>
          <p:cNvSpPr>
            <a:spLocks noGrp="1"/>
          </p:cNvSpPr>
          <p:nvPr>
            <p:ph type="sldNum" sz="quarter" idx="10"/>
          </p:nvPr>
        </p:nvSpPr>
        <p:spPr/>
        <p:txBody>
          <a:bodyPr/>
          <a:lstStyle/>
          <a:p>
            <a:fld id="{D10E2D84-64C3-4E97-A7F6-6903EC28579C}" type="slidenum">
              <a:rPr lang="en-US" smtClean="0"/>
              <a:t>12</a:t>
            </a:fld>
            <a:endParaRPr lang="en-US"/>
          </a:p>
        </p:txBody>
      </p:sp>
      <p:pic>
        <p:nvPicPr>
          <p:cNvPr id="5" name="Audio 4" descr="Icon for voice recording">
            <a:hlinkClick r:id="" action="ppaction://media"/>
            <a:extLst>
              <a:ext uri="{FF2B5EF4-FFF2-40B4-BE49-F238E27FC236}">
                <a16:creationId xmlns:a16="http://schemas.microsoft.com/office/drawing/2014/main" id="{8C41E391-3B52-47DE-9759-EE14AE39D7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2040222"/>
      </p:ext>
    </p:extLst>
  </p:cSld>
  <p:clrMapOvr>
    <a:masterClrMapping/>
  </p:clrMapOvr>
  <mc:AlternateContent xmlns:mc="http://schemas.openxmlformats.org/markup-compatibility/2006" xmlns:p14="http://schemas.microsoft.com/office/powerpoint/2010/main">
    <mc:Choice Requires="p14">
      <p:transition spd="slow" p14:dur="2000" advTm="18535"/>
    </mc:Choice>
    <mc:Fallback xmlns="">
      <p:transition spd="slow" advTm="18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542191"/>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br>
              <a:rPr lang="en-US" dirty="0">
                <a:latin typeface="Arial" panose="020B0604020202020204" pitchFamily="34" charset="0"/>
                <a:cs typeface="Arial" panose="020B0604020202020204" pitchFamily="34" charset="0"/>
              </a:rPr>
            </a:br>
            <a:endParaRPr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4DC489-B3FB-417F-9E59-070B5267DD41}"/>
              </a:ext>
            </a:extLst>
          </p:cNvPr>
          <p:cNvSpPr txBox="1"/>
          <p:nvPr/>
        </p:nvSpPr>
        <p:spPr>
          <a:xfrm>
            <a:off x="2062756" y="3720669"/>
            <a:ext cx="5018300" cy="738664"/>
          </a:xfrm>
          <a:prstGeom prst="rect">
            <a:avLst/>
          </a:prstGeom>
          <a:noFill/>
        </p:spPr>
        <p:txBody>
          <a:bodyPr wrap="square" rtlCol="0">
            <a:spAutoFit/>
          </a:bodyPr>
          <a:lstStyle/>
          <a:p>
            <a:pPr algn="ctr"/>
            <a:r>
              <a:rPr lang="en-US" sz="2400" dirty="0">
                <a:solidFill>
                  <a:schemeClr val="bg1"/>
                </a:solidFill>
                <a:hlinkClick r:id="rId5">
                  <a:extLst>
                    <a:ext uri="{A12FA001-AC4F-418D-AE19-62706E023703}">
                      <ahyp:hlinkClr xmlns:ahyp="http://schemas.microsoft.com/office/drawing/2018/hyperlinkcolor" val="tx"/>
                    </a:ext>
                  </a:extLst>
                </a:hlinkClick>
              </a:rPr>
              <a:t>submissions_csi@csi.state.co.us</a:t>
            </a:r>
            <a:endParaRPr lang="en-US" sz="2400" dirty="0">
              <a:solidFill>
                <a:schemeClr val="bg1"/>
              </a:solidFill>
            </a:endParaRPr>
          </a:p>
          <a:p>
            <a:pPr algn="ctr"/>
            <a:endParaRPr lang="en-US" dirty="0">
              <a:solidFill>
                <a:schemeClr val="bg1"/>
              </a:solidFill>
            </a:endParaRPr>
          </a:p>
        </p:txBody>
      </p:sp>
      <p:sp>
        <p:nvSpPr>
          <p:cNvPr id="113" name="Shape 113"/>
          <p:cNvSpPr txBox="1">
            <a:spLocks noGrp="1"/>
          </p:cNvSpPr>
          <p:nvPr>
            <p:ph type="sldNum" idx="12"/>
          </p:nvPr>
        </p:nvSpPr>
        <p:spPr>
          <a:xfrm>
            <a:off x="8318810" y="6378906"/>
            <a:ext cx="741462" cy="401035"/>
          </a:xfrm>
          <a:prstGeom prst="rect">
            <a:avLst/>
          </a:prstGeom>
        </p:spPr>
        <p:txBody>
          <a:bodyPr spcFirstLastPara="1" vert="horz" wrap="square" lIns="68569" tIns="68569" rIns="68569" bIns="68569" rtlCol="0" anchor="t" anchorCtr="0">
            <a:noAutofit/>
          </a:bodyPr>
          <a:lstStyle/>
          <a:p>
            <a:fld id="{00000000-1234-1234-1234-123412341234}" type="slidenum">
              <a:rPr lang="en"/>
              <a:pPr/>
              <a:t>13</a:t>
            </a:fld>
            <a:endParaRPr dirty="0"/>
          </a:p>
        </p:txBody>
      </p:sp>
      <p:pic>
        <p:nvPicPr>
          <p:cNvPr id="2" name="Audio 1" descr="Icon for voice recording">
            <a:hlinkClick r:id="" action="ppaction://media"/>
            <a:extLst>
              <a:ext uri="{FF2B5EF4-FFF2-40B4-BE49-F238E27FC236}">
                <a16:creationId xmlns:a16="http://schemas.microsoft.com/office/drawing/2014/main" id="{95BE11F0-9F13-4FDF-B75A-D1C095DF8D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80746764"/>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File Layout Resource Basics</a:t>
            </a:r>
          </a:p>
        </p:txBody>
      </p:sp>
      <p:sp>
        <p:nvSpPr>
          <p:cNvPr id="3" name="Content Placeholder 2"/>
          <p:cNvSpPr>
            <a:spLocks noGrp="1"/>
          </p:cNvSpPr>
          <p:nvPr>
            <p:ph sz="quarter" idx="1"/>
          </p:nvPr>
        </p:nvSpPr>
        <p:spPr>
          <a:xfrm>
            <a:off x="323385" y="1505415"/>
            <a:ext cx="8625761" cy="4671548"/>
          </a:xfrm>
        </p:spPr>
        <p:txBody>
          <a:bodyPr>
            <a:normAutofit/>
          </a:bodyPr>
          <a:lstStyle/>
          <a:p>
            <a:pPr marL="0" indent="0">
              <a:buNone/>
            </a:pPr>
            <a:r>
              <a:rPr lang="en-US" i="1" dirty="0"/>
              <a:t>Documents created by CDE - one for each file within every state collection by school year</a:t>
            </a:r>
          </a:p>
          <a:p>
            <a:pPr marL="0" indent="0">
              <a:buNone/>
            </a:pPr>
            <a:r>
              <a:rPr lang="en-US" b="1" dirty="0"/>
              <a:t>Intent: </a:t>
            </a:r>
            <a:r>
              <a:rPr lang="en-US" dirty="0"/>
              <a:t>Provide correct formatting for file submissions</a:t>
            </a:r>
          </a:p>
          <a:p>
            <a:pPr marL="0" indent="0">
              <a:buNone/>
            </a:pPr>
            <a:endParaRPr lang="en-US" sz="1050" i="1" dirty="0"/>
          </a:p>
          <a:p>
            <a:pPr lvl="1">
              <a:lnSpc>
                <a:spcPct val="100000"/>
              </a:lnSpc>
              <a:spcBef>
                <a:spcPts val="1200"/>
              </a:spcBef>
            </a:pPr>
            <a:r>
              <a:rPr lang="en-US" sz="2800" dirty="0"/>
              <a:t>Common Components: </a:t>
            </a:r>
          </a:p>
          <a:p>
            <a:pPr lvl="2"/>
            <a:r>
              <a:rPr lang="en-US" sz="2600" dirty="0"/>
              <a:t>Purpose of the file</a:t>
            </a:r>
          </a:p>
          <a:p>
            <a:pPr lvl="2"/>
            <a:r>
              <a:rPr lang="en-US" sz="2600" dirty="0"/>
              <a:t>Data dependencies </a:t>
            </a:r>
          </a:p>
          <a:p>
            <a:pPr lvl="2"/>
            <a:r>
              <a:rPr lang="en-US" sz="2600" dirty="0"/>
              <a:t>Data attribute details</a:t>
            </a:r>
          </a:p>
          <a:p>
            <a:pPr lvl="2"/>
            <a:r>
              <a:rPr lang="en-US" sz="2600" dirty="0"/>
              <a:t>Indicators of additions/deletions/modifications</a:t>
            </a:r>
          </a:p>
        </p:txBody>
      </p:sp>
      <p:sp>
        <p:nvSpPr>
          <p:cNvPr id="4" name="Slide Number Placeholder 3">
            <a:extLst>
              <a:ext uri="{FF2B5EF4-FFF2-40B4-BE49-F238E27FC236}">
                <a16:creationId xmlns:a16="http://schemas.microsoft.com/office/drawing/2014/main" id="{3254D7A3-015A-4803-BD46-0E771D1457EC}"/>
              </a:ext>
            </a:extLst>
          </p:cNvPr>
          <p:cNvSpPr>
            <a:spLocks noGrp="1"/>
          </p:cNvSpPr>
          <p:nvPr>
            <p:ph type="sldNum" sz="quarter" idx="10"/>
          </p:nvPr>
        </p:nvSpPr>
        <p:spPr/>
        <p:txBody>
          <a:bodyPr/>
          <a:lstStyle/>
          <a:p>
            <a:fld id="{D10E2D84-64C3-4E97-A7F6-6903EC28579C}" type="slidenum">
              <a:rPr lang="en-US" smtClean="0"/>
              <a:t>2</a:t>
            </a:fld>
            <a:endParaRPr lang="en-US"/>
          </a:p>
        </p:txBody>
      </p:sp>
      <p:pic>
        <p:nvPicPr>
          <p:cNvPr id="5" name="Audio 4" descr="Icon for voice recording">
            <a:hlinkClick r:id="" action="ppaction://media"/>
            <a:extLst>
              <a:ext uri="{FF2B5EF4-FFF2-40B4-BE49-F238E27FC236}">
                <a16:creationId xmlns:a16="http://schemas.microsoft.com/office/drawing/2014/main" id="{DD630440-3B11-4C74-A716-CFF9AF3CF3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8253961"/>
      </p:ext>
    </p:extLst>
  </p:cSld>
  <p:clrMapOvr>
    <a:masterClrMapping/>
  </p:clrMapOvr>
  <mc:AlternateContent xmlns:mc="http://schemas.openxmlformats.org/markup-compatibility/2006" xmlns:p14="http://schemas.microsoft.com/office/powerpoint/2010/main">
    <mc:Choice Requires="p14">
      <p:transition spd="slow" p14:dur="2000" advTm="92912"/>
    </mc:Choice>
    <mc:Fallback xmlns="">
      <p:transition spd="slow" advTm="9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6" y="390651"/>
            <a:ext cx="7368938" cy="521978"/>
          </a:xfrm>
        </p:spPr>
        <p:txBody>
          <a:bodyPr>
            <a:noAutofit/>
          </a:bodyPr>
          <a:lstStyle/>
          <a:p>
            <a:r>
              <a:rPr lang="en-US" sz="4000" dirty="0"/>
              <a:t>Website Layout</a:t>
            </a:r>
          </a:p>
        </p:txBody>
      </p:sp>
      <p:sp>
        <p:nvSpPr>
          <p:cNvPr id="15" name="TextBox 14">
            <a:extLst>
              <a:ext uri="{FF2B5EF4-FFF2-40B4-BE49-F238E27FC236}">
                <a16:creationId xmlns:a16="http://schemas.microsoft.com/office/drawing/2014/main" id="{97D08716-0CA1-4703-BAC3-BC8748F4F662}"/>
              </a:ext>
            </a:extLst>
          </p:cNvPr>
          <p:cNvSpPr txBox="1"/>
          <p:nvPr/>
        </p:nvSpPr>
        <p:spPr>
          <a:xfrm>
            <a:off x="424851" y="1011869"/>
            <a:ext cx="7765577" cy="461665"/>
          </a:xfrm>
          <a:prstGeom prst="rect">
            <a:avLst/>
          </a:prstGeom>
          <a:noFill/>
        </p:spPr>
        <p:txBody>
          <a:bodyPr wrap="square" rtlCol="0">
            <a:spAutoFit/>
          </a:bodyPr>
          <a:lstStyle/>
          <a:p>
            <a:r>
              <a:rPr lang="en-US" sz="2400" dirty="0">
                <a:hlinkClick r:id="rId5"/>
              </a:rPr>
              <a:t>https://resources.csi.state.co.us/data-submissions-library/</a:t>
            </a:r>
            <a:r>
              <a:rPr lang="en-US" sz="2400" dirty="0"/>
              <a:t> </a:t>
            </a:r>
          </a:p>
        </p:txBody>
      </p:sp>
      <p:pic>
        <p:nvPicPr>
          <p:cNvPr id="1026" name="Picture 2" descr="Screenshot of the various types of collections: school, special education, staff, and student collections">
            <a:extLst>
              <a:ext uri="{FF2B5EF4-FFF2-40B4-BE49-F238E27FC236}">
                <a16:creationId xmlns:a16="http://schemas.microsoft.com/office/drawing/2014/main" id="{E1F13C00-9CA5-45E7-9308-0861CDF522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402"/>
          <a:stretch/>
        </p:blipFill>
        <p:spPr bwMode="auto">
          <a:xfrm>
            <a:off x="1462870" y="1548443"/>
            <a:ext cx="5429250" cy="51269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descr="Icon for voice recording">
            <a:hlinkClick r:id="" action="ppaction://media"/>
            <a:extLst>
              <a:ext uri="{FF2B5EF4-FFF2-40B4-BE49-F238E27FC236}">
                <a16:creationId xmlns:a16="http://schemas.microsoft.com/office/drawing/2014/main" id="{1A530A71-6613-46C0-8C03-8D2E2691F6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
        <p:nvSpPr>
          <p:cNvPr id="8" name="Slide Number Placeholder 7">
            <a:extLst>
              <a:ext uri="{FF2B5EF4-FFF2-40B4-BE49-F238E27FC236}">
                <a16:creationId xmlns:a16="http://schemas.microsoft.com/office/drawing/2014/main" id="{3033566F-87AC-423E-BFF6-0B9401DF9816}"/>
              </a:ext>
            </a:extLst>
          </p:cNvPr>
          <p:cNvSpPr>
            <a:spLocks noGrp="1"/>
          </p:cNvSpPr>
          <p:nvPr>
            <p:ph type="sldNum" sz="quarter" idx="10"/>
          </p:nvPr>
        </p:nvSpPr>
        <p:spPr/>
        <p:txBody>
          <a:bodyPr/>
          <a:lstStyle/>
          <a:p>
            <a:fld id="{D10E2D84-64C3-4E97-A7F6-6903EC28579C}" type="slidenum">
              <a:rPr lang="en-US" smtClean="0"/>
              <a:t>3</a:t>
            </a:fld>
            <a:endParaRPr lang="en-US"/>
          </a:p>
        </p:txBody>
      </p:sp>
    </p:spTree>
    <p:extLst>
      <p:ext uri="{BB962C8B-B14F-4D97-AF65-F5344CB8AC3E}">
        <p14:creationId xmlns:p14="http://schemas.microsoft.com/office/powerpoint/2010/main" val="4175502560"/>
      </p:ext>
    </p:extLst>
  </p:cSld>
  <p:clrMapOvr>
    <a:masterClrMapping/>
  </p:clrMapOvr>
  <mc:AlternateContent xmlns:mc="http://schemas.openxmlformats.org/markup-compatibility/2006" xmlns:p14="http://schemas.microsoft.com/office/powerpoint/2010/main">
    <mc:Choice Requires="p14">
      <p:transition spd="slow" p14:dur="2000" advTm="23647"/>
    </mc:Choice>
    <mc:Fallback xmlns="">
      <p:transition spd="slow" advTm="2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6" y="390651"/>
            <a:ext cx="7368938" cy="521978"/>
          </a:xfrm>
        </p:spPr>
        <p:txBody>
          <a:bodyPr>
            <a:noAutofit/>
          </a:bodyPr>
          <a:lstStyle/>
          <a:p>
            <a:r>
              <a:rPr lang="en-US" sz="4000" dirty="0"/>
              <a:t>Data Collection Webpage Layout</a:t>
            </a:r>
          </a:p>
        </p:txBody>
      </p:sp>
      <p:pic>
        <p:nvPicPr>
          <p:cNvPr id="5" name="Picture 4" descr="Screenshot of where to find the file layout on the October Count data collection page">
            <a:extLst>
              <a:ext uri="{FF2B5EF4-FFF2-40B4-BE49-F238E27FC236}">
                <a16:creationId xmlns:a16="http://schemas.microsoft.com/office/drawing/2014/main" id="{77F902B6-3E37-B6E1-94CA-249E092E957B}"/>
              </a:ext>
            </a:extLst>
          </p:cNvPr>
          <p:cNvPicPr>
            <a:picLocks noChangeAspect="1"/>
          </p:cNvPicPr>
          <p:nvPr/>
        </p:nvPicPr>
        <p:blipFill rotWithShape="1">
          <a:blip r:embed="rId5"/>
          <a:srcRect b="2914"/>
          <a:stretch/>
        </p:blipFill>
        <p:spPr>
          <a:xfrm>
            <a:off x="638169" y="1077553"/>
            <a:ext cx="7791326" cy="5232758"/>
          </a:xfrm>
          <a:prstGeom prst="rect">
            <a:avLst/>
          </a:prstGeom>
        </p:spPr>
      </p:pic>
      <p:sp>
        <p:nvSpPr>
          <p:cNvPr id="8" name="Slide Number Placeholder 7">
            <a:extLst>
              <a:ext uri="{FF2B5EF4-FFF2-40B4-BE49-F238E27FC236}">
                <a16:creationId xmlns:a16="http://schemas.microsoft.com/office/drawing/2014/main" id="{3033566F-87AC-423E-BFF6-0B9401DF9816}"/>
              </a:ext>
            </a:extLst>
          </p:cNvPr>
          <p:cNvSpPr>
            <a:spLocks noGrp="1"/>
          </p:cNvSpPr>
          <p:nvPr>
            <p:ph type="sldNum" sz="quarter" idx="10"/>
          </p:nvPr>
        </p:nvSpPr>
        <p:spPr/>
        <p:txBody>
          <a:bodyPr/>
          <a:lstStyle/>
          <a:p>
            <a:fld id="{D10E2D84-64C3-4E97-A7F6-6903EC28579C}" type="slidenum">
              <a:rPr lang="en-US" smtClean="0"/>
              <a:t>4</a:t>
            </a:fld>
            <a:endParaRPr lang="en-US"/>
          </a:p>
        </p:txBody>
      </p:sp>
      <p:pic>
        <p:nvPicPr>
          <p:cNvPr id="3" name="Audio 2" descr="Icon for voice recording">
            <a:hlinkClick r:id="" action="ppaction://media"/>
            <a:extLst>
              <a:ext uri="{FF2B5EF4-FFF2-40B4-BE49-F238E27FC236}">
                <a16:creationId xmlns:a16="http://schemas.microsoft.com/office/drawing/2014/main" id="{D999268C-CA1B-47EB-ACD4-5A526DDC8B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46273198"/>
      </p:ext>
    </p:extLst>
  </p:cSld>
  <p:clrMapOvr>
    <a:masterClrMapping/>
  </p:clrMapOvr>
  <mc:AlternateContent xmlns:mc="http://schemas.openxmlformats.org/markup-compatibility/2006" xmlns:p14="http://schemas.microsoft.com/office/powerpoint/2010/main">
    <mc:Choice Requires="p14">
      <p:transition spd="slow" p14:dur="2000" advTm="33994"/>
    </mc:Choice>
    <mc:Fallback xmlns="">
      <p:transition spd="slow" advTm="3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71CD1C3-A801-2AEC-80B4-B9A345F3D482}"/>
              </a:ext>
            </a:extLst>
          </p:cNvPr>
          <p:cNvSpPr>
            <a:spLocks noGrp="1"/>
          </p:cNvSpPr>
          <p:nvPr>
            <p:ph type="title"/>
          </p:nvPr>
        </p:nvSpPr>
        <p:spPr/>
        <p:txBody>
          <a:bodyPr/>
          <a:lstStyle/>
          <a:p>
            <a:r>
              <a:rPr lang="en-US" dirty="0"/>
              <a:t>File Layout – Part 1</a:t>
            </a:r>
          </a:p>
        </p:txBody>
      </p:sp>
      <p:pic>
        <p:nvPicPr>
          <p:cNvPr id="11" name="Picture 10" descr="Screenshot of the Student Demographic file layout intro section">
            <a:extLst>
              <a:ext uri="{FF2B5EF4-FFF2-40B4-BE49-F238E27FC236}">
                <a16:creationId xmlns:a16="http://schemas.microsoft.com/office/drawing/2014/main" id="{68C496DA-BF04-7CC2-3EAA-8150D4634B20}"/>
              </a:ext>
            </a:extLst>
          </p:cNvPr>
          <p:cNvPicPr>
            <a:picLocks noChangeAspect="1"/>
          </p:cNvPicPr>
          <p:nvPr/>
        </p:nvPicPr>
        <p:blipFill>
          <a:blip r:embed="rId5"/>
          <a:stretch>
            <a:fillRect/>
          </a:stretch>
        </p:blipFill>
        <p:spPr>
          <a:xfrm>
            <a:off x="1093276" y="1346425"/>
            <a:ext cx="6957448" cy="5146448"/>
          </a:xfrm>
          <a:prstGeom prst="rect">
            <a:avLst/>
          </a:prstGeom>
        </p:spPr>
      </p:pic>
      <p:sp>
        <p:nvSpPr>
          <p:cNvPr id="6" name="Slide Number Placeholder 5">
            <a:extLst>
              <a:ext uri="{FF2B5EF4-FFF2-40B4-BE49-F238E27FC236}">
                <a16:creationId xmlns:a16="http://schemas.microsoft.com/office/drawing/2014/main" id="{BA716305-44F2-405C-AD95-F18A77CDB001}"/>
              </a:ext>
            </a:extLst>
          </p:cNvPr>
          <p:cNvSpPr>
            <a:spLocks noGrp="1"/>
          </p:cNvSpPr>
          <p:nvPr>
            <p:ph type="sldNum" sz="quarter" idx="10"/>
          </p:nvPr>
        </p:nvSpPr>
        <p:spPr/>
        <p:txBody>
          <a:bodyPr/>
          <a:lstStyle/>
          <a:p>
            <a:fld id="{D10E2D84-64C3-4E97-A7F6-6903EC28579C}" type="slidenum">
              <a:rPr lang="en-US" smtClean="0"/>
              <a:pPr/>
              <a:t>5</a:t>
            </a:fld>
            <a:endParaRPr lang="en-US" dirty="0"/>
          </a:p>
        </p:txBody>
      </p:sp>
      <p:pic>
        <p:nvPicPr>
          <p:cNvPr id="9" name="Audio 8" descr="Icon for voice recording">
            <a:hlinkClick r:id="" action="ppaction://media"/>
            <a:extLst>
              <a:ext uri="{FF2B5EF4-FFF2-40B4-BE49-F238E27FC236}">
                <a16:creationId xmlns:a16="http://schemas.microsoft.com/office/drawing/2014/main" id="{318BA06E-0C34-40B3-B59A-934B571736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89228144"/>
      </p:ext>
    </p:extLst>
  </p:cSld>
  <p:clrMapOvr>
    <a:masterClrMapping/>
  </p:clrMapOvr>
  <mc:AlternateContent xmlns:mc="http://schemas.openxmlformats.org/markup-compatibility/2006" xmlns:p14="http://schemas.microsoft.com/office/powerpoint/2010/main">
    <mc:Choice Requires="p14">
      <p:transition spd="slow" p14:dur="2000" advTm="78256"/>
    </mc:Choice>
    <mc:Fallback xmlns="">
      <p:transition spd="slow" advTm="7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CE82444-5C19-EAAA-8C3E-1E5685F1285F}"/>
              </a:ext>
            </a:extLst>
          </p:cNvPr>
          <p:cNvSpPr>
            <a:spLocks noGrp="1"/>
          </p:cNvSpPr>
          <p:nvPr>
            <p:ph type="title"/>
          </p:nvPr>
        </p:nvSpPr>
        <p:spPr/>
        <p:txBody>
          <a:bodyPr/>
          <a:lstStyle/>
          <a:p>
            <a:r>
              <a:rPr lang="en-US" dirty="0"/>
              <a:t>File Layout – Part 2</a:t>
            </a:r>
          </a:p>
        </p:txBody>
      </p:sp>
      <p:pic>
        <p:nvPicPr>
          <p:cNvPr id="7" name="Picture 6" descr="Screenshot of the File Layout data elements and record expectations">
            <a:extLst>
              <a:ext uri="{FF2B5EF4-FFF2-40B4-BE49-F238E27FC236}">
                <a16:creationId xmlns:a16="http://schemas.microsoft.com/office/drawing/2014/main" id="{DD732CD5-C2B0-759C-9359-D47E4CCF7F3B}"/>
              </a:ext>
            </a:extLst>
          </p:cNvPr>
          <p:cNvPicPr>
            <a:picLocks noChangeAspect="1"/>
          </p:cNvPicPr>
          <p:nvPr/>
        </p:nvPicPr>
        <p:blipFill>
          <a:blip r:embed="rId5"/>
          <a:stretch>
            <a:fillRect/>
          </a:stretch>
        </p:blipFill>
        <p:spPr>
          <a:xfrm>
            <a:off x="800002" y="1690689"/>
            <a:ext cx="7543996" cy="4790026"/>
          </a:xfrm>
          <a:prstGeom prst="rect">
            <a:avLst/>
          </a:prstGeom>
        </p:spPr>
      </p:pic>
      <p:sp>
        <p:nvSpPr>
          <p:cNvPr id="5" name="Slide Number Placeholder 4">
            <a:extLst>
              <a:ext uri="{FF2B5EF4-FFF2-40B4-BE49-F238E27FC236}">
                <a16:creationId xmlns:a16="http://schemas.microsoft.com/office/drawing/2014/main" id="{FDBAE4BC-91F4-4529-92CD-8401B5BDDF1C}"/>
              </a:ext>
            </a:extLst>
          </p:cNvPr>
          <p:cNvSpPr>
            <a:spLocks noGrp="1"/>
          </p:cNvSpPr>
          <p:nvPr>
            <p:ph type="sldNum" sz="quarter" idx="10"/>
          </p:nvPr>
        </p:nvSpPr>
        <p:spPr/>
        <p:txBody>
          <a:bodyPr/>
          <a:lstStyle/>
          <a:p>
            <a:fld id="{D10E2D84-64C3-4E97-A7F6-6903EC28579C}" type="slidenum">
              <a:rPr lang="en-US" smtClean="0"/>
              <a:t>6</a:t>
            </a:fld>
            <a:endParaRPr lang="en-US"/>
          </a:p>
        </p:txBody>
      </p:sp>
      <p:pic>
        <p:nvPicPr>
          <p:cNvPr id="8" name="Audio 7" descr="Icon for voice recording">
            <a:hlinkClick r:id="" action="ppaction://media"/>
            <a:extLst>
              <a:ext uri="{FF2B5EF4-FFF2-40B4-BE49-F238E27FC236}">
                <a16:creationId xmlns:a16="http://schemas.microsoft.com/office/drawing/2014/main" id="{CA8D359E-4794-4C1B-8843-96FB45797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05984812"/>
      </p:ext>
    </p:extLst>
  </p:cSld>
  <p:clrMapOvr>
    <a:masterClrMapping/>
  </p:clrMapOvr>
  <mc:AlternateContent xmlns:mc="http://schemas.openxmlformats.org/markup-compatibility/2006" xmlns:p14="http://schemas.microsoft.com/office/powerpoint/2010/main">
    <mc:Choice Requires="p14">
      <p:transition spd="slow" p14:dur="2000" advTm="36302"/>
    </mc:Choice>
    <mc:Fallback xmlns="">
      <p:transition spd="slow" advTm="3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126A65B-185D-5901-C900-28F9B4348732}"/>
              </a:ext>
            </a:extLst>
          </p:cNvPr>
          <p:cNvSpPr>
            <a:spLocks noGrp="1"/>
          </p:cNvSpPr>
          <p:nvPr>
            <p:ph type="title"/>
          </p:nvPr>
        </p:nvSpPr>
        <p:spPr/>
        <p:txBody>
          <a:bodyPr/>
          <a:lstStyle/>
          <a:p>
            <a:r>
              <a:rPr lang="en-US" dirty="0"/>
              <a:t>File Layout – Part 3 </a:t>
            </a:r>
          </a:p>
        </p:txBody>
      </p:sp>
      <p:pic>
        <p:nvPicPr>
          <p:cNvPr id="19" name="Picture 18" descr="Screenshot of a Data Element's definition and allowable values">
            <a:extLst>
              <a:ext uri="{FF2B5EF4-FFF2-40B4-BE49-F238E27FC236}">
                <a16:creationId xmlns:a16="http://schemas.microsoft.com/office/drawing/2014/main" id="{429408D6-E30C-02EE-B471-AED5637F76CC}"/>
              </a:ext>
            </a:extLst>
          </p:cNvPr>
          <p:cNvPicPr>
            <a:picLocks noChangeAspect="1"/>
          </p:cNvPicPr>
          <p:nvPr/>
        </p:nvPicPr>
        <p:blipFill>
          <a:blip r:embed="rId5"/>
          <a:stretch>
            <a:fillRect/>
          </a:stretch>
        </p:blipFill>
        <p:spPr>
          <a:xfrm>
            <a:off x="340102" y="1320336"/>
            <a:ext cx="8210173" cy="4989975"/>
          </a:xfrm>
          <a:prstGeom prst="rect">
            <a:avLst/>
          </a:prstGeom>
        </p:spPr>
      </p:pic>
      <p:sp>
        <p:nvSpPr>
          <p:cNvPr id="2" name="Slide Number Placeholder 1">
            <a:extLst>
              <a:ext uri="{FF2B5EF4-FFF2-40B4-BE49-F238E27FC236}">
                <a16:creationId xmlns:a16="http://schemas.microsoft.com/office/drawing/2014/main" id="{79113AAC-32A5-49D1-83CF-28913443A2B1}"/>
              </a:ext>
            </a:extLst>
          </p:cNvPr>
          <p:cNvSpPr>
            <a:spLocks noGrp="1"/>
          </p:cNvSpPr>
          <p:nvPr>
            <p:ph type="sldNum" sz="quarter" idx="10"/>
          </p:nvPr>
        </p:nvSpPr>
        <p:spPr/>
        <p:txBody>
          <a:bodyPr/>
          <a:lstStyle/>
          <a:p>
            <a:fld id="{8D38B3C1-EED7-4E88-8F72-013EE3A58C4A}" type="slidenum">
              <a:rPr lang="en-US" smtClean="0"/>
              <a:t>7</a:t>
            </a:fld>
            <a:endParaRPr lang="en-US"/>
          </a:p>
        </p:txBody>
      </p:sp>
      <p:pic>
        <p:nvPicPr>
          <p:cNvPr id="14" name="Audio 13" descr="Icon for voice recording">
            <a:hlinkClick r:id="" action="ppaction://media"/>
            <a:extLst>
              <a:ext uri="{FF2B5EF4-FFF2-40B4-BE49-F238E27FC236}">
                <a16:creationId xmlns:a16="http://schemas.microsoft.com/office/drawing/2014/main" id="{DA2BBEA4-DD36-4F6B-B220-91182F393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72317753"/>
      </p:ext>
    </p:extLst>
  </p:cSld>
  <p:clrMapOvr>
    <a:masterClrMapping/>
  </p:clrMapOvr>
  <mc:AlternateContent xmlns:mc="http://schemas.openxmlformats.org/markup-compatibility/2006" xmlns:p14="http://schemas.microsoft.com/office/powerpoint/2010/main">
    <mc:Choice Requires="p14">
      <p:transition spd="slow" p14:dur="2000" advTm="79468"/>
    </mc:Choice>
    <mc:Fallback xmlns="">
      <p:transition spd="slow" advTm="7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CFC775-B705-FE92-3F3C-8B84CFA83E0E}"/>
              </a:ext>
            </a:extLst>
          </p:cNvPr>
          <p:cNvSpPr>
            <a:spLocks noGrp="1"/>
          </p:cNvSpPr>
          <p:nvPr>
            <p:ph type="title"/>
          </p:nvPr>
        </p:nvSpPr>
        <p:spPr/>
        <p:txBody>
          <a:bodyPr/>
          <a:lstStyle/>
          <a:p>
            <a:r>
              <a:rPr lang="en-US" dirty="0"/>
              <a:t>Example – Using the File Layout</a:t>
            </a:r>
          </a:p>
        </p:txBody>
      </p:sp>
      <p:sp>
        <p:nvSpPr>
          <p:cNvPr id="13" name="Content Placeholder 12">
            <a:extLst>
              <a:ext uri="{FF2B5EF4-FFF2-40B4-BE49-F238E27FC236}">
                <a16:creationId xmlns:a16="http://schemas.microsoft.com/office/drawing/2014/main" id="{608464A9-71B7-C42F-A5B9-9840AA2E5C06}"/>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2052A294-FA53-408C-AF7F-67466A22344B}"/>
              </a:ext>
            </a:extLst>
          </p:cNvPr>
          <p:cNvSpPr>
            <a:spLocks noGrp="1"/>
          </p:cNvSpPr>
          <p:nvPr>
            <p:ph type="sldNum" sz="quarter" idx="10"/>
          </p:nvPr>
        </p:nvSpPr>
        <p:spPr/>
        <p:txBody>
          <a:bodyPr/>
          <a:lstStyle/>
          <a:p>
            <a:fld id="{8D38B3C1-EED7-4E88-8F72-013EE3A58C4A}" type="slidenum">
              <a:rPr lang="en-US" smtClean="0"/>
              <a:t>8</a:t>
            </a:fld>
            <a:endParaRPr lang="en-US"/>
          </a:p>
        </p:txBody>
      </p:sp>
      <p:pic>
        <p:nvPicPr>
          <p:cNvPr id="7" name="Audio 6" descr="Icon for voice recording">
            <a:hlinkClick r:id="" action="ppaction://media"/>
            <a:extLst>
              <a:ext uri="{FF2B5EF4-FFF2-40B4-BE49-F238E27FC236}">
                <a16:creationId xmlns:a16="http://schemas.microsoft.com/office/drawing/2014/main" id="{8A0A7B2F-DC12-44FD-9DBE-95BA9B583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pic>
        <p:nvPicPr>
          <p:cNvPr id="9" name="Picture 8" descr="Screenshot of a data element and allowable values">
            <a:extLst>
              <a:ext uri="{FF2B5EF4-FFF2-40B4-BE49-F238E27FC236}">
                <a16:creationId xmlns:a16="http://schemas.microsoft.com/office/drawing/2014/main" id="{DD820A0B-CB64-B716-873D-10E65AC77FDD}"/>
              </a:ext>
            </a:extLst>
          </p:cNvPr>
          <p:cNvPicPr>
            <a:picLocks noChangeAspect="1"/>
          </p:cNvPicPr>
          <p:nvPr/>
        </p:nvPicPr>
        <p:blipFill>
          <a:blip r:embed="rId6"/>
          <a:stretch>
            <a:fillRect/>
          </a:stretch>
        </p:blipFill>
        <p:spPr>
          <a:xfrm>
            <a:off x="252154" y="1690689"/>
            <a:ext cx="8696992" cy="4305299"/>
          </a:xfrm>
          <a:prstGeom prst="rect">
            <a:avLst/>
          </a:prstGeom>
        </p:spPr>
      </p:pic>
    </p:spTree>
    <p:extLst>
      <p:ext uri="{BB962C8B-B14F-4D97-AF65-F5344CB8AC3E}">
        <p14:creationId xmlns:p14="http://schemas.microsoft.com/office/powerpoint/2010/main" val="967602332"/>
      </p:ext>
    </p:extLst>
  </p:cSld>
  <p:clrMapOvr>
    <a:masterClrMapping/>
  </p:clrMapOvr>
  <mc:AlternateContent xmlns:mc="http://schemas.openxmlformats.org/markup-compatibility/2006" xmlns:p14="http://schemas.microsoft.com/office/powerpoint/2010/main">
    <mc:Choice Requires="p14">
      <p:transition spd="slow" p14:dur="2000" advTm="37373"/>
    </mc:Choice>
    <mc:Fallback xmlns="">
      <p:transition spd="slow" advTm="3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6C15-B512-4178-8842-AD37340E7031}"/>
              </a:ext>
            </a:extLst>
          </p:cNvPr>
          <p:cNvSpPr>
            <a:spLocks noGrp="1"/>
          </p:cNvSpPr>
          <p:nvPr>
            <p:ph type="title"/>
          </p:nvPr>
        </p:nvSpPr>
        <p:spPr/>
        <p:txBody>
          <a:bodyPr/>
          <a:lstStyle/>
          <a:p>
            <a:r>
              <a:rPr lang="en-US" dirty="0"/>
              <a:t>File Layout – CSI Additions </a:t>
            </a:r>
          </a:p>
        </p:txBody>
      </p:sp>
      <p:pic>
        <p:nvPicPr>
          <p:cNvPr id="8" name="Picture 7" descr="Screenshot of file layout to highlight CSI's additions in green">
            <a:extLst>
              <a:ext uri="{FF2B5EF4-FFF2-40B4-BE49-F238E27FC236}">
                <a16:creationId xmlns:a16="http://schemas.microsoft.com/office/drawing/2014/main" id="{84D519AE-4579-49BE-A12A-2FC4F1618BDF}"/>
              </a:ext>
            </a:extLst>
          </p:cNvPr>
          <p:cNvPicPr>
            <a:picLocks noChangeAspect="1"/>
          </p:cNvPicPr>
          <p:nvPr/>
        </p:nvPicPr>
        <p:blipFill>
          <a:blip r:embed="rId5"/>
          <a:stretch>
            <a:fillRect/>
          </a:stretch>
        </p:blipFill>
        <p:spPr>
          <a:xfrm>
            <a:off x="789708" y="1590439"/>
            <a:ext cx="7169294" cy="5267561"/>
          </a:xfrm>
          <a:prstGeom prst="rect">
            <a:avLst/>
          </a:prstGeom>
        </p:spPr>
      </p:pic>
      <p:sp>
        <p:nvSpPr>
          <p:cNvPr id="4" name="Slide Number Placeholder 3">
            <a:extLst>
              <a:ext uri="{FF2B5EF4-FFF2-40B4-BE49-F238E27FC236}">
                <a16:creationId xmlns:a16="http://schemas.microsoft.com/office/drawing/2014/main" id="{32D34B8B-06DB-42CB-ABD4-7C3FE91F56D6}"/>
              </a:ext>
            </a:extLst>
          </p:cNvPr>
          <p:cNvSpPr>
            <a:spLocks noGrp="1"/>
          </p:cNvSpPr>
          <p:nvPr>
            <p:ph type="sldNum" sz="quarter" idx="10"/>
          </p:nvPr>
        </p:nvSpPr>
        <p:spPr/>
        <p:txBody>
          <a:bodyPr/>
          <a:lstStyle/>
          <a:p>
            <a:fld id="{D10E2D84-64C3-4E97-A7F6-6903EC28579C}" type="slidenum">
              <a:rPr lang="en-US" smtClean="0"/>
              <a:t>9</a:t>
            </a:fld>
            <a:endParaRPr lang="en-US"/>
          </a:p>
        </p:txBody>
      </p:sp>
      <p:pic>
        <p:nvPicPr>
          <p:cNvPr id="9" name="Audio 8" descr="Icon for voice recording">
            <a:hlinkClick r:id="" action="ppaction://media"/>
            <a:extLst>
              <a:ext uri="{FF2B5EF4-FFF2-40B4-BE49-F238E27FC236}">
                <a16:creationId xmlns:a16="http://schemas.microsoft.com/office/drawing/2014/main" id="{FFDDEE9C-0955-4549-99BB-2489FC5CA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11897960"/>
      </p:ext>
    </p:extLst>
  </p:cSld>
  <p:clrMapOvr>
    <a:masterClrMapping/>
  </p:clrMapOvr>
  <mc:AlternateContent xmlns:mc="http://schemas.openxmlformats.org/markup-compatibility/2006" xmlns:p14="http://schemas.microsoft.com/office/powerpoint/2010/main">
    <mc:Choice Requires="p14">
      <p:transition spd="slow" p14:dur="2000" advTm="33321"/>
    </mc:Choice>
    <mc:Fallback xmlns="">
      <p:transition spd="slow" advTm="3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TotalTime>
  <Words>2153</Words>
  <Application>Microsoft Office PowerPoint</Application>
  <PresentationFormat>On-screen Show (4:3)</PresentationFormat>
  <Paragraphs>113</Paragraphs>
  <Slides>13</Slides>
  <Notes>13</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File Layout Resource Overview</vt:lpstr>
      <vt:lpstr>File Layout Resource Basics</vt:lpstr>
      <vt:lpstr>Website Layout</vt:lpstr>
      <vt:lpstr>Data Collection Webpage Layout</vt:lpstr>
      <vt:lpstr>File Layout – Part 1</vt:lpstr>
      <vt:lpstr>File Layout – Part 2</vt:lpstr>
      <vt:lpstr>File Layout – Part 3 </vt:lpstr>
      <vt:lpstr>Example – Using the File Layout</vt:lpstr>
      <vt:lpstr>File Layout – CSI Additions </vt:lpstr>
      <vt:lpstr>Ways to Use this Resource (1)</vt:lpstr>
      <vt:lpstr>Ways to Use this Document (2)</vt:lpstr>
      <vt:lpstr>Ways to Use this Document (3)</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Data Submissions Process</dc:title>
  <dc:creator>Tribbett, Jessica</dc:creator>
  <cp:lastModifiedBy>Dinnen, Janet</cp:lastModifiedBy>
  <cp:revision>131</cp:revision>
  <dcterms:created xsi:type="dcterms:W3CDTF">2020-07-11T19:42:32Z</dcterms:created>
  <dcterms:modified xsi:type="dcterms:W3CDTF">2023-03-31T19:56:56Z</dcterms:modified>
</cp:coreProperties>
</file>