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11"/>
  </p:notesMasterIdLst>
  <p:sldIdLst>
    <p:sldId id="432" r:id="rId2"/>
    <p:sldId id="258" r:id="rId3"/>
    <p:sldId id="259" r:id="rId4"/>
    <p:sldId id="3358" r:id="rId5"/>
    <p:sldId id="393" r:id="rId6"/>
    <p:sldId id="394" r:id="rId7"/>
    <p:sldId id="262" r:id="rId8"/>
    <p:sldId id="264" r:id="rId9"/>
    <p:sldId id="3357"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tung, Ryan" initials="HR" lastIdx="4" clrIdx="0">
    <p:extLst>
      <p:ext uri="{19B8F6BF-5375-455C-9EA6-DF929625EA0E}">
        <p15:presenceInfo xmlns:p15="http://schemas.microsoft.com/office/powerpoint/2012/main" userId="S::Hartung_R@cde.state.co.us::760df91e-2652-4f4c-b7b7-b05866444dd1" providerId="AD"/>
      </p:ext>
    </p:extLst>
  </p:cmAuthor>
  <p:cmAuthor id="2" name="Tribbett, Jessica" initials="TJ" lastIdx="2" clrIdx="1">
    <p:extLst>
      <p:ext uri="{19B8F6BF-5375-455C-9EA6-DF929625EA0E}">
        <p15:presenceInfo xmlns:p15="http://schemas.microsoft.com/office/powerpoint/2012/main" userId="S::Rogers_J@cde.state.co.us::c64e4176-a843-4db9-a852-c8ed4199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008CA0"/>
    <a:srgbClr val="455FA9"/>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42" autoAdjust="0"/>
    <p:restoredTop sz="63785" autoAdjust="0"/>
  </p:normalViewPr>
  <p:slideViewPr>
    <p:cSldViewPr snapToGrid="0">
      <p:cViewPr varScale="1">
        <p:scale>
          <a:sx n="39" d="100"/>
          <a:sy n="39" d="100"/>
        </p:scale>
        <p:origin x="1044" y="3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EE35F-E7BF-4043-9066-D4CBB70B0462}" type="datetimeFigureOut">
              <a:rPr lang="en-US" smtClean="0"/>
              <a:t>3/31/2023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AA48B-70A3-4284-B368-B17E3EA9349F}" type="slidenum">
              <a:rPr lang="en-US" smtClean="0"/>
              <a:t>‹#›</a:t>
            </a:fld>
            <a:endParaRPr lang="en-US"/>
          </a:p>
        </p:txBody>
      </p:sp>
    </p:spTree>
    <p:extLst>
      <p:ext uri="{BB962C8B-B14F-4D97-AF65-F5344CB8AC3E}">
        <p14:creationId xmlns:p14="http://schemas.microsoft.com/office/powerpoint/2010/main" val="54457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module recorded by the CSI data submissions team will cover important data security information that all schools should be aware of when sharing sensitive student and staff data with CSI.</a:t>
            </a:r>
          </a:p>
        </p:txBody>
      </p:sp>
      <p:sp>
        <p:nvSpPr>
          <p:cNvPr id="4" name="Slide Number Placeholder 3"/>
          <p:cNvSpPr>
            <a:spLocks noGrp="1"/>
          </p:cNvSpPr>
          <p:nvPr>
            <p:ph type="sldNum" sz="quarter" idx="5"/>
          </p:nvPr>
        </p:nvSpPr>
        <p:spPr/>
        <p:txBody>
          <a:bodyPr/>
          <a:lstStyle/>
          <a:p>
            <a:fld id="{5C2AA48B-70A3-4284-B368-B17E3EA9349F}" type="slidenum">
              <a:rPr lang="en-US" smtClean="0"/>
              <a:t>1</a:t>
            </a:fld>
            <a:endParaRPr lang="en-US"/>
          </a:p>
        </p:txBody>
      </p:sp>
    </p:spTree>
    <p:extLst>
      <p:ext uri="{BB962C8B-B14F-4D97-AF65-F5344CB8AC3E}">
        <p14:creationId xmlns:p14="http://schemas.microsoft.com/office/powerpoint/2010/main" val="73770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first define</a:t>
            </a:r>
            <a:r>
              <a:rPr lang="en-US" baseline="0" dirty="0"/>
              <a:t> personally identifiable information, or PII, for short.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lvl="0" indent="-411480">
              <a:buNone/>
            </a:pPr>
            <a:r>
              <a:rPr lang="en-US" sz="1200" baseline="0" dirty="0"/>
              <a:t>This is “i</a:t>
            </a:r>
            <a:r>
              <a:rPr lang="en-US" sz="1200" dirty="0"/>
              <a:t>nformation that, alone or in combination, is linked or linkable to a specific student that would allow a reasonable person in the school community, who does not have personal knowledge of the relevant circumstances, to identify the student with reasonable certainty”.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Examples of PII include a student’s name, the name of the parent or other family members, or the student or family address.</a:t>
            </a:r>
          </a:p>
          <a:p>
            <a:endParaRPr lang="en-US" baseline="0" dirty="0"/>
          </a:p>
          <a:p>
            <a:r>
              <a:rPr lang="en-US" baseline="0" dirty="0"/>
              <a:t>Legally and ethically, we must keep both student </a:t>
            </a:r>
            <a:r>
              <a:rPr lang="en-US" u="sng" baseline="0" dirty="0"/>
              <a:t>and</a:t>
            </a:r>
            <a:r>
              <a:rPr lang="en-US" baseline="0" dirty="0"/>
              <a:t> staff information confidential for state reporting. To do so, any data files that include specific PII or information that can be linked to an individual will need to be shared using secure methods. The data should only be accessible by both CSI and school staff having approved permissions to do so as part of their job duties. </a:t>
            </a:r>
            <a:endParaRPr lang="en-US" dirty="0"/>
          </a:p>
        </p:txBody>
      </p:sp>
      <p:sp>
        <p:nvSpPr>
          <p:cNvPr id="4" name="Slide Number Placeholder 3"/>
          <p:cNvSpPr>
            <a:spLocks noGrp="1"/>
          </p:cNvSpPr>
          <p:nvPr>
            <p:ph type="sldNum" sz="quarter" idx="10"/>
          </p:nvPr>
        </p:nvSpPr>
        <p:spPr/>
        <p:txBody>
          <a:bodyPr/>
          <a:lstStyle/>
          <a:p>
            <a:fld id="{44E5AA02-F3BE-4319-A9B7-E5C820446EF8}" type="slidenum">
              <a:rPr lang="en-US" smtClean="0"/>
              <a:t>2</a:t>
            </a:fld>
            <a:endParaRPr lang="en-US"/>
          </a:p>
        </p:txBody>
      </p:sp>
    </p:spTree>
    <p:extLst>
      <p:ext uri="{BB962C8B-B14F-4D97-AF65-F5344CB8AC3E}">
        <p14:creationId xmlns:p14="http://schemas.microsoft.com/office/powerpoint/2010/main" val="1012532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ways you can ensure PII and other confidential data remain secure in your role as a submissions contact for your school. First, let’s start with what NOT to do with PII.</a:t>
            </a:r>
          </a:p>
          <a:p>
            <a:endParaRPr lang="en-US" dirty="0"/>
          </a:p>
          <a:p>
            <a:r>
              <a:rPr lang="en-US" dirty="0"/>
              <a:t>While it may seem that email and fax capabilities are secure enough to share</a:t>
            </a:r>
            <a:r>
              <a:rPr lang="en-US" baseline="0" dirty="0"/>
              <a:t> personally identifiable information, the security permissions do not always meet security standards. Therefore, you should </a:t>
            </a:r>
            <a:r>
              <a:rPr lang="en-US" b="1" u="sng" baseline="0" dirty="0"/>
              <a:t>never</a:t>
            </a:r>
            <a:r>
              <a:rPr lang="en-US" b="1" baseline="0" dirty="0"/>
              <a:t> share PII over email or fax</a:t>
            </a:r>
            <a:r>
              <a:rPr lang="en-US" baseline="0" dirty="0"/>
              <a:t>. In situations where you need to reference a student in a communication with CSI, instead of using the student’s name, you need to use another method. </a:t>
            </a:r>
          </a:p>
          <a:p>
            <a:endParaRPr lang="en-US" baseline="0" dirty="0"/>
          </a:p>
          <a:p>
            <a:r>
              <a:rPr lang="en-US" b="1" baseline="0" dirty="0"/>
              <a:t>For Students</a:t>
            </a:r>
            <a:r>
              <a:rPr lang="en-US" baseline="0" dirty="0"/>
              <a:t>: CSI does allow the exchange of SASIDS (the state K-12 student identifier) in communications. There are also other ways that you can refer to a student. For instance, If you use the SASID, you can simply include the first 5 digits and that is typically all that’s needed for CSI to find the student you are referring to. Another option is to use the LASID or local school identifier if available. Finally, general descriptors about a student record can sometimes be used; it just depends on the situation and collection you are working with.</a:t>
            </a:r>
          </a:p>
          <a:p>
            <a:endParaRPr lang="en-US" baseline="0" dirty="0"/>
          </a:p>
          <a:p>
            <a:r>
              <a:rPr lang="en-US" b="1" baseline="0" dirty="0"/>
              <a:t>For Staff</a:t>
            </a:r>
            <a:r>
              <a:rPr lang="en-US" baseline="0" dirty="0"/>
              <a:t>: CSI does allow the use of the EDID or state educator ID in communications. However, you can also reference the first few digits of the EDID or use general descriptors for the situation. </a:t>
            </a:r>
          </a:p>
          <a:p>
            <a:endParaRPr lang="en-US" baseline="0" dirty="0"/>
          </a:p>
          <a:p>
            <a:r>
              <a:rPr lang="en-US" baseline="0" dirty="0"/>
              <a:t>You should not share PII with </a:t>
            </a:r>
            <a:r>
              <a:rPr lang="en-US" b="1" baseline="0" dirty="0"/>
              <a:t>unauthorized individuals</a:t>
            </a:r>
            <a:r>
              <a:rPr lang="en-US" baseline="0" dirty="0"/>
              <a:t>. Only those with legitimate needs to access sensitive student or staff information should have the ability to do so. One way to ensure your school is limiting access is by ensuring user permissions are implemented within your SIS and network folders.</a:t>
            </a:r>
          </a:p>
          <a:p>
            <a:endParaRPr lang="en-US" baseline="0" dirty="0"/>
          </a:p>
          <a:p>
            <a:r>
              <a:rPr lang="en-US" baseline="0" dirty="0"/>
              <a:t>Finally, </a:t>
            </a:r>
            <a:r>
              <a:rPr lang="en-US" b="1" baseline="0" dirty="0"/>
              <a:t>do not share passwords</a:t>
            </a:r>
            <a:r>
              <a:rPr lang="en-US" baseline="0" dirty="0"/>
              <a:t>. If another user has a need to access information, then go through the normal channels to establish an appropriate account for the user to access the necessary information if it’s required as part of their job.</a:t>
            </a:r>
            <a:endParaRPr lang="en-US" dirty="0"/>
          </a:p>
        </p:txBody>
      </p:sp>
      <p:sp>
        <p:nvSpPr>
          <p:cNvPr id="4" name="Slide Number Placeholder 3"/>
          <p:cNvSpPr>
            <a:spLocks noGrp="1"/>
          </p:cNvSpPr>
          <p:nvPr>
            <p:ph type="sldNum" sz="quarter" idx="10"/>
          </p:nvPr>
        </p:nvSpPr>
        <p:spPr/>
        <p:txBody>
          <a:bodyPr/>
          <a:lstStyle/>
          <a:p>
            <a:fld id="{44E5AA02-F3BE-4319-A9B7-E5C820446EF8}" type="slidenum">
              <a:rPr lang="en-US" smtClean="0"/>
              <a:t>3</a:t>
            </a:fld>
            <a:endParaRPr lang="en-US"/>
          </a:p>
        </p:txBody>
      </p:sp>
    </p:spTree>
    <p:extLst>
      <p:ext uri="{BB962C8B-B14F-4D97-AF65-F5344CB8AC3E}">
        <p14:creationId xmlns:p14="http://schemas.microsoft.com/office/powerpoint/2010/main" val="3258823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Charter School Institute uses Google Drive (G-Drive) for securely exchanging information with its schools.</a:t>
            </a:r>
          </a:p>
          <a:p>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SimSun" panose="02010600030101010101" pitchFamily="2" charset="-122"/>
              </a:rPr>
              <a:t>Schools should exchange all sensitive data with CSI, including files with Personally Identifiable Information (PII) through G-Drive. Student and staff data, including information such as name (for students only; not staff), address, birthdate, SSN and other sensitive demographic data that can be associated with a specific person, should never be sent through email because it is not secure and the data could be compromised. </a:t>
            </a:r>
            <a:endParaRPr lang="en-US" sz="1800" dirty="0">
              <a:solidFill>
                <a:srgbClr val="000000"/>
              </a:solidFill>
              <a:effectLst/>
              <a:latin typeface="Calibri" panose="020F0502020204030204" pitchFamily="34" charset="0"/>
              <a:ea typeface="SimSun" panose="02010600030101010101" pitchFamily="2" charset="-122"/>
            </a:endParaRPr>
          </a:p>
          <a:p>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SimSun" panose="02010600030101010101" pitchFamily="2" charset="-122"/>
              </a:rPr>
              <a:t>CSI can only share G-Drive folders to school contacts with active Google (Gmail) accounts who have been officially designated by their school as needing access to specific folders as part of their job responsibilities. </a:t>
            </a:r>
            <a:endParaRPr lang="en-US" sz="1800" dirty="0">
              <a:solidFill>
                <a:srgbClr val="000000"/>
              </a:solidFill>
              <a:effectLst/>
              <a:latin typeface="Calibri" panose="020F050202020403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Times New Roman" panose="02020603050405020304" pitchFamily="18" charset="0"/>
              </a:rPr>
              <a:t>Each school contact will need their own individual Google account. School contacts will </a:t>
            </a:r>
            <a:r>
              <a:rPr lang="en-US" sz="1800" u="sng" dirty="0">
                <a:solidFill>
                  <a:srgbClr val="000000"/>
                </a:solidFill>
                <a:effectLst/>
                <a:latin typeface="Arial" panose="020B0604020202020204" pitchFamily="34" charset="0"/>
                <a:ea typeface="Times New Roman" panose="02020603050405020304" pitchFamily="18" charset="0"/>
              </a:rPr>
              <a:t>not</a:t>
            </a:r>
            <a:r>
              <a:rPr lang="en-US" sz="1800" dirty="0">
                <a:solidFill>
                  <a:srgbClr val="000000"/>
                </a:solidFill>
                <a:effectLst/>
                <a:latin typeface="Arial" panose="020B0604020202020204" pitchFamily="34" charset="0"/>
                <a:ea typeface="Times New Roman" panose="02020603050405020304" pitchFamily="18" charset="0"/>
              </a:rPr>
              <a:t> be able to use a group Google email address.</a:t>
            </a:r>
            <a:endParaRPr lang="en-US" sz="1800" dirty="0">
              <a:solidFill>
                <a:srgbClr val="000000"/>
              </a:solidFill>
              <a:effectLst/>
              <a:latin typeface="Calibri" panose="020F0502020204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A Google Workspace (formerly G-Suite) account through your school would be preferable to a free personal Google account.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a:p>
            <a:r>
              <a:rPr lang="en-US" dirty="0"/>
              <a:t>If you do not yet have access to shared folders in G-Drive, please email the CSI Data Submissions Team as soon as possible.</a:t>
            </a:r>
          </a:p>
        </p:txBody>
      </p:sp>
      <p:sp>
        <p:nvSpPr>
          <p:cNvPr id="4" name="Slide Number Placeholder 3"/>
          <p:cNvSpPr>
            <a:spLocks noGrp="1"/>
          </p:cNvSpPr>
          <p:nvPr>
            <p:ph type="sldNum" sz="quarter" idx="5"/>
          </p:nvPr>
        </p:nvSpPr>
        <p:spPr/>
        <p:txBody>
          <a:bodyPr/>
          <a:lstStyle/>
          <a:p>
            <a:fld id="{5C2AA48B-70A3-4284-B368-B17E3EA9349F}" type="slidenum">
              <a:rPr lang="en-US" smtClean="0"/>
              <a:t>4</a:t>
            </a:fld>
            <a:endParaRPr lang="en-US"/>
          </a:p>
        </p:txBody>
      </p:sp>
    </p:spTree>
    <p:extLst>
      <p:ext uri="{BB962C8B-B14F-4D97-AF65-F5344CB8AC3E}">
        <p14:creationId xmlns:p14="http://schemas.microsoft.com/office/powerpoint/2010/main" val="165916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you are ready to submit the files to CSI through G-Drive.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Arial"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SimSun" panose="02010600030101010101" pitchFamily="2" charset="-122"/>
              </a:rPr>
              <a:t>If you have not been set up with access to the appropriate submissions folders, please email the CSI Data Submissions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Arial"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SimSun" panose="02010600030101010101" pitchFamily="2" charset="-122"/>
              </a:rPr>
              <a:t>When you log in to your Google account, you will see one or more folders in the “Shared with Me” section. There are several separate folders available for each school that can be shared with approved school contacts (i.e., as a school submissions contacts, you may see the following separate folders: Submissions, HR, SASID, READ, etc.).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upload a file, simply drag and drop the file into the appropriate folder. </a:t>
            </a:r>
            <a:r>
              <a:rPr lang="en-US" sz="1800" dirty="0">
                <a:solidFill>
                  <a:srgbClr val="000000"/>
                </a:solidFill>
                <a:effectLst/>
                <a:latin typeface="Arial" panose="020B0604020202020204" pitchFamily="34" charset="0"/>
                <a:ea typeface="SimSun" panose="02010600030101010101" pitchFamily="2" charset="-122"/>
              </a:rPr>
              <a:t>Data collection files should remain in the native xlsx or csv format and not converted to Google Sheets.</a:t>
            </a:r>
            <a:endParaRPr lang="en-US" sz="1800" dirty="0">
              <a:solidFill>
                <a:srgbClr val="000000"/>
              </a:solidFill>
              <a:effectLst/>
              <a:latin typeface="Calibri" panose="020F0502020204030204" pitchFamily="34" charset="0"/>
              <a:ea typeface="SimSun" panose="02010600030101010101" pitchFamily="2" charset="-122"/>
            </a:endParaRPr>
          </a:p>
          <a:p>
            <a:endParaRPr lang="en-US" dirty="0"/>
          </a:p>
          <a:p>
            <a:endParaRPr lang="en-US" dirty="0"/>
          </a:p>
        </p:txBody>
      </p:sp>
      <p:sp>
        <p:nvSpPr>
          <p:cNvPr id="4" name="Slide Number Placeholder 3"/>
          <p:cNvSpPr>
            <a:spLocks noGrp="1"/>
          </p:cNvSpPr>
          <p:nvPr>
            <p:ph type="sldNum" sz="quarter" idx="5"/>
          </p:nvPr>
        </p:nvSpPr>
        <p:spPr/>
        <p:txBody>
          <a:bodyPr/>
          <a:lstStyle/>
          <a:p>
            <a:fld id="{5C2AA48B-70A3-4284-B368-B17E3EA9349F}" type="slidenum">
              <a:rPr lang="en-US" smtClean="0"/>
              <a:t>5</a:t>
            </a:fld>
            <a:endParaRPr lang="en-US"/>
          </a:p>
        </p:txBody>
      </p:sp>
    </p:spTree>
    <p:extLst>
      <p:ext uri="{BB962C8B-B14F-4D97-AF65-F5344CB8AC3E}">
        <p14:creationId xmlns:p14="http://schemas.microsoft.com/office/powerpoint/2010/main" val="1547619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To download a file to your computer, simply right click on the file and then pick the Download option </a:t>
            </a:r>
          </a:p>
          <a:p>
            <a:r>
              <a:rPr lang="en-US" sz="1200" dirty="0">
                <a:solidFill>
                  <a:schemeClr val="tx1"/>
                </a:solidFill>
                <a:effectLst/>
                <a:latin typeface="Arial" panose="020B0604020202020204" pitchFamily="34" charset="0"/>
                <a:ea typeface="Times New Roman" panose="02020603050405020304" pitchFamily="18" charset="0"/>
              </a:rPr>
              <a:t>You </a:t>
            </a:r>
            <a:r>
              <a:rPr lang="en-US" sz="1200" b="1" dirty="0">
                <a:solidFill>
                  <a:schemeClr val="tx1"/>
                </a:solidFill>
                <a:effectLst/>
                <a:latin typeface="Arial" panose="020B0604020202020204" pitchFamily="34" charset="0"/>
                <a:ea typeface="Times New Roman" panose="02020603050405020304" pitchFamily="18" charset="0"/>
              </a:rPr>
              <a:t>cannot</a:t>
            </a:r>
            <a:r>
              <a:rPr lang="en-US" sz="1200" dirty="0">
                <a:solidFill>
                  <a:schemeClr val="tx1"/>
                </a:solidFill>
                <a:effectLst/>
                <a:latin typeface="Arial" panose="020B0604020202020204" pitchFamily="34" charset="0"/>
                <a:ea typeface="Times New Roman" panose="02020603050405020304" pitchFamily="18" charset="0"/>
              </a:rPr>
              <a:t> drag and drop files from shared folders in G-Drive to your computer.</a:t>
            </a:r>
          </a:p>
          <a:p>
            <a:endParaRPr lang="en-US" sz="1200" dirty="0">
              <a:solidFill>
                <a:schemeClr val="tx1"/>
              </a:solidFill>
              <a:effectLst/>
              <a:latin typeface="Arial" panose="020B0604020202020204" pitchFamily="34" charset="0"/>
            </a:endParaRPr>
          </a:p>
          <a:p>
            <a:r>
              <a:rPr lang="en-US" sz="1200" dirty="0">
                <a:solidFill>
                  <a:schemeClr val="tx1"/>
                </a:solidFill>
                <a:effectLst/>
                <a:latin typeface="Arial" panose="020B0604020202020204" pitchFamily="34" charset="0"/>
              </a:rPr>
              <a:t>Please note that the bottom of this slide has a link to more detailed, written instructions on how to use G-Drive to exchange files with CSI.</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5C2AA48B-70A3-4284-B368-B17E3EA9349F}" type="slidenum">
              <a:rPr lang="en-US" smtClean="0"/>
              <a:t>6</a:t>
            </a:fld>
            <a:endParaRPr lang="en-US"/>
          </a:p>
        </p:txBody>
      </p:sp>
    </p:spTree>
    <p:extLst>
      <p:ext uri="{BB962C8B-B14F-4D97-AF65-F5344CB8AC3E}">
        <p14:creationId xmlns:p14="http://schemas.microsoft.com/office/powerpoint/2010/main" val="296495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a:t>
            </a:r>
            <a:r>
              <a:rPr lang="en-US" baseline="0" dirty="0"/>
              <a:t> every CSI school has multiple submissions throughout the year, we have structured G-Drive so that each school has its own school folder. Within that school folder, there are multiple subfolders associated with different data collections. The primary folder used for most data collections is the “Submissions” folder though other collections may exist as stand-alone folders outside of that. </a:t>
            </a:r>
          </a:p>
          <a:p>
            <a:endParaRPr lang="en-US" baseline="0" dirty="0"/>
          </a:p>
          <a:p>
            <a:r>
              <a:rPr lang="en-US" baseline="0" dirty="0"/>
              <a:t>Within the collection-specific subfolders, you’ll typically see school year subfolders, and under those will be a “Files to Run” subfolder and an “Error Reports” subfolder. Those are the most common ones, but you may also see other folders present for the exchange of other types of documents. </a:t>
            </a:r>
          </a:p>
          <a:p>
            <a:endParaRPr lang="en-US" baseline="0" dirty="0"/>
          </a:p>
          <a:p>
            <a:r>
              <a:rPr lang="en-US" baseline="0" dirty="0"/>
              <a:t>When uploading data files to CSI, you will upload them into the “Files to Run” subfolder of the particular data collection you are working on. When receiving error reports from CSI, you will download them from the “Error Reports” subfolder of the particular data collection you are working on.</a:t>
            </a:r>
          </a:p>
          <a:p>
            <a:r>
              <a:rPr lang="en-US" baseline="0" dirty="0"/>
              <a:t> </a:t>
            </a:r>
            <a:endParaRPr lang="en-US" dirty="0"/>
          </a:p>
        </p:txBody>
      </p:sp>
      <p:sp>
        <p:nvSpPr>
          <p:cNvPr id="4" name="Slide Number Placeholder 3"/>
          <p:cNvSpPr>
            <a:spLocks noGrp="1"/>
          </p:cNvSpPr>
          <p:nvPr>
            <p:ph type="sldNum" sz="quarter" idx="10"/>
          </p:nvPr>
        </p:nvSpPr>
        <p:spPr/>
        <p:txBody>
          <a:bodyPr/>
          <a:lstStyle/>
          <a:p>
            <a:fld id="{44E5AA02-F3BE-4319-A9B7-E5C820446EF8}" type="slidenum">
              <a:rPr lang="en-US" smtClean="0"/>
              <a:t>7</a:t>
            </a:fld>
            <a:endParaRPr lang="en-US"/>
          </a:p>
        </p:txBody>
      </p:sp>
    </p:spTree>
    <p:extLst>
      <p:ext uri="{BB962C8B-B14F-4D97-AF65-F5344CB8AC3E}">
        <p14:creationId xmlns:p14="http://schemas.microsoft.com/office/powerpoint/2010/main" val="2760386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topic we’ll cover on sharing data with CSI has to do with naming files that you’ll exchange with CSI. </a:t>
            </a:r>
          </a:p>
          <a:p>
            <a:r>
              <a:rPr lang="en-US" dirty="0"/>
              <a:t>Because of the large number of files being submitted regularly to CSI for differing collections and from differing schools, it is extremely important that schools take the time to use the appropriate naming convention for naming data files.</a:t>
            </a:r>
          </a:p>
          <a:p>
            <a:endParaRPr lang="en-US" dirty="0"/>
          </a:p>
          <a:p>
            <a:r>
              <a:rPr lang="en-US" baseline="0" dirty="0"/>
              <a:t>All file names begin with your 4-digit school code. If you are not sure of your school code, please contact CSI’s Submissions Team and we can let you know. </a:t>
            </a:r>
          </a:p>
          <a:p>
            <a:endParaRPr lang="en-US" baseline="0" dirty="0"/>
          </a:p>
          <a:p>
            <a:r>
              <a:rPr lang="en-US" dirty="0"/>
              <a:t>After the school code, there is an underscore</a:t>
            </a:r>
            <a:r>
              <a:rPr lang="en-US" baseline="0" dirty="0"/>
              <a:t> then a shortened version or nickname for your school. Golden View Classical Academy is shortened to GVCA and High Point Academy is shortened to HPA in the slide examples.</a:t>
            </a:r>
          </a:p>
          <a:p>
            <a:endParaRPr lang="en-US" baseline="0" dirty="0"/>
          </a:p>
          <a:p>
            <a:r>
              <a:rPr lang="en-US" baseline="0" dirty="0"/>
              <a:t>The school abbreviation is followed by an underscore and then the file type. SD stands for Student Demographic file. SSA stands for Student school Association file. </a:t>
            </a:r>
          </a:p>
          <a:p>
            <a:endParaRPr lang="en-US" baseline="0" dirty="0"/>
          </a:p>
          <a:p>
            <a:r>
              <a:rPr lang="en-US" baseline="0" dirty="0"/>
              <a:t>Finally, after noting the file type, add another underscore, and note the date you created or revised this particular version of your file. We go through multiple versions of these files for each school, and the date helps us know which file is the most recent or updated version.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Each of the annual submissions (October Count or March Report Card) will include a training that provides a reminder of the appropriate naming convention for that particular collection. </a:t>
            </a:r>
          </a:p>
          <a:p>
            <a:endParaRPr lang="en-US" baseline="0" dirty="0"/>
          </a:p>
        </p:txBody>
      </p:sp>
      <p:sp>
        <p:nvSpPr>
          <p:cNvPr id="4" name="Slide Number Placeholder 3"/>
          <p:cNvSpPr>
            <a:spLocks noGrp="1"/>
          </p:cNvSpPr>
          <p:nvPr>
            <p:ph type="sldNum" sz="quarter" idx="10"/>
          </p:nvPr>
        </p:nvSpPr>
        <p:spPr/>
        <p:txBody>
          <a:bodyPr/>
          <a:lstStyle/>
          <a:p>
            <a:fld id="{44E5AA02-F3BE-4319-A9B7-E5C820446EF8}" type="slidenum">
              <a:rPr lang="en-US" smtClean="0"/>
              <a:t>8</a:t>
            </a:fld>
            <a:endParaRPr lang="en-US"/>
          </a:p>
        </p:txBody>
      </p:sp>
    </p:spTree>
    <p:extLst>
      <p:ext uri="{BB962C8B-B14F-4D97-AF65-F5344CB8AC3E}">
        <p14:creationId xmlns:p14="http://schemas.microsoft.com/office/powerpoint/2010/main" val="535663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watching this short training module on data security when working with state data collections. Please reach out to the CSI data submissions team at the email address provided here if you have any questions. </a:t>
            </a:r>
            <a:endParaRPr dirty="0"/>
          </a:p>
        </p:txBody>
      </p:sp>
    </p:spTree>
    <p:extLst>
      <p:ext uri="{BB962C8B-B14F-4D97-AF65-F5344CB8AC3E}">
        <p14:creationId xmlns:p14="http://schemas.microsoft.com/office/powerpoint/2010/main" val="977249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2" name="Shape 22"/>
          <p:cNvSpPr txBox="1">
            <a:spLocks noGrp="1"/>
          </p:cNvSpPr>
          <p:nvPr>
            <p:ph type="sldNum" idx="12"/>
          </p:nvPr>
        </p:nvSpPr>
        <p:spPr>
          <a:xfrm>
            <a:off x="8577943" y="6440375"/>
            <a:ext cx="452846"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3438196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8B3C1-EED7-4E88-8F72-013EE3A58C4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03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4" name="Slide Number Placeholder 3">
            <a:extLst>
              <a:ext uri="{FF2B5EF4-FFF2-40B4-BE49-F238E27FC236}">
                <a16:creationId xmlns:a16="http://schemas.microsoft.com/office/drawing/2014/main" id="{2A08365D-B986-4B21-8477-DACDE23F5DD9}"/>
              </a:ext>
            </a:extLst>
          </p:cNvPr>
          <p:cNvSpPr>
            <a:spLocks noGrp="1"/>
          </p:cNvSpPr>
          <p:nvPr>
            <p:ph type="sldNum" sz="quarter" idx="10"/>
          </p:nvPr>
        </p:nvSpPr>
        <p:spPr/>
        <p:txBody>
          <a:bodyPr/>
          <a:lstStyle/>
          <a:p>
            <a:fld id="{EC1600DF-956B-4476-BE04-E06F84ED2D2B}" type="slidenum">
              <a:rPr lang="en-US" smtClean="0"/>
              <a:t>‹#›</a:t>
            </a:fld>
            <a:endParaRPr lang="en-US"/>
          </a:p>
        </p:txBody>
      </p:sp>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5" name="Slide Number Placeholder 4">
            <a:extLst>
              <a:ext uri="{FF2B5EF4-FFF2-40B4-BE49-F238E27FC236}">
                <a16:creationId xmlns:a16="http://schemas.microsoft.com/office/drawing/2014/main" id="{B77F703F-A603-4296-B2DD-E99144A3E800}"/>
              </a:ext>
            </a:extLst>
          </p:cNvPr>
          <p:cNvSpPr>
            <a:spLocks noGrp="1"/>
          </p:cNvSpPr>
          <p:nvPr>
            <p:ph type="sldNum" sz="quarter" idx="10"/>
          </p:nvPr>
        </p:nvSpPr>
        <p:spPr/>
        <p:txBody>
          <a:bodyPr/>
          <a:lstStyle/>
          <a:p>
            <a:fld id="{EC1600DF-956B-4476-BE04-E06F84ED2D2B}" type="slidenum">
              <a:rPr lang="en-US" smtClean="0"/>
              <a:t>‹#›</a:t>
            </a:fld>
            <a:endParaRPr lang="en-US"/>
          </a:p>
        </p:txBody>
      </p:sp>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
        <p:nvSpPr>
          <p:cNvPr id="2" name="Slide Number Placeholder 1">
            <a:extLst>
              <a:ext uri="{FF2B5EF4-FFF2-40B4-BE49-F238E27FC236}">
                <a16:creationId xmlns:a16="http://schemas.microsoft.com/office/drawing/2014/main" id="{51D7616E-BA3F-4F76-9F0C-A5ADBD431ABA}"/>
              </a:ext>
            </a:extLst>
          </p:cNvPr>
          <p:cNvSpPr>
            <a:spLocks noGrp="1"/>
          </p:cNvSpPr>
          <p:nvPr>
            <p:ph type="sldNum" sz="quarter" idx="11"/>
          </p:nvPr>
        </p:nvSpPr>
        <p:spPr/>
        <p:txBody>
          <a:bodyPr/>
          <a:lstStyle/>
          <a:p>
            <a:fld id="{EC1600DF-956B-4476-BE04-E06F84ED2D2B}" type="slidenum">
              <a:rPr lang="en-US" smtClean="0"/>
              <a:t>‹#›</a:t>
            </a:fld>
            <a:endParaRPr lang="en-US"/>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 name="Slide Number Placeholder 2">
            <a:extLst>
              <a:ext uri="{FF2B5EF4-FFF2-40B4-BE49-F238E27FC236}">
                <a16:creationId xmlns:a16="http://schemas.microsoft.com/office/drawing/2014/main" id="{B8883E85-1767-4B26-B2E1-CFDF54F62696}"/>
              </a:ext>
            </a:extLst>
          </p:cNvPr>
          <p:cNvSpPr>
            <a:spLocks noGrp="1"/>
          </p:cNvSpPr>
          <p:nvPr>
            <p:ph type="sldNum" sz="quarter" idx="10"/>
          </p:nvPr>
        </p:nvSpPr>
        <p:spPr/>
        <p:txBody>
          <a:bodyPr/>
          <a:lstStyle/>
          <a:p>
            <a:fld id="{EC1600DF-956B-4476-BE04-E06F84ED2D2B}" type="slidenum">
              <a:rPr lang="en-US" smtClean="0"/>
              <a:t>‹#›</a:t>
            </a:fld>
            <a:endParaRPr lang="en-US"/>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BCB323FD-21C2-4DA3-97A1-934164C62779}"/>
              </a:ext>
            </a:extLst>
          </p:cNvPr>
          <p:cNvSpPr>
            <a:spLocks noGrp="1"/>
          </p:cNvSpPr>
          <p:nvPr>
            <p:ph type="sldNum" sz="quarter" idx="10"/>
          </p:nvPr>
        </p:nvSpPr>
        <p:spPr/>
        <p:txBody>
          <a:bodyPr/>
          <a:lstStyle/>
          <a:p>
            <a:fld id="{EC1600DF-956B-4476-BE04-E06F84ED2D2B}" type="slidenum">
              <a:rPr lang="en-US" smtClean="0"/>
              <a:t>‹#›</a:t>
            </a:fld>
            <a:endParaRPr lang="en-US"/>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
        <p:nvSpPr>
          <p:cNvPr id="4" name="Slide Number Placeholder 3">
            <a:extLst>
              <a:ext uri="{FF2B5EF4-FFF2-40B4-BE49-F238E27FC236}">
                <a16:creationId xmlns:a16="http://schemas.microsoft.com/office/drawing/2014/main" id="{59BB68CE-32A4-4C33-B180-46B118D8AD27}"/>
              </a:ext>
            </a:extLst>
          </p:cNvPr>
          <p:cNvSpPr>
            <a:spLocks noGrp="1"/>
          </p:cNvSpPr>
          <p:nvPr>
            <p:ph type="sldNum" sz="quarter" idx="16"/>
          </p:nvPr>
        </p:nvSpPr>
        <p:spPr/>
        <p:txBody>
          <a:bodyPr/>
          <a:lstStyle/>
          <a:p>
            <a:fld id="{EC1600DF-956B-4476-BE04-E06F84ED2D2B}" type="slidenum">
              <a:rPr lang="en-US" smtClean="0"/>
              <a:t>‹#›</a:t>
            </a:fld>
            <a:endParaRPr lang="en-US"/>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
        <p:nvSpPr>
          <p:cNvPr id="2" name="Slide Number Placeholder 1">
            <a:extLst>
              <a:ext uri="{FF2B5EF4-FFF2-40B4-BE49-F238E27FC236}">
                <a16:creationId xmlns:a16="http://schemas.microsoft.com/office/drawing/2014/main" id="{24777694-3CF9-4AFF-BBD9-BBE900FAA3CF}"/>
              </a:ext>
            </a:extLst>
          </p:cNvPr>
          <p:cNvSpPr>
            <a:spLocks noGrp="1"/>
          </p:cNvSpPr>
          <p:nvPr>
            <p:ph type="sldNum" sz="quarter" idx="16"/>
          </p:nvPr>
        </p:nvSpPr>
        <p:spPr/>
        <p:txBody>
          <a:bodyPr/>
          <a:lstStyle/>
          <a:p>
            <a:fld id="{EC1600DF-956B-4476-BE04-E06F84ED2D2B}" type="slidenum">
              <a:rPr lang="en-US" smtClean="0"/>
              <a:t>‹#›</a:t>
            </a:fld>
            <a:endParaRPr lang="en-US"/>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 name="Slide Number Placeholder 4">
            <a:extLst>
              <a:ext uri="{FF2B5EF4-FFF2-40B4-BE49-F238E27FC236}">
                <a16:creationId xmlns:a16="http://schemas.microsoft.com/office/drawing/2014/main" id="{FB915850-2965-492A-A610-F809AC76316C}"/>
              </a:ext>
            </a:extLst>
          </p:cNvPr>
          <p:cNvSpPr>
            <a:spLocks noGrp="1"/>
          </p:cNvSpPr>
          <p:nvPr>
            <p:ph type="sldNum" sz="quarter" idx="10"/>
          </p:nvPr>
        </p:nvSpPr>
        <p:spPr/>
        <p:txBody>
          <a:bodyPr/>
          <a:lstStyle/>
          <a:p>
            <a:fld id="{EC1600DF-956B-4476-BE04-E06F84ED2D2B}" type="slidenum">
              <a:rPr lang="en-US" smtClean="0"/>
              <a:t>‹#›</a:t>
            </a:fld>
            <a:endParaRPr lang="en-US"/>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86B28F1C-66B5-4042-B0D7-9C809B9C5F89}"/>
              </a:ext>
            </a:extLst>
          </p:cNvPr>
          <p:cNvSpPr>
            <a:spLocks noGrp="1"/>
          </p:cNvSpPr>
          <p:nvPr>
            <p:ph type="sldNum" sz="quarter" idx="4"/>
          </p:nvPr>
        </p:nvSpPr>
        <p:spPr>
          <a:xfrm>
            <a:off x="8515350" y="6373767"/>
            <a:ext cx="41637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600DF-956B-4476-BE04-E06F84ED2D2B}" type="slidenum">
              <a:rPr lang="en-US" smtClean="0"/>
              <a:t>‹#›</a:t>
            </a:fld>
            <a:endParaRPr lang="en-US"/>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 id="214748367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mailto:Submissions_CSI@csi.state.co.us"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resources.csi.state.co.us/data-security/" TargetMode="External"/><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resources.csi.state.co.us/data-security/" TargetMode="External"/><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mailto:submissions_csi@csi.state.co.u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Data Security</a:t>
            </a:r>
            <a:endParaRPr lang="en-US" i="1" dirty="0">
              <a:solidFill>
                <a:srgbClr val="FF0000"/>
              </a:solidFill>
            </a:endParaRPr>
          </a:p>
        </p:txBody>
      </p:sp>
      <p:sp>
        <p:nvSpPr>
          <p:cNvPr id="3" name="Subtitle 2"/>
          <p:cNvSpPr>
            <a:spLocks noGrp="1"/>
          </p:cNvSpPr>
          <p:nvPr>
            <p:ph type="subTitle" idx="1"/>
          </p:nvPr>
        </p:nvSpPr>
        <p:spPr/>
        <p:txBody>
          <a:bodyPr/>
          <a:lstStyle/>
          <a:p>
            <a:r>
              <a:rPr lang="en-US" dirty="0"/>
              <a:t>Data Submissions</a:t>
            </a:r>
          </a:p>
          <a:p>
            <a:r>
              <a:rPr lang="en-US" sz="1600" i="1" dirty="0"/>
              <a:t>Updated July 2022</a:t>
            </a:r>
            <a:endParaRPr lang="en-US" sz="2800" dirty="0"/>
          </a:p>
        </p:txBody>
      </p:sp>
      <p:pic>
        <p:nvPicPr>
          <p:cNvPr id="8" name="Recorded Sound" descr="Icon for recorded sound">
            <a:hlinkClick r:id="" action="ppaction://media"/>
            <a:extLst>
              <a:ext uri="{FF2B5EF4-FFF2-40B4-BE49-F238E27FC236}">
                <a16:creationId xmlns:a16="http://schemas.microsoft.com/office/drawing/2014/main" id="{2481B4EC-4CD0-E9FA-4401-5B9A24C2D8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5797993"/>
            <a:ext cx="609600" cy="609600"/>
          </a:xfrm>
          <a:prstGeom prst="rect">
            <a:avLst/>
          </a:prstGeom>
        </p:spPr>
      </p:pic>
    </p:spTree>
    <p:extLst>
      <p:ext uri="{BB962C8B-B14F-4D97-AF65-F5344CB8AC3E}">
        <p14:creationId xmlns:p14="http://schemas.microsoft.com/office/powerpoint/2010/main" val="1096665048"/>
      </p:ext>
    </p:extLst>
  </p:cSld>
  <p:clrMapOvr>
    <a:masterClrMapping/>
  </p:clrMapOvr>
  <mc:AlternateContent xmlns:mc="http://schemas.openxmlformats.org/markup-compatibility/2006" xmlns:p14="http://schemas.microsoft.com/office/powerpoint/2010/main">
    <mc:Choice Requires="p14">
      <p:transition spd="slow" p14:dur="2000" advTm="12789"/>
    </mc:Choice>
    <mc:Fallback xmlns="">
      <p:transition spd="slow" advTm="1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What is Personally</a:t>
            </a:r>
            <a:r>
              <a:rPr lang="en-US" dirty="0"/>
              <a:t> </a:t>
            </a:r>
            <a:r>
              <a:rPr lang="en-US" dirty="0">
                <a:solidFill>
                  <a:schemeClr val="tx1"/>
                </a:solidFill>
              </a:rPr>
              <a:t>Identifiable Information (PII)?</a:t>
            </a:r>
          </a:p>
        </p:txBody>
      </p:sp>
      <p:sp>
        <p:nvSpPr>
          <p:cNvPr id="3" name="Content Placeholder 2"/>
          <p:cNvSpPr>
            <a:spLocks noGrp="1"/>
          </p:cNvSpPr>
          <p:nvPr>
            <p:ph idx="1"/>
          </p:nvPr>
        </p:nvSpPr>
        <p:spPr>
          <a:xfrm>
            <a:off x="466164" y="1690690"/>
            <a:ext cx="8677835" cy="5048202"/>
          </a:xfrm>
        </p:spPr>
        <p:txBody>
          <a:bodyPr>
            <a:noAutofit/>
          </a:bodyPr>
          <a:lstStyle/>
          <a:p>
            <a:pPr marL="45720" lvl="1" indent="0">
              <a:buNone/>
            </a:pPr>
            <a:r>
              <a:rPr lang="en-US" sz="2000" i="1" dirty="0"/>
              <a:t>Information that, alone or in combination, is linked or linkable to a specific student that would allow a reasonable person in the school community, who does not have personal knowledge of the relevant circumstances, to identify the student with reasonable certainty.</a:t>
            </a:r>
          </a:p>
          <a:p>
            <a:pPr marL="45720" lvl="1" indent="0">
              <a:buNone/>
            </a:pPr>
            <a:endParaRPr lang="en-US" sz="900" dirty="0"/>
          </a:p>
          <a:p>
            <a:pPr marL="45720" lvl="1" indent="0">
              <a:buNone/>
            </a:pPr>
            <a:r>
              <a:rPr lang="en-US" dirty="0"/>
              <a:t>PII Examples:</a:t>
            </a:r>
          </a:p>
          <a:p>
            <a:pPr lvl="1"/>
            <a:r>
              <a:rPr lang="en-US" dirty="0"/>
              <a:t>Student name</a:t>
            </a:r>
          </a:p>
          <a:p>
            <a:pPr lvl="1"/>
            <a:r>
              <a:rPr lang="en-US" dirty="0"/>
              <a:t>Names of student's parents or other family members</a:t>
            </a:r>
          </a:p>
          <a:p>
            <a:pPr lvl="1"/>
            <a:r>
              <a:rPr lang="en-US" dirty="0"/>
              <a:t>Student or family address</a:t>
            </a:r>
            <a:endParaRPr lang="en-US" sz="900" dirty="0"/>
          </a:p>
          <a:p>
            <a:pPr marL="0" indent="0">
              <a:buNone/>
            </a:pPr>
            <a:r>
              <a:rPr lang="en-US" sz="2400" dirty="0"/>
              <a:t>Other Sensitive Information:</a:t>
            </a:r>
          </a:p>
          <a:p>
            <a:pPr lvl="1"/>
            <a:r>
              <a:rPr lang="en-US" dirty="0"/>
              <a:t>Special population categories</a:t>
            </a:r>
          </a:p>
          <a:p>
            <a:pPr lvl="1"/>
            <a:r>
              <a:rPr lang="en-US" dirty="0"/>
              <a:t>Social security numbers</a:t>
            </a:r>
          </a:p>
          <a:p>
            <a:pPr lvl="1"/>
            <a:r>
              <a:rPr lang="en-US" dirty="0"/>
              <a:t>Date of birth</a:t>
            </a:r>
          </a:p>
          <a:p>
            <a:pPr lvl="1"/>
            <a:r>
              <a:rPr lang="en-US" dirty="0"/>
              <a:t>Salary information</a:t>
            </a:r>
          </a:p>
        </p:txBody>
      </p:sp>
      <p:sp>
        <p:nvSpPr>
          <p:cNvPr id="4" name="Slide Number Placeholder 3">
            <a:extLst>
              <a:ext uri="{FF2B5EF4-FFF2-40B4-BE49-F238E27FC236}">
                <a16:creationId xmlns:a16="http://schemas.microsoft.com/office/drawing/2014/main" id="{AE3CA0D7-1B87-4AEC-B9F3-088BD2FDFAC0}"/>
              </a:ext>
            </a:extLst>
          </p:cNvPr>
          <p:cNvSpPr>
            <a:spLocks noGrp="1"/>
          </p:cNvSpPr>
          <p:nvPr>
            <p:ph type="sldNum" sz="quarter" idx="10"/>
          </p:nvPr>
        </p:nvSpPr>
        <p:spPr/>
        <p:txBody>
          <a:bodyPr/>
          <a:lstStyle/>
          <a:p>
            <a:fld id="{EC1600DF-956B-4476-BE04-E06F84ED2D2B}" type="slidenum">
              <a:rPr lang="en-US" smtClean="0"/>
              <a:t>2</a:t>
            </a:fld>
            <a:endParaRPr lang="en-US" dirty="0"/>
          </a:p>
        </p:txBody>
      </p:sp>
      <p:pic>
        <p:nvPicPr>
          <p:cNvPr id="5" name="Recorded Sound" descr="Icon for recorded sound">
            <a:hlinkClick r:id="" action="ppaction://media"/>
            <a:extLst>
              <a:ext uri="{FF2B5EF4-FFF2-40B4-BE49-F238E27FC236}">
                <a16:creationId xmlns:a16="http://schemas.microsoft.com/office/drawing/2014/main" id="{E0AFD0F0-A1E0-610A-68F2-4909A9D1D8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271" y="6005996"/>
            <a:ext cx="609600" cy="550333"/>
          </a:xfrm>
          <a:prstGeom prst="rect">
            <a:avLst/>
          </a:prstGeom>
        </p:spPr>
      </p:pic>
    </p:spTree>
    <p:extLst>
      <p:ext uri="{BB962C8B-B14F-4D97-AF65-F5344CB8AC3E}">
        <p14:creationId xmlns:p14="http://schemas.microsoft.com/office/powerpoint/2010/main" val="3368154035"/>
      </p:ext>
    </p:extLst>
  </p:cSld>
  <p:clrMapOvr>
    <a:masterClrMapping/>
  </p:clrMapOvr>
  <mc:AlternateContent xmlns:mc="http://schemas.openxmlformats.org/markup-compatibility/2006" xmlns:p14="http://schemas.microsoft.com/office/powerpoint/2010/main">
    <mc:Choice Requires="p14">
      <p:transition spd="slow" p14:dur="2000" advTm="58381"/>
    </mc:Choice>
    <mc:Fallback xmlns="">
      <p:transition spd="slow" advTm="58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What NOT to do with PII</a:t>
            </a:r>
          </a:p>
        </p:txBody>
      </p:sp>
      <p:sp>
        <p:nvSpPr>
          <p:cNvPr id="3" name="Content Placeholder 2"/>
          <p:cNvSpPr>
            <a:spLocks noGrp="1"/>
          </p:cNvSpPr>
          <p:nvPr>
            <p:ph idx="1"/>
          </p:nvPr>
        </p:nvSpPr>
        <p:spPr/>
        <p:txBody>
          <a:bodyPr>
            <a:normAutofit/>
          </a:bodyPr>
          <a:lstStyle/>
          <a:p>
            <a:pPr>
              <a:buClr>
                <a:srgbClr val="FF0000"/>
              </a:buClr>
              <a:buFont typeface="Calibri" panose="020F0502020204030204" pitchFamily="34" charset="0"/>
              <a:buChar char="X"/>
              <a:defRPr/>
            </a:pPr>
            <a:r>
              <a:rPr lang="en-US" u="sng" dirty="0"/>
              <a:t>Do not </a:t>
            </a:r>
            <a:r>
              <a:rPr lang="en-US" dirty="0"/>
              <a:t>send PII over e-mail or fax</a:t>
            </a:r>
          </a:p>
          <a:p>
            <a:pPr lvl="1">
              <a:buClr>
                <a:srgbClr val="FF0000"/>
              </a:buClr>
              <a:defRPr/>
            </a:pPr>
            <a:r>
              <a:rPr lang="en-US" dirty="0"/>
              <a:t>Use SASID/EDID over student/staff name whenever possible </a:t>
            </a:r>
          </a:p>
          <a:p>
            <a:pPr lvl="2">
              <a:buClr>
                <a:srgbClr val="FF0000"/>
              </a:buClr>
              <a:defRPr/>
            </a:pPr>
            <a:r>
              <a:rPr lang="en-US" dirty="0"/>
              <a:t>Usually, first 5 digits is enough</a:t>
            </a:r>
          </a:p>
          <a:p>
            <a:pPr lvl="2">
              <a:buClr>
                <a:srgbClr val="FF0000"/>
              </a:buClr>
              <a:defRPr/>
            </a:pPr>
            <a:r>
              <a:rPr lang="en-US" dirty="0"/>
              <a:t>Use LASID if available</a:t>
            </a:r>
          </a:p>
          <a:p>
            <a:pPr>
              <a:buClr>
                <a:srgbClr val="FF0000"/>
              </a:buClr>
              <a:buFont typeface="Calibri" panose="020F0502020204030204" pitchFamily="34" charset="0"/>
              <a:buChar char="X"/>
              <a:defRPr/>
            </a:pPr>
            <a:r>
              <a:rPr lang="en-US" u="sng" dirty="0"/>
              <a:t>Do not </a:t>
            </a:r>
            <a:r>
              <a:rPr lang="en-US" dirty="0"/>
              <a:t>share PII with unauthorized individuals</a:t>
            </a:r>
          </a:p>
          <a:p>
            <a:pPr lvl="1">
              <a:buClr>
                <a:srgbClr val="FF0000"/>
              </a:buClr>
              <a:defRPr/>
            </a:pPr>
            <a:r>
              <a:rPr lang="en-US" sz="2100" dirty="0"/>
              <a:t>School SIS administrator should check user permissions to ensure staff only have access to what they need and no more (information security)</a:t>
            </a:r>
          </a:p>
          <a:p>
            <a:pPr>
              <a:buClr>
                <a:srgbClr val="FF0000"/>
              </a:buClr>
              <a:buFont typeface="Calibri" panose="020F0502020204030204" pitchFamily="34" charset="0"/>
              <a:buChar char="X"/>
              <a:defRPr/>
            </a:pPr>
            <a:r>
              <a:rPr lang="en-US" u="sng" dirty="0"/>
              <a:t>Do not</a:t>
            </a:r>
            <a:r>
              <a:rPr lang="en-US" dirty="0"/>
              <a:t> share passwords</a:t>
            </a:r>
          </a:p>
          <a:p>
            <a:endParaRPr lang="en-US" dirty="0"/>
          </a:p>
        </p:txBody>
      </p:sp>
      <p:sp>
        <p:nvSpPr>
          <p:cNvPr id="4" name="Slide Number Placeholder 3">
            <a:extLst>
              <a:ext uri="{FF2B5EF4-FFF2-40B4-BE49-F238E27FC236}">
                <a16:creationId xmlns:a16="http://schemas.microsoft.com/office/drawing/2014/main" id="{770CFCE4-3AAA-4D00-ABFF-5B2A5488699E}"/>
              </a:ext>
            </a:extLst>
          </p:cNvPr>
          <p:cNvSpPr>
            <a:spLocks noGrp="1"/>
          </p:cNvSpPr>
          <p:nvPr>
            <p:ph type="sldNum" sz="quarter" idx="10"/>
          </p:nvPr>
        </p:nvSpPr>
        <p:spPr/>
        <p:txBody>
          <a:bodyPr/>
          <a:lstStyle/>
          <a:p>
            <a:fld id="{EC1600DF-956B-4476-BE04-E06F84ED2D2B}" type="slidenum">
              <a:rPr lang="en-US" smtClean="0"/>
              <a:t>3</a:t>
            </a:fld>
            <a:endParaRPr lang="en-US" dirty="0"/>
          </a:p>
        </p:txBody>
      </p:sp>
      <p:pic>
        <p:nvPicPr>
          <p:cNvPr id="5" name="Recorded Sound" descr="Icon for recorded sound">
            <a:hlinkClick r:id="" action="ppaction://media"/>
            <a:extLst>
              <a:ext uri="{FF2B5EF4-FFF2-40B4-BE49-F238E27FC236}">
                <a16:creationId xmlns:a16="http://schemas.microsoft.com/office/drawing/2014/main" id="{31D499B0-82E6-4BA9-B94C-9537EEF441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5886571"/>
            <a:ext cx="609600" cy="609600"/>
          </a:xfrm>
          <a:prstGeom prst="rect">
            <a:avLst/>
          </a:prstGeom>
        </p:spPr>
      </p:pic>
    </p:spTree>
    <p:extLst>
      <p:ext uri="{BB962C8B-B14F-4D97-AF65-F5344CB8AC3E}">
        <p14:creationId xmlns:p14="http://schemas.microsoft.com/office/powerpoint/2010/main" val="2791457471"/>
      </p:ext>
    </p:extLst>
  </p:cSld>
  <p:clrMapOvr>
    <a:masterClrMapping/>
  </p:clrMapOvr>
  <mc:AlternateContent xmlns:mc="http://schemas.openxmlformats.org/markup-compatibility/2006" xmlns:p14="http://schemas.microsoft.com/office/powerpoint/2010/main">
    <mc:Choice Requires="p14">
      <p:transition spd="slow" p14:dur="2000" advTm="129971"/>
    </mc:Choice>
    <mc:Fallback xmlns="">
      <p:transition spd="slow" advTm="12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7BFD-4352-FB9D-09E7-FF75F6175DD7}"/>
              </a:ext>
            </a:extLst>
          </p:cNvPr>
          <p:cNvSpPr>
            <a:spLocks noGrp="1"/>
          </p:cNvSpPr>
          <p:nvPr>
            <p:ph type="title"/>
          </p:nvPr>
        </p:nvSpPr>
        <p:spPr/>
        <p:txBody>
          <a:bodyPr/>
          <a:lstStyle/>
          <a:p>
            <a:r>
              <a:rPr lang="en-US" dirty="0"/>
              <a:t>How to Share PII</a:t>
            </a:r>
          </a:p>
        </p:txBody>
      </p:sp>
      <p:sp>
        <p:nvSpPr>
          <p:cNvPr id="5" name="Content Placeholder 4">
            <a:extLst>
              <a:ext uri="{FF2B5EF4-FFF2-40B4-BE49-F238E27FC236}">
                <a16:creationId xmlns:a16="http://schemas.microsoft.com/office/drawing/2014/main" id="{F10380B8-221B-65C2-A550-38822316185E}"/>
              </a:ext>
            </a:extLst>
          </p:cNvPr>
          <p:cNvSpPr>
            <a:spLocks noGrp="1"/>
          </p:cNvSpPr>
          <p:nvPr>
            <p:ph idx="1"/>
          </p:nvPr>
        </p:nvSpPr>
        <p:spPr/>
        <p:txBody>
          <a:bodyPr>
            <a:normAutofit lnSpcReduction="10000"/>
          </a:bodyPr>
          <a:lstStyle/>
          <a:p>
            <a:r>
              <a:rPr lang="en-US" sz="2800" dirty="0">
                <a:solidFill>
                  <a:srgbClr val="000000"/>
                </a:solidFill>
                <a:effectLst/>
                <a:latin typeface="Arial" panose="020B0604020202020204" pitchFamily="34" charset="0"/>
                <a:ea typeface="SimSun" panose="02010600030101010101" pitchFamily="2" charset="-122"/>
              </a:rPr>
              <a:t>Schools should exchange all sensitive data with CSI, including files with Personally Identifiable Information (PII) through G-Drive.</a:t>
            </a:r>
          </a:p>
          <a:p>
            <a:r>
              <a:rPr lang="en-US" dirty="0">
                <a:solidFill>
                  <a:srgbClr val="000000"/>
                </a:solidFill>
                <a:ea typeface="SimSun" panose="02010600030101010101" pitchFamily="2" charset="-122"/>
              </a:rPr>
              <a:t>CSI’s Data Submissions Team will </a:t>
            </a:r>
            <a:r>
              <a:rPr lang="en-US" sz="2800" dirty="0">
                <a:solidFill>
                  <a:srgbClr val="000000"/>
                </a:solidFill>
                <a:effectLst/>
                <a:latin typeface="Arial" panose="020B0604020202020204" pitchFamily="34" charset="0"/>
                <a:ea typeface="SimSun" panose="02010600030101010101" pitchFamily="2" charset="-122"/>
              </a:rPr>
              <a:t>share G-Drive folders to school contacts with active Google (Gmail) accounts who have been officially designated by their school as needing access to specific folders as part of their job responsibilities. </a:t>
            </a:r>
          </a:p>
          <a:p>
            <a:r>
              <a:rPr lang="en-US" dirty="0">
                <a:solidFill>
                  <a:srgbClr val="000000"/>
                </a:solidFill>
                <a:ea typeface="SimSun" panose="02010600030101010101" pitchFamily="2" charset="-122"/>
              </a:rPr>
              <a:t>If you do not yet have access, please email </a:t>
            </a:r>
            <a:r>
              <a:rPr lang="en-US" dirty="0">
                <a:solidFill>
                  <a:srgbClr val="000000"/>
                </a:solidFill>
                <a:ea typeface="SimSun" panose="02010600030101010101" pitchFamily="2" charset="-122"/>
                <a:hlinkClick r:id="rId5"/>
              </a:rPr>
              <a:t>Submissions_CSI@csi.state.co.us</a:t>
            </a:r>
            <a:r>
              <a:rPr lang="en-US" dirty="0">
                <a:solidFill>
                  <a:srgbClr val="000000"/>
                </a:solidFill>
                <a:ea typeface="SimSun" panose="02010600030101010101" pitchFamily="2" charset="-122"/>
              </a:rPr>
              <a:t> </a:t>
            </a:r>
            <a:endParaRPr lang="en-US" sz="2800" dirty="0">
              <a:solidFill>
                <a:srgbClr val="000000"/>
              </a:solidFill>
              <a:effectLst/>
              <a:latin typeface="Calibri" panose="020F050202020403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000000"/>
              </a:solidFill>
              <a:effectLst/>
              <a:latin typeface="Calibri" panose="020F0502020204030204" pitchFamily="34" charset="0"/>
              <a:ea typeface="SimSun" panose="02010600030101010101" pitchFamily="2" charset="-122"/>
            </a:endParaRPr>
          </a:p>
          <a:p>
            <a:endParaRPr lang="en-US" dirty="0"/>
          </a:p>
        </p:txBody>
      </p:sp>
      <p:pic>
        <p:nvPicPr>
          <p:cNvPr id="3" name="Recorded Sound" descr="Icon for recorded sound">
            <a:hlinkClick r:id="" action="ppaction://media"/>
            <a:extLst>
              <a:ext uri="{FF2B5EF4-FFF2-40B4-BE49-F238E27FC236}">
                <a16:creationId xmlns:a16="http://schemas.microsoft.com/office/drawing/2014/main" id="{760087CD-21C7-83E6-D587-9751879E5A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850" y="6007099"/>
            <a:ext cx="609600" cy="609600"/>
          </a:xfrm>
          <a:prstGeom prst="rect">
            <a:avLst/>
          </a:prstGeom>
        </p:spPr>
      </p:pic>
      <p:sp>
        <p:nvSpPr>
          <p:cNvPr id="6" name="Slide Number Placeholder 3">
            <a:extLst>
              <a:ext uri="{FF2B5EF4-FFF2-40B4-BE49-F238E27FC236}">
                <a16:creationId xmlns:a16="http://schemas.microsoft.com/office/drawing/2014/main" id="{C1CA987C-4B3E-5B90-DBC9-EF8E4CA240D7}"/>
              </a:ext>
            </a:extLst>
          </p:cNvPr>
          <p:cNvSpPr>
            <a:spLocks noGrp="1"/>
          </p:cNvSpPr>
          <p:nvPr>
            <p:ph type="sldNum" sz="quarter" idx="10"/>
          </p:nvPr>
        </p:nvSpPr>
        <p:spPr>
          <a:xfrm>
            <a:off x="8515350" y="6373767"/>
            <a:ext cx="416379" cy="365125"/>
          </a:xfrm>
        </p:spPr>
        <p:txBody>
          <a:bodyPr/>
          <a:lstStyle/>
          <a:p>
            <a:fld id="{EC1600DF-956B-4476-BE04-E06F84ED2D2B}" type="slidenum">
              <a:rPr lang="en-US" smtClean="0"/>
              <a:t>4</a:t>
            </a:fld>
            <a:endParaRPr lang="en-US" dirty="0"/>
          </a:p>
        </p:txBody>
      </p:sp>
    </p:spTree>
    <p:extLst>
      <p:ext uri="{BB962C8B-B14F-4D97-AF65-F5344CB8AC3E}">
        <p14:creationId xmlns:p14="http://schemas.microsoft.com/office/powerpoint/2010/main" val="2665293419"/>
      </p:ext>
    </p:extLst>
  </p:cSld>
  <p:clrMapOvr>
    <a:masterClrMapping/>
  </p:clrMapOvr>
  <mc:AlternateContent xmlns:mc="http://schemas.openxmlformats.org/markup-compatibility/2006" xmlns:p14="http://schemas.microsoft.com/office/powerpoint/2010/main">
    <mc:Choice Requires="p14">
      <p:transition spd="slow" p14:dur="2000" advTm="81439"/>
    </mc:Choice>
    <mc:Fallback xmlns="">
      <p:transition spd="slow" advTm="8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4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3A0C8-BBC1-46F4-92DE-284A5D4F88E6}"/>
              </a:ext>
            </a:extLst>
          </p:cNvPr>
          <p:cNvSpPr>
            <a:spLocks noGrp="1"/>
          </p:cNvSpPr>
          <p:nvPr>
            <p:ph type="title"/>
          </p:nvPr>
        </p:nvSpPr>
        <p:spPr/>
        <p:txBody>
          <a:bodyPr>
            <a:normAutofit/>
          </a:bodyPr>
          <a:lstStyle/>
          <a:p>
            <a:r>
              <a:rPr lang="en-US" sz="4800" dirty="0"/>
              <a:t>Upload Files to G-Drive</a:t>
            </a:r>
          </a:p>
        </p:txBody>
      </p:sp>
      <p:sp>
        <p:nvSpPr>
          <p:cNvPr id="7" name="Content Placeholder 6">
            <a:extLst>
              <a:ext uri="{FF2B5EF4-FFF2-40B4-BE49-F238E27FC236}">
                <a16:creationId xmlns:a16="http://schemas.microsoft.com/office/drawing/2014/main" id="{941FD45A-E379-B1FA-1F28-9240C8244211}"/>
              </a:ext>
            </a:extLst>
          </p:cNvPr>
          <p:cNvSpPr>
            <a:spLocks noGrp="1"/>
          </p:cNvSpPr>
          <p:nvPr>
            <p:ph sz="half" idx="1"/>
          </p:nvPr>
        </p:nvSpPr>
        <p:spPr/>
        <p:txBody>
          <a:bodyPr>
            <a:normAutofit/>
          </a:bodyPr>
          <a:lstStyle/>
          <a:p>
            <a:pPr>
              <a:lnSpc>
                <a:spcPct val="100000"/>
              </a:lnSpc>
              <a:spcBef>
                <a:spcPts val="0"/>
              </a:spcBef>
              <a:defRPr/>
            </a:pPr>
            <a:r>
              <a:rPr lang="en-US" sz="1800" dirty="0">
                <a:solidFill>
                  <a:schemeClr val="tx1"/>
                </a:solidFill>
              </a:rPr>
              <a:t>To upload a file, simply drag and drop the file into the appropriate folder. </a:t>
            </a:r>
          </a:p>
          <a:p>
            <a:pPr>
              <a:lnSpc>
                <a:spcPct val="100000"/>
              </a:lnSpc>
              <a:spcBef>
                <a:spcPts val="0"/>
              </a:spcBef>
              <a:defRPr/>
            </a:pPr>
            <a:r>
              <a:rPr lang="en-US" sz="1800" dirty="0">
                <a:solidFill>
                  <a:schemeClr val="tx1"/>
                </a:solidFill>
                <a:effectLst/>
                <a:latin typeface="Arial" panose="020B0604020202020204" pitchFamily="34" charset="0"/>
                <a:ea typeface="SimSun" panose="02010600030101010101" pitchFamily="2" charset="-122"/>
              </a:rPr>
              <a:t>Data collection files should remain in the native xlsx or csv format and </a:t>
            </a:r>
            <a:r>
              <a:rPr lang="en-US" sz="1800" b="1" dirty="0">
                <a:solidFill>
                  <a:schemeClr val="tx1"/>
                </a:solidFill>
                <a:effectLst/>
                <a:latin typeface="Arial" panose="020B0604020202020204" pitchFamily="34" charset="0"/>
                <a:ea typeface="SimSun" panose="02010600030101010101" pitchFamily="2" charset="-122"/>
              </a:rPr>
              <a:t>not</a:t>
            </a:r>
            <a:r>
              <a:rPr lang="en-US" sz="1800" dirty="0">
                <a:solidFill>
                  <a:schemeClr val="tx1"/>
                </a:solidFill>
                <a:effectLst/>
                <a:latin typeface="Arial" panose="020B0604020202020204" pitchFamily="34" charset="0"/>
                <a:ea typeface="SimSun" panose="02010600030101010101" pitchFamily="2" charset="-122"/>
              </a:rPr>
              <a:t> converted to Google Sheets.</a:t>
            </a:r>
            <a:endParaRPr lang="en-US" sz="1800" dirty="0">
              <a:solidFill>
                <a:schemeClr val="tx1"/>
              </a:solidFill>
              <a:effectLst/>
              <a:latin typeface="Calibri" panose="020F0502020204030204" pitchFamily="34" charset="0"/>
              <a:ea typeface="SimSun" panose="02010600030101010101" pitchFamily="2" charset="-122"/>
            </a:endParaRPr>
          </a:p>
          <a:p>
            <a:endParaRPr lang="en-US" sz="1800" dirty="0">
              <a:solidFill>
                <a:schemeClr val="tx1"/>
              </a:solidFill>
            </a:endParaRPr>
          </a:p>
          <a:p>
            <a:pPr marL="0" indent="0">
              <a:buNone/>
            </a:pPr>
            <a:endParaRPr lang="en-US" sz="1800" dirty="0">
              <a:solidFill>
                <a:schemeClr val="tx1"/>
              </a:solidFill>
            </a:endParaRPr>
          </a:p>
          <a:p>
            <a:endParaRPr lang="en-US" sz="1800" dirty="0">
              <a:solidFill>
                <a:schemeClr val="tx1"/>
              </a:solidFill>
            </a:endParaRPr>
          </a:p>
        </p:txBody>
      </p:sp>
      <p:pic>
        <p:nvPicPr>
          <p:cNvPr id="10" name="Picture 9" descr="Screenshot of G-Drive file structure">
            <a:extLst>
              <a:ext uri="{FF2B5EF4-FFF2-40B4-BE49-F238E27FC236}">
                <a16:creationId xmlns:a16="http://schemas.microsoft.com/office/drawing/2014/main" id="{2B4806DA-0C06-580F-C604-A67A6909FF04}"/>
              </a:ext>
            </a:extLst>
          </p:cNvPr>
          <p:cNvPicPr>
            <a:picLocks noChangeAspect="1"/>
          </p:cNvPicPr>
          <p:nvPr/>
        </p:nvPicPr>
        <p:blipFill>
          <a:blip r:embed="rId5"/>
          <a:stretch>
            <a:fillRect/>
          </a:stretch>
        </p:blipFill>
        <p:spPr>
          <a:xfrm>
            <a:off x="4965107" y="1989792"/>
            <a:ext cx="3131054" cy="2729637"/>
          </a:xfrm>
          <a:prstGeom prst="rect">
            <a:avLst/>
          </a:prstGeom>
          <a:ln>
            <a:solidFill>
              <a:schemeClr val="tx1"/>
            </a:solidFill>
          </a:ln>
        </p:spPr>
      </p:pic>
      <p:sp>
        <p:nvSpPr>
          <p:cNvPr id="14" name="TextBox 13">
            <a:extLst>
              <a:ext uri="{FF2B5EF4-FFF2-40B4-BE49-F238E27FC236}">
                <a16:creationId xmlns:a16="http://schemas.microsoft.com/office/drawing/2014/main" id="{1C9F1A9F-DDEF-443C-B4B3-9EEEF6270351}"/>
              </a:ext>
            </a:extLst>
          </p:cNvPr>
          <p:cNvSpPr txBox="1"/>
          <p:nvPr/>
        </p:nvSpPr>
        <p:spPr>
          <a:xfrm>
            <a:off x="266700" y="5819775"/>
            <a:ext cx="7031567" cy="92333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Available Resources:</a:t>
            </a:r>
          </a:p>
          <a:p>
            <a:r>
              <a:rPr lang="en-US" sz="1200" dirty="0">
                <a:latin typeface="Arial" panose="020B0604020202020204" pitchFamily="34" charset="0"/>
                <a:cs typeface="Arial" panose="020B0604020202020204" pitchFamily="34" charset="0"/>
              </a:rPr>
              <a:t>G-Drive Instructions:  </a:t>
            </a:r>
            <a:r>
              <a:rPr lang="en-US" sz="1200" dirty="0">
                <a:latin typeface="Arial" panose="020B0604020202020204" pitchFamily="34" charset="0"/>
                <a:cs typeface="Arial" panose="020B0604020202020204" pitchFamily="34" charset="0"/>
                <a:hlinkClick r:id="rId6"/>
              </a:rPr>
              <a:t>https://resources.csi.state.co.us/data-security/</a:t>
            </a:r>
            <a:r>
              <a:rPr lang="en-US" sz="12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sp>
        <p:nvSpPr>
          <p:cNvPr id="8" name="Slide Number Placeholder 3">
            <a:extLst>
              <a:ext uri="{FF2B5EF4-FFF2-40B4-BE49-F238E27FC236}">
                <a16:creationId xmlns:a16="http://schemas.microsoft.com/office/drawing/2014/main" id="{9EF26A82-5D45-E9D1-1ABB-CEF99139F806}"/>
              </a:ext>
            </a:extLst>
          </p:cNvPr>
          <p:cNvSpPr>
            <a:spLocks noGrp="1"/>
          </p:cNvSpPr>
          <p:nvPr>
            <p:ph type="sldNum" sz="quarter" idx="10"/>
          </p:nvPr>
        </p:nvSpPr>
        <p:spPr>
          <a:xfrm>
            <a:off x="8515350" y="6373767"/>
            <a:ext cx="416379" cy="365125"/>
          </a:xfrm>
        </p:spPr>
        <p:txBody>
          <a:bodyPr/>
          <a:lstStyle/>
          <a:p>
            <a:fld id="{EC1600DF-956B-4476-BE04-E06F84ED2D2B}" type="slidenum">
              <a:rPr lang="en-US" smtClean="0"/>
              <a:t>5</a:t>
            </a:fld>
            <a:endParaRPr lang="en-US" dirty="0"/>
          </a:p>
        </p:txBody>
      </p:sp>
      <p:pic>
        <p:nvPicPr>
          <p:cNvPr id="4" name="Recorded Sound" descr="Icon for recorded sound">
            <a:hlinkClick r:id="" action="ppaction://media"/>
            <a:extLst>
              <a:ext uri="{FF2B5EF4-FFF2-40B4-BE49-F238E27FC236}">
                <a16:creationId xmlns:a16="http://schemas.microsoft.com/office/drawing/2014/main" id="{8AD92BFE-C1A5-4993-86F2-BA22788B0F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6700" y="4928707"/>
            <a:ext cx="609600" cy="609600"/>
          </a:xfrm>
          <a:prstGeom prst="rect">
            <a:avLst/>
          </a:prstGeom>
        </p:spPr>
      </p:pic>
    </p:spTree>
    <p:extLst>
      <p:ext uri="{BB962C8B-B14F-4D97-AF65-F5344CB8AC3E}">
        <p14:creationId xmlns:p14="http://schemas.microsoft.com/office/powerpoint/2010/main" val="2331077767"/>
      </p:ext>
    </p:extLst>
  </p:cSld>
  <p:clrMapOvr>
    <a:masterClrMapping/>
  </p:clrMapOvr>
  <mc:AlternateContent xmlns:mc="http://schemas.openxmlformats.org/markup-compatibility/2006" xmlns:p14="http://schemas.microsoft.com/office/powerpoint/2010/main">
    <mc:Choice Requires="p14">
      <p:transition spd="slow" p14:dur="2000" advTm="45886"/>
    </mc:Choice>
    <mc:Fallback xmlns="">
      <p:transition spd="slow" advTm="45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3A0C8-BBC1-46F4-92DE-284A5D4F88E6}"/>
              </a:ext>
            </a:extLst>
          </p:cNvPr>
          <p:cNvSpPr>
            <a:spLocks noGrp="1"/>
          </p:cNvSpPr>
          <p:nvPr>
            <p:ph type="title"/>
          </p:nvPr>
        </p:nvSpPr>
        <p:spPr/>
        <p:txBody>
          <a:bodyPr/>
          <a:lstStyle/>
          <a:p>
            <a:r>
              <a:rPr lang="en-US" dirty="0"/>
              <a:t>Download Files from G-Drive</a:t>
            </a:r>
          </a:p>
        </p:txBody>
      </p:sp>
      <p:sp>
        <p:nvSpPr>
          <p:cNvPr id="7" name="Content Placeholder 6">
            <a:extLst>
              <a:ext uri="{FF2B5EF4-FFF2-40B4-BE49-F238E27FC236}">
                <a16:creationId xmlns:a16="http://schemas.microsoft.com/office/drawing/2014/main" id="{30696292-54E6-D206-385D-A61D2D1613A5}"/>
              </a:ext>
            </a:extLst>
          </p:cNvPr>
          <p:cNvSpPr>
            <a:spLocks noGrp="1"/>
          </p:cNvSpPr>
          <p:nvPr>
            <p:ph sz="half" idx="1"/>
          </p:nvPr>
        </p:nvSpPr>
        <p:spPr/>
        <p:txBody>
          <a:bodyPr/>
          <a:lstStyle/>
          <a:p>
            <a:r>
              <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To download a file to your computer, simply right click on the file and then pick the Download option </a:t>
            </a:r>
          </a:p>
          <a:p>
            <a:r>
              <a:rPr lang="en-US" sz="1800" dirty="0">
                <a:solidFill>
                  <a:schemeClr val="tx1"/>
                </a:solidFill>
                <a:effectLst/>
                <a:latin typeface="Arial" panose="020B0604020202020204" pitchFamily="34" charset="0"/>
                <a:ea typeface="Times New Roman" panose="02020603050405020304" pitchFamily="18" charset="0"/>
              </a:rPr>
              <a:t>You </a:t>
            </a:r>
            <a:r>
              <a:rPr lang="en-US" sz="1800" b="1" dirty="0">
                <a:solidFill>
                  <a:schemeClr val="tx1"/>
                </a:solidFill>
                <a:effectLst/>
                <a:latin typeface="Arial" panose="020B0604020202020204" pitchFamily="34" charset="0"/>
                <a:ea typeface="Times New Roman" panose="02020603050405020304" pitchFamily="18" charset="0"/>
              </a:rPr>
              <a:t>cannot</a:t>
            </a:r>
            <a:r>
              <a:rPr lang="en-US" sz="1800" dirty="0">
                <a:solidFill>
                  <a:schemeClr val="tx1"/>
                </a:solidFill>
                <a:effectLst/>
                <a:latin typeface="Arial" panose="020B0604020202020204" pitchFamily="34" charset="0"/>
                <a:ea typeface="Times New Roman" panose="02020603050405020304" pitchFamily="18" charset="0"/>
              </a:rPr>
              <a:t> drag and drop files from shared folders in G-Drive to your computer.</a:t>
            </a:r>
            <a:endParaRPr lang="en-US" dirty="0">
              <a:solidFill>
                <a:schemeClr val="tx1"/>
              </a:solidFill>
            </a:endParaRPr>
          </a:p>
        </p:txBody>
      </p:sp>
      <p:pic>
        <p:nvPicPr>
          <p:cNvPr id="6" name="Picture 5" descr="Screenshot of G-Drive download icon">
            <a:extLst>
              <a:ext uri="{FF2B5EF4-FFF2-40B4-BE49-F238E27FC236}">
                <a16:creationId xmlns:a16="http://schemas.microsoft.com/office/drawing/2014/main" id="{58EA6034-1FAC-AE8E-9230-44D56B238A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380"/>
          <a:stretch/>
        </p:blipFill>
        <p:spPr bwMode="auto">
          <a:xfrm>
            <a:off x="4772914" y="1819423"/>
            <a:ext cx="3598672" cy="4006555"/>
          </a:xfrm>
          <a:prstGeom prst="rect">
            <a:avLst/>
          </a:prstGeom>
          <a:ln w="9525" cap="flat" cmpd="sng" algn="ctr">
            <a:solidFill>
              <a:srgbClr val="4F81BD"/>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8DCCB920-F8EE-D56F-A050-E33CD84CB75B}"/>
              </a:ext>
            </a:extLst>
          </p:cNvPr>
          <p:cNvSpPr txBox="1"/>
          <p:nvPr/>
        </p:nvSpPr>
        <p:spPr>
          <a:xfrm>
            <a:off x="266700" y="5819775"/>
            <a:ext cx="5524500" cy="92333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Available Resources:</a:t>
            </a:r>
          </a:p>
          <a:p>
            <a:r>
              <a:rPr lang="en-US" sz="1200" dirty="0">
                <a:latin typeface="Arial" panose="020B0604020202020204" pitchFamily="34" charset="0"/>
                <a:cs typeface="Arial" panose="020B0604020202020204" pitchFamily="34" charset="0"/>
              </a:rPr>
              <a:t>G-Drive Instructions:  </a:t>
            </a:r>
            <a:r>
              <a:rPr lang="en-US" sz="1200" dirty="0">
                <a:latin typeface="Arial" panose="020B0604020202020204" pitchFamily="34" charset="0"/>
                <a:cs typeface="Arial" panose="020B0604020202020204" pitchFamily="34" charset="0"/>
                <a:hlinkClick r:id="rId6"/>
              </a:rPr>
              <a:t>https://resources.csi.state.co.us/data-security/</a:t>
            </a:r>
            <a:r>
              <a:rPr lang="en-US" sz="12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sp>
        <p:nvSpPr>
          <p:cNvPr id="9" name="Slide Number Placeholder 3">
            <a:extLst>
              <a:ext uri="{FF2B5EF4-FFF2-40B4-BE49-F238E27FC236}">
                <a16:creationId xmlns:a16="http://schemas.microsoft.com/office/drawing/2014/main" id="{941591A2-EB03-063B-ABE9-8BE7B7A4230D}"/>
              </a:ext>
            </a:extLst>
          </p:cNvPr>
          <p:cNvSpPr>
            <a:spLocks noGrp="1"/>
          </p:cNvSpPr>
          <p:nvPr>
            <p:ph type="sldNum" sz="quarter" idx="10"/>
          </p:nvPr>
        </p:nvSpPr>
        <p:spPr>
          <a:xfrm>
            <a:off x="8515350" y="6373767"/>
            <a:ext cx="416379" cy="365125"/>
          </a:xfrm>
        </p:spPr>
        <p:txBody>
          <a:bodyPr/>
          <a:lstStyle/>
          <a:p>
            <a:fld id="{EC1600DF-956B-4476-BE04-E06F84ED2D2B}" type="slidenum">
              <a:rPr lang="en-US" smtClean="0"/>
              <a:t>6</a:t>
            </a:fld>
            <a:endParaRPr lang="en-US" dirty="0"/>
          </a:p>
        </p:txBody>
      </p:sp>
      <p:pic>
        <p:nvPicPr>
          <p:cNvPr id="4" name="Recorded Sound" descr="Icon for recorded sound">
            <a:hlinkClick r:id="" action="ppaction://media"/>
            <a:extLst>
              <a:ext uri="{FF2B5EF4-FFF2-40B4-BE49-F238E27FC236}">
                <a16:creationId xmlns:a16="http://schemas.microsoft.com/office/drawing/2014/main" id="{3EE1D3E6-8B41-CFA3-8E55-AF3033B4C5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850" y="4948833"/>
            <a:ext cx="609600" cy="609600"/>
          </a:xfrm>
          <a:prstGeom prst="rect">
            <a:avLst/>
          </a:prstGeom>
        </p:spPr>
      </p:pic>
    </p:spTree>
    <p:extLst>
      <p:ext uri="{BB962C8B-B14F-4D97-AF65-F5344CB8AC3E}">
        <p14:creationId xmlns:p14="http://schemas.microsoft.com/office/powerpoint/2010/main" val="244064020"/>
      </p:ext>
    </p:extLst>
  </p:cSld>
  <p:clrMapOvr>
    <a:masterClrMapping/>
  </p:clrMapOvr>
  <mc:AlternateContent xmlns:mc="http://schemas.openxmlformats.org/markup-compatibility/2006" xmlns:p14="http://schemas.microsoft.com/office/powerpoint/2010/main">
    <mc:Choice Requires="p14">
      <p:transition spd="slow" p14:dur="2000" advTm="22951"/>
    </mc:Choice>
    <mc:Fallback xmlns="">
      <p:transition spd="slow" advTm="2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G-Drive Folder/File Structure</a:t>
            </a:r>
          </a:p>
        </p:txBody>
      </p:sp>
      <p:sp>
        <p:nvSpPr>
          <p:cNvPr id="7" name="TextBox 6"/>
          <p:cNvSpPr txBox="1"/>
          <p:nvPr/>
        </p:nvSpPr>
        <p:spPr>
          <a:xfrm>
            <a:off x="283262" y="1302440"/>
            <a:ext cx="8577475" cy="1408078"/>
          </a:xfrm>
          <a:prstGeom prst="rect">
            <a:avLst/>
          </a:prstGeom>
          <a:noFill/>
          <a:ln w="38100">
            <a:solidFill>
              <a:srgbClr val="C00000"/>
            </a:solidFill>
          </a:ln>
        </p:spPr>
        <p:txBody>
          <a:bodyPr wrap="square" rtlCol="0">
            <a:spAutoFit/>
          </a:bodyPr>
          <a:lstStyle/>
          <a:p>
            <a:r>
              <a:rPr lang="en-US" sz="1600" i="1" dirty="0">
                <a:latin typeface="Arial" panose="020B0604020202020204" pitchFamily="34" charset="0"/>
                <a:cs typeface="Arial" panose="020B0604020202020204" pitchFamily="34" charset="0"/>
              </a:rPr>
              <a:t>Select the folder of the appropriate data collection within the Submissions folder (ex: End of Year).</a:t>
            </a:r>
          </a:p>
          <a:p>
            <a:endParaRPr lang="en-US" sz="1100" i="1"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Select the folder of the appropriate school year (ex: 21-22)</a:t>
            </a:r>
          </a:p>
          <a:p>
            <a:endParaRPr lang="en-US" sz="1050" i="1"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You’ll see multiple subfolders (Files to Run, Error Reports, and possibly others).</a:t>
            </a:r>
          </a:p>
        </p:txBody>
      </p:sp>
      <p:pic>
        <p:nvPicPr>
          <p:cNvPr id="10" name="Picture 9" descr="Screenshot of the G-Drive folder/file structure">
            <a:extLst>
              <a:ext uri="{FF2B5EF4-FFF2-40B4-BE49-F238E27FC236}">
                <a16:creationId xmlns:a16="http://schemas.microsoft.com/office/drawing/2014/main" id="{7E97BA08-8BE1-8A4B-121A-096095579649}"/>
              </a:ext>
            </a:extLst>
          </p:cNvPr>
          <p:cNvPicPr>
            <a:picLocks noChangeAspect="1"/>
          </p:cNvPicPr>
          <p:nvPr/>
        </p:nvPicPr>
        <p:blipFill>
          <a:blip r:embed="rId5"/>
          <a:stretch>
            <a:fillRect/>
          </a:stretch>
        </p:blipFill>
        <p:spPr>
          <a:xfrm>
            <a:off x="2374439" y="2759009"/>
            <a:ext cx="4395120" cy="2424893"/>
          </a:xfrm>
          <a:prstGeom prst="rect">
            <a:avLst/>
          </a:prstGeom>
          <a:ln>
            <a:solidFill>
              <a:schemeClr val="accent1"/>
            </a:solidFill>
          </a:ln>
        </p:spPr>
      </p:pic>
      <p:sp>
        <p:nvSpPr>
          <p:cNvPr id="5" name="TextBox 4"/>
          <p:cNvSpPr txBox="1"/>
          <p:nvPr/>
        </p:nvSpPr>
        <p:spPr>
          <a:xfrm>
            <a:off x="283262" y="5232394"/>
            <a:ext cx="8577475" cy="646331"/>
          </a:xfrm>
          <a:prstGeom prst="rect">
            <a:avLst/>
          </a:prstGeom>
          <a:solidFill>
            <a:schemeClr val="bg1"/>
          </a:solidFill>
          <a:ln w="38100">
            <a:solidFill>
              <a:srgbClr val="C00000"/>
            </a:solidFill>
          </a:ln>
        </p:spPr>
        <p:txBody>
          <a:bodyPr wrap="square" rtlCol="0">
            <a:spAutoFit/>
          </a:bodyPr>
          <a:lstStyle/>
          <a:p>
            <a:r>
              <a:rPr lang="en-US" i="1" dirty="0">
                <a:latin typeface="Arial" panose="020B0604020202020204" pitchFamily="34" charset="0"/>
                <a:cs typeface="Arial" panose="020B0604020202020204" pitchFamily="34" charset="0"/>
              </a:rPr>
              <a:t>Upload your student data files to “Files to Run”</a:t>
            </a:r>
          </a:p>
          <a:p>
            <a:r>
              <a:rPr lang="en-US" i="1" dirty="0">
                <a:latin typeface="Arial" panose="020B0604020202020204" pitchFamily="34" charset="0"/>
                <a:cs typeface="Arial" panose="020B0604020202020204" pitchFamily="34" charset="0"/>
              </a:rPr>
              <a:t>Download your error reports from “Error Reports”</a:t>
            </a:r>
          </a:p>
        </p:txBody>
      </p:sp>
      <p:sp>
        <p:nvSpPr>
          <p:cNvPr id="3" name="Slide Number Placeholder 2">
            <a:extLst>
              <a:ext uri="{FF2B5EF4-FFF2-40B4-BE49-F238E27FC236}">
                <a16:creationId xmlns:a16="http://schemas.microsoft.com/office/drawing/2014/main" id="{072CDDEB-FA0A-4DDF-992D-64FB2A86A0A2}"/>
              </a:ext>
            </a:extLst>
          </p:cNvPr>
          <p:cNvSpPr>
            <a:spLocks noGrp="1"/>
          </p:cNvSpPr>
          <p:nvPr>
            <p:ph type="sldNum" sz="quarter" idx="10"/>
          </p:nvPr>
        </p:nvSpPr>
        <p:spPr/>
        <p:txBody>
          <a:bodyPr/>
          <a:lstStyle/>
          <a:p>
            <a:fld id="{EC1600DF-956B-4476-BE04-E06F84ED2D2B}" type="slidenum">
              <a:rPr lang="en-US" smtClean="0"/>
              <a:t>7</a:t>
            </a:fld>
            <a:endParaRPr lang="en-US"/>
          </a:p>
        </p:txBody>
      </p:sp>
      <p:pic>
        <p:nvPicPr>
          <p:cNvPr id="6" name="Recorded Sound" descr="Icon for recorded sound">
            <a:hlinkClick r:id="" action="ppaction://media"/>
            <a:extLst>
              <a:ext uri="{FF2B5EF4-FFF2-40B4-BE49-F238E27FC236}">
                <a16:creationId xmlns:a16="http://schemas.microsoft.com/office/drawing/2014/main" id="{69DCE853-67D6-9E18-0473-7D2A55F8C1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850" y="5872451"/>
            <a:ext cx="609600" cy="609600"/>
          </a:xfrm>
          <a:prstGeom prst="rect">
            <a:avLst/>
          </a:prstGeom>
        </p:spPr>
      </p:pic>
    </p:spTree>
    <p:extLst>
      <p:ext uri="{BB962C8B-B14F-4D97-AF65-F5344CB8AC3E}">
        <p14:creationId xmlns:p14="http://schemas.microsoft.com/office/powerpoint/2010/main" val="1541300126"/>
      </p:ext>
    </p:extLst>
  </p:cSld>
  <p:clrMapOvr>
    <a:masterClrMapping/>
  </p:clrMapOvr>
  <mc:AlternateContent xmlns:mc="http://schemas.openxmlformats.org/markup-compatibility/2006" xmlns:p14="http://schemas.microsoft.com/office/powerpoint/2010/main">
    <mc:Choice Requires="p14">
      <p:transition spd="slow" p14:dur="2000" advTm="27758"/>
    </mc:Choice>
    <mc:Fallback xmlns="">
      <p:transition spd="slow" advTm="2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Naming Data Files</a:t>
            </a:r>
          </a:p>
        </p:txBody>
      </p:sp>
      <p:sp>
        <p:nvSpPr>
          <p:cNvPr id="3" name="Content Placeholder 2"/>
          <p:cNvSpPr>
            <a:spLocks noGrp="1"/>
          </p:cNvSpPr>
          <p:nvPr>
            <p:ph idx="1"/>
          </p:nvPr>
        </p:nvSpPr>
        <p:spPr>
          <a:xfrm>
            <a:off x="334109" y="1494692"/>
            <a:ext cx="8597620" cy="4682271"/>
          </a:xfrm>
        </p:spPr>
        <p:txBody>
          <a:bodyPr>
            <a:normAutofit/>
          </a:bodyPr>
          <a:lstStyle/>
          <a:p>
            <a:pPr marL="0" indent="0">
              <a:buNone/>
            </a:pPr>
            <a:r>
              <a:rPr lang="en-US" sz="3200" dirty="0"/>
              <a:t>CSI Standard Convention: </a:t>
            </a:r>
          </a:p>
          <a:p>
            <a:pPr marL="0" indent="0">
              <a:buNone/>
            </a:pPr>
            <a:r>
              <a:rPr lang="en-US" sz="2400" dirty="0">
                <a:solidFill>
                  <a:srgbClr val="FF0000"/>
                </a:solidFill>
              </a:rPr>
              <a:t>School </a:t>
            </a:r>
            <a:r>
              <a:rPr lang="en-US" sz="2400" dirty="0" err="1">
                <a:solidFill>
                  <a:srgbClr val="FF0000"/>
                </a:solidFill>
              </a:rPr>
              <a:t>Code</a:t>
            </a:r>
            <a:r>
              <a:rPr lang="en-US" sz="2400" dirty="0" err="1"/>
              <a:t>_</a:t>
            </a:r>
            <a:r>
              <a:rPr lang="en-US" sz="2400" dirty="0" err="1">
                <a:solidFill>
                  <a:srgbClr val="00B0F0"/>
                </a:solidFill>
              </a:rPr>
              <a:t>School</a:t>
            </a:r>
            <a:r>
              <a:rPr lang="en-US" sz="2400" dirty="0">
                <a:solidFill>
                  <a:srgbClr val="00B0F0"/>
                </a:solidFill>
              </a:rPr>
              <a:t> Name/</a:t>
            </a:r>
            <a:r>
              <a:rPr lang="en-US" sz="2400" dirty="0" err="1">
                <a:solidFill>
                  <a:srgbClr val="00B0F0"/>
                </a:solidFill>
              </a:rPr>
              <a:t>Abbreviation</a:t>
            </a:r>
            <a:r>
              <a:rPr lang="en-US" sz="2400" dirty="0" err="1"/>
              <a:t>_</a:t>
            </a:r>
            <a:r>
              <a:rPr lang="en-US" sz="2400" dirty="0" err="1">
                <a:solidFill>
                  <a:srgbClr val="FFC000"/>
                </a:solidFill>
              </a:rPr>
              <a:t>Interchange</a:t>
            </a:r>
            <a:r>
              <a:rPr lang="en-US" sz="2400" dirty="0">
                <a:solidFill>
                  <a:srgbClr val="FFC000"/>
                </a:solidFill>
              </a:rPr>
              <a:t> File </a:t>
            </a:r>
            <a:r>
              <a:rPr lang="en-US" sz="2400" dirty="0" err="1">
                <a:solidFill>
                  <a:srgbClr val="FFC000"/>
                </a:solidFill>
              </a:rPr>
              <a:t>Type</a:t>
            </a:r>
            <a:r>
              <a:rPr lang="en-US" sz="2400" dirty="0" err="1"/>
              <a:t>_</a:t>
            </a:r>
            <a:r>
              <a:rPr lang="en-US" sz="2400" dirty="0" err="1">
                <a:solidFill>
                  <a:srgbClr val="00B050"/>
                </a:solidFill>
              </a:rPr>
              <a:t>Date</a:t>
            </a:r>
            <a:endParaRPr lang="en-US" sz="2400" dirty="0">
              <a:solidFill>
                <a:srgbClr val="00B050"/>
              </a:solidFill>
            </a:endParaRPr>
          </a:p>
          <a:p>
            <a:pPr marL="0" indent="0">
              <a:buNone/>
            </a:pPr>
            <a:endParaRPr lang="en-US" sz="1400" dirty="0"/>
          </a:p>
          <a:p>
            <a:pPr marL="0" indent="0">
              <a:buNone/>
            </a:pPr>
            <a:r>
              <a:rPr lang="en-US" sz="3200" dirty="0"/>
              <a:t>October Count File Name Examples:</a:t>
            </a:r>
          </a:p>
          <a:p>
            <a:pPr marL="342900" lvl="1" indent="-342900"/>
            <a:r>
              <a:rPr lang="en-US" dirty="0"/>
              <a:t>Student Demographic (SD) interchange file for Golden View Classical Academy</a:t>
            </a:r>
          </a:p>
          <a:p>
            <a:pPr marL="708660" lvl="2" indent="-342900"/>
            <a:r>
              <a:rPr lang="en-US" dirty="0">
                <a:solidFill>
                  <a:srgbClr val="FF0000"/>
                </a:solidFill>
              </a:rPr>
              <a:t>3393_</a:t>
            </a:r>
            <a:r>
              <a:rPr lang="en-US" dirty="0">
                <a:solidFill>
                  <a:srgbClr val="00B0F0"/>
                </a:solidFill>
              </a:rPr>
              <a:t>GVCA_</a:t>
            </a:r>
            <a:r>
              <a:rPr lang="en-US" dirty="0">
                <a:solidFill>
                  <a:srgbClr val="FFC000"/>
                </a:solidFill>
              </a:rPr>
              <a:t>SD_</a:t>
            </a:r>
            <a:r>
              <a:rPr lang="en-US" dirty="0">
                <a:solidFill>
                  <a:srgbClr val="00B050"/>
                </a:solidFill>
              </a:rPr>
              <a:t>09022021</a:t>
            </a:r>
          </a:p>
          <a:p>
            <a:pPr marL="342900" lvl="1" indent="-342900"/>
            <a:r>
              <a:rPr lang="en-US" dirty="0"/>
              <a:t>School Student Association (SSA) interchange file for High Point Academy</a:t>
            </a:r>
          </a:p>
          <a:p>
            <a:pPr marL="708660" lvl="2" indent="-342900"/>
            <a:r>
              <a:rPr lang="en-US" dirty="0">
                <a:solidFill>
                  <a:srgbClr val="FF0000"/>
                </a:solidFill>
              </a:rPr>
              <a:t>0655_</a:t>
            </a:r>
            <a:r>
              <a:rPr lang="en-US" dirty="0">
                <a:solidFill>
                  <a:srgbClr val="00B0F0"/>
                </a:solidFill>
              </a:rPr>
              <a:t>HPA_</a:t>
            </a:r>
            <a:r>
              <a:rPr lang="en-US" dirty="0">
                <a:solidFill>
                  <a:srgbClr val="FFC000"/>
                </a:solidFill>
              </a:rPr>
              <a:t>SSA_</a:t>
            </a:r>
            <a:r>
              <a:rPr lang="en-US" dirty="0">
                <a:solidFill>
                  <a:srgbClr val="00B050"/>
                </a:solidFill>
              </a:rPr>
              <a:t>09022021</a:t>
            </a:r>
            <a:r>
              <a:rPr lang="en-US" dirty="0"/>
              <a:t>	</a:t>
            </a:r>
          </a:p>
        </p:txBody>
      </p:sp>
      <p:sp>
        <p:nvSpPr>
          <p:cNvPr id="4" name="Slide Number Placeholder 3">
            <a:extLst>
              <a:ext uri="{FF2B5EF4-FFF2-40B4-BE49-F238E27FC236}">
                <a16:creationId xmlns:a16="http://schemas.microsoft.com/office/drawing/2014/main" id="{48FF6370-8257-4696-ABAD-7ADAA5D84DE1}"/>
              </a:ext>
            </a:extLst>
          </p:cNvPr>
          <p:cNvSpPr>
            <a:spLocks noGrp="1"/>
          </p:cNvSpPr>
          <p:nvPr>
            <p:ph type="sldNum" sz="quarter" idx="10"/>
          </p:nvPr>
        </p:nvSpPr>
        <p:spPr/>
        <p:txBody>
          <a:bodyPr/>
          <a:lstStyle/>
          <a:p>
            <a:fld id="{EC1600DF-956B-4476-BE04-E06F84ED2D2B}" type="slidenum">
              <a:rPr lang="en-US" smtClean="0"/>
              <a:t>8</a:t>
            </a:fld>
            <a:endParaRPr lang="en-US"/>
          </a:p>
        </p:txBody>
      </p:sp>
      <p:pic>
        <p:nvPicPr>
          <p:cNvPr id="5" name="Recorded Sound" descr="Icon for recorded sound">
            <a:hlinkClick r:id="" action="ppaction://media"/>
            <a:extLst>
              <a:ext uri="{FF2B5EF4-FFF2-40B4-BE49-F238E27FC236}">
                <a16:creationId xmlns:a16="http://schemas.microsoft.com/office/drawing/2014/main" id="{9625CB37-AEAE-F81F-2BFD-BF5FDBC1CD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4109" y="5979032"/>
            <a:ext cx="609600" cy="609600"/>
          </a:xfrm>
          <a:prstGeom prst="rect">
            <a:avLst/>
          </a:prstGeom>
        </p:spPr>
      </p:pic>
    </p:spTree>
    <p:extLst>
      <p:ext uri="{BB962C8B-B14F-4D97-AF65-F5344CB8AC3E}">
        <p14:creationId xmlns:p14="http://schemas.microsoft.com/office/powerpoint/2010/main" val="1167629829"/>
      </p:ext>
    </p:extLst>
  </p:cSld>
  <p:clrMapOvr>
    <a:masterClrMapping/>
  </p:clrMapOvr>
  <mc:AlternateContent xmlns:mc="http://schemas.openxmlformats.org/markup-compatibility/2006" xmlns:p14="http://schemas.microsoft.com/office/powerpoint/2010/main">
    <mc:Choice Requires="p14">
      <p:transition spd="slow" p14:dur="2000" advTm="91993"/>
    </mc:Choice>
    <mc:Fallback xmlns="">
      <p:transition spd="slow" advTm="91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9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897791"/>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br>
              <a:rPr lang="en-US"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D26A2CB-31E0-4052-8C2E-4C0BD987E887}"/>
              </a:ext>
            </a:extLst>
          </p:cNvPr>
          <p:cNvSpPr txBox="1"/>
          <p:nvPr/>
        </p:nvSpPr>
        <p:spPr>
          <a:xfrm>
            <a:off x="2062756" y="3720669"/>
            <a:ext cx="5018300" cy="830997"/>
          </a:xfrm>
          <a:prstGeom prst="rect">
            <a:avLst/>
          </a:prstGeom>
          <a:noFill/>
        </p:spPr>
        <p:txBody>
          <a:bodyPr wrap="square" rtlCol="0">
            <a:spAutoFit/>
          </a:bodyPr>
          <a:lstStyle/>
          <a:p>
            <a:pPr algn="ctr"/>
            <a:r>
              <a:rPr lang="en-US" sz="2400" dirty="0">
                <a:solidFill>
                  <a:schemeClr val="bg1"/>
                </a:solidFill>
                <a:hlinkClick r:id="rId5">
                  <a:extLst>
                    <a:ext uri="{A12FA001-AC4F-418D-AE19-62706E023703}">
                      <ahyp:hlinkClr xmlns:ahyp="http://schemas.microsoft.com/office/drawing/2018/hyperlinkcolor" val="tx"/>
                    </a:ext>
                  </a:extLst>
                </a:hlinkClick>
              </a:rPr>
              <a:t>submissions_csi@csi.state.co.us</a:t>
            </a:r>
            <a:endParaRPr lang="en-US" sz="2400" dirty="0">
              <a:solidFill>
                <a:schemeClr val="bg1"/>
              </a:solidFill>
            </a:endParaRPr>
          </a:p>
          <a:p>
            <a:pPr algn="ctr"/>
            <a:endParaRPr lang="en-US" sz="2400" dirty="0">
              <a:solidFill>
                <a:schemeClr val="bg1"/>
              </a:solidFill>
            </a:endParaRPr>
          </a:p>
        </p:txBody>
      </p:sp>
      <p:sp>
        <p:nvSpPr>
          <p:cNvPr id="113" name="Shape 113"/>
          <p:cNvSpPr txBox="1">
            <a:spLocks noGrp="1"/>
          </p:cNvSpPr>
          <p:nvPr>
            <p:ph type="sldNum" idx="12"/>
          </p:nvPr>
        </p:nvSpPr>
        <p:spPr>
          <a:xfrm>
            <a:off x="8543107" y="6366799"/>
            <a:ext cx="38961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9</a:t>
            </a:fld>
            <a:endParaRPr dirty="0"/>
          </a:p>
        </p:txBody>
      </p:sp>
      <p:pic>
        <p:nvPicPr>
          <p:cNvPr id="2" name="Recorded Sound" descr="Icon for recorded sound">
            <a:hlinkClick r:id="" action="ppaction://media"/>
            <a:extLst>
              <a:ext uri="{FF2B5EF4-FFF2-40B4-BE49-F238E27FC236}">
                <a16:creationId xmlns:a16="http://schemas.microsoft.com/office/drawing/2014/main" id="{4FDDD485-D034-C1D4-08B1-B9E1B56AFB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1278" y="6011357"/>
            <a:ext cx="609600" cy="609600"/>
          </a:xfrm>
          <a:prstGeom prst="rect">
            <a:avLst/>
          </a:prstGeom>
        </p:spPr>
      </p:pic>
    </p:spTree>
    <p:extLst>
      <p:ext uri="{BB962C8B-B14F-4D97-AF65-F5344CB8AC3E}">
        <p14:creationId xmlns:p14="http://schemas.microsoft.com/office/powerpoint/2010/main" val="3880746764"/>
      </p:ext>
    </p:extLst>
  </p:cSld>
  <p:clrMapOvr>
    <a:masterClrMapping/>
  </p:clrMapOvr>
  <mc:AlternateContent xmlns:mc="http://schemas.openxmlformats.org/markup-compatibility/2006" xmlns:p14="http://schemas.microsoft.com/office/powerpoint/2010/main">
    <mc:Choice Requires="p14">
      <p:transition spd="slow" p14:dur="2000" advTm="13451"/>
    </mc:Choice>
    <mc:Fallback xmlns="">
      <p:transition spd="slow" advTm="13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4739</TotalTime>
  <Words>1955</Words>
  <Application>Microsoft Office PowerPoint</Application>
  <PresentationFormat>On-screen Show (4:3)</PresentationFormat>
  <Paragraphs>137</Paragraphs>
  <Slides>9</Slides>
  <Notes>9</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Data Security</vt:lpstr>
      <vt:lpstr>What is Personally Identifiable Information (PII)?</vt:lpstr>
      <vt:lpstr>What NOT to do with PII</vt:lpstr>
      <vt:lpstr>How to Share PII</vt:lpstr>
      <vt:lpstr>Upload Files to G-Drive</vt:lpstr>
      <vt:lpstr>Download Files from G-Drive</vt:lpstr>
      <vt:lpstr>G-Drive Folder/File Structure</vt:lpstr>
      <vt:lpstr>Naming Data Files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2020-21 Data Submissions Process</dc:title>
  <dc:creator>Tribbett, Jessica</dc:creator>
  <cp:lastModifiedBy>Dinnen, Janet</cp:lastModifiedBy>
  <cp:revision>163</cp:revision>
  <dcterms:created xsi:type="dcterms:W3CDTF">2020-07-11T19:42:32Z</dcterms:created>
  <dcterms:modified xsi:type="dcterms:W3CDTF">2023-03-31T18:54:31Z</dcterms:modified>
</cp:coreProperties>
</file>