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1"/>
  </p:notesMasterIdLst>
  <p:sldIdLst>
    <p:sldId id="256" r:id="rId2"/>
    <p:sldId id="274" r:id="rId3"/>
    <p:sldId id="262" r:id="rId4"/>
    <p:sldId id="257" r:id="rId5"/>
    <p:sldId id="258" r:id="rId6"/>
    <p:sldId id="259" r:id="rId7"/>
    <p:sldId id="260" r:id="rId8"/>
    <p:sldId id="269" r:id="rId9"/>
    <p:sldId id="276" r:id="rId10"/>
    <p:sldId id="261" r:id="rId11"/>
    <p:sldId id="271" r:id="rId12"/>
    <p:sldId id="277" r:id="rId13"/>
    <p:sldId id="270" r:id="rId14"/>
    <p:sldId id="272" r:id="rId15"/>
    <p:sldId id="278" r:id="rId16"/>
    <p:sldId id="266" r:id="rId17"/>
    <p:sldId id="264" r:id="rId18"/>
    <p:sldId id="273"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38D9BCFD-54F4-16B0-6676-DB40A53B69FB}" name="Hartung, Ryan" initials="RH" userId="S::Hartung_R@cde.state.co.us::760df91e-2652-4f4c-b7b7-b05866444dd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3" clrIdx="0">
    <p:extLst>
      <p:ext uri="{19B8F6BF-5375-455C-9EA6-DF929625EA0E}">
        <p15:presenceInfo xmlns:p15="http://schemas.microsoft.com/office/powerpoint/2012/main" userId="S::Dinnen_J@cde.state.co.us::682ebc80-7236-4772-9819-9edf9790eda1" providerId="AD"/>
      </p:ext>
    </p:extLst>
  </p:cmAuthor>
  <p:cmAuthor id="2" name="Hartung, Ryan" initials="HR" lastIdx="1" clrIdx="1">
    <p:extLst>
      <p:ext uri="{19B8F6BF-5375-455C-9EA6-DF929625EA0E}">
        <p15:presenceInfo xmlns:p15="http://schemas.microsoft.com/office/powerpoint/2012/main" userId="S::Hartung_R@cde.state.co.us::760df91e-2652-4f4c-b7b7-b05866444dd1" providerId="AD"/>
      </p:ext>
    </p:extLst>
  </p:cmAuthor>
  <p:cmAuthor id="3" name="Eddy, Julie" initials="EJ" lastIdx="1" clrIdx="2">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CA0"/>
    <a:srgbClr val="455FA9"/>
    <a:srgbClr val="9FF4FF"/>
    <a:srgbClr val="DAC2EC"/>
    <a:srgbClr val="C63F28"/>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autoAdjust="0"/>
    <p:restoredTop sz="90834" autoAdjust="0"/>
  </p:normalViewPr>
  <p:slideViewPr>
    <p:cSldViewPr snapToGrid="0">
      <p:cViewPr varScale="1">
        <p:scale>
          <a:sx n="100" d="100"/>
          <a:sy n="100" d="100"/>
        </p:scale>
        <p:origin x="1866" y="78"/>
      </p:cViewPr>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47419-FD2E-4B73-9364-AEDF9B335DC1}" type="datetimeFigureOut">
              <a:rPr lang="en-US" smtClean="0"/>
              <a:t>5/16/2023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412A0-D66C-48E0-8B20-A2797B4B8272}" type="slidenum">
              <a:rPr lang="en-US" smtClean="0"/>
              <a:t>‹#›</a:t>
            </a:fld>
            <a:endParaRPr lang="en-US"/>
          </a:p>
        </p:txBody>
      </p:sp>
    </p:spTree>
    <p:extLst>
      <p:ext uri="{BB962C8B-B14F-4D97-AF65-F5344CB8AC3E}">
        <p14:creationId xmlns:p14="http://schemas.microsoft.com/office/powerpoint/2010/main" val="130056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sources.csi.state.co.u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brief training will provide a summary of key updates for each main data collection for the 2023-24 school year. This training is helpful for returning school data contacts who are interested in learning about the key updates to expect for the upcoming school year.  </a:t>
            </a:r>
          </a:p>
        </p:txBody>
      </p:sp>
      <p:sp>
        <p:nvSpPr>
          <p:cNvPr id="4" name="Slide Number Placeholder 3"/>
          <p:cNvSpPr>
            <a:spLocks noGrp="1"/>
          </p:cNvSpPr>
          <p:nvPr>
            <p:ph type="sldNum" sz="quarter" idx="5"/>
          </p:nvPr>
        </p:nvSpPr>
        <p:spPr/>
        <p:txBody>
          <a:bodyPr/>
          <a:lstStyle/>
          <a:p>
            <a:fld id="{B24412A0-D66C-48E0-8B20-A2797B4B8272}" type="slidenum">
              <a:rPr lang="en-US" smtClean="0"/>
              <a:t>1</a:t>
            </a:fld>
            <a:endParaRPr lang="en-US"/>
          </a:p>
        </p:txBody>
      </p:sp>
    </p:spTree>
    <p:extLst>
      <p:ext uri="{BB962C8B-B14F-4D97-AF65-F5344CB8AC3E}">
        <p14:creationId xmlns:p14="http://schemas.microsoft.com/office/powerpoint/2010/main" val="77122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shift is with Postsecondary Program Enrollment, which historically has been on the SD file. Given that this is related to a student’s school/program details, this has been shifted to the SSA file.</a:t>
            </a:r>
          </a:p>
          <a:p>
            <a:br>
              <a:rPr lang="en-US" dirty="0"/>
            </a:br>
            <a:r>
              <a:rPr lang="en-US" dirty="0"/>
              <a:t>Additionally, ASCENT carryforward codes have been removed and TREP codes have been added.</a:t>
            </a:r>
          </a:p>
        </p:txBody>
      </p:sp>
      <p:sp>
        <p:nvSpPr>
          <p:cNvPr id="4" name="Slide Number Placeholder 3"/>
          <p:cNvSpPr>
            <a:spLocks noGrp="1"/>
          </p:cNvSpPr>
          <p:nvPr>
            <p:ph type="sldNum" sz="quarter" idx="5"/>
          </p:nvPr>
        </p:nvSpPr>
        <p:spPr/>
        <p:txBody>
          <a:bodyPr/>
          <a:lstStyle/>
          <a:p>
            <a:fld id="{B24412A0-D66C-48E0-8B20-A2797B4B8272}" type="slidenum">
              <a:rPr lang="en-US" smtClean="0"/>
              <a:t>10</a:t>
            </a:fld>
            <a:endParaRPr lang="en-US"/>
          </a:p>
        </p:txBody>
      </p:sp>
    </p:spTree>
    <p:extLst>
      <p:ext uri="{BB962C8B-B14F-4D97-AF65-F5344CB8AC3E}">
        <p14:creationId xmlns:p14="http://schemas.microsoft.com/office/powerpoint/2010/main" val="4265777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shifting to the Discipline collection, 23-24 updates are working to reducing the reporting burden on schools.</a:t>
            </a:r>
          </a:p>
          <a:p>
            <a:endParaRPr lang="en-US" dirty="0"/>
          </a:p>
          <a:p>
            <a:r>
              <a:rPr lang="en-US" dirty="0"/>
              <a:t>Beginning in 23-24 the SPED Discipline collection and the School Discipline collection will be merged to align with the requirements in Senate Bill22-1376. This merged collection will only require one discipline file from each school, and student-level data will be reported for all students.</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11</a:t>
            </a:fld>
            <a:endParaRPr lang="en-US"/>
          </a:p>
        </p:txBody>
      </p:sp>
    </p:spTree>
    <p:extLst>
      <p:ext uri="{BB962C8B-B14F-4D97-AF65-F5344CB8AC3E}">
        <p14:creationId xmlns:p14="http://schemas.microsoft.com/office/powerpoint/2010/main" val="136227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preschoolers and reporting for the discipline collection, PreK students will be reported if they are disciplined in the school setting.</a:t>
            </a:r>
          </a:p>
          <a:p>
            <a:r>
              <a:rPr lang="en-US" dirty="0"/>
              <a:t>This is required to be collected per HB19-1194, and the bill states that the State board will review the PK-2nd grade discipline data. </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12</a:t>
            </a:fld>
            <a:endParaRPr lang="en-US"/>
          </a:p>
        </p:txBody>
      </p:sp>
    </p:spTree>
    <p:extLst>
      <p:ext uri="{BB962C8B-B14F-4D97-AF65-F5344CB8AC3E}">
        <p14:creationId xmlns:p14="http://schemas.microsoft.com/office/powerpoint/2010/main" val="833278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into key updates for the Special Education Collections.</a:t>
            </a:r>
          </a:p>
        </p:txBody>
      </p:sp>
      <p:sp>
        <p:nvSpPr>
          <p:cNvPr id="4" name="Slide Number Placeholder 3"/>
          <p:cNvSpPr>
            <a:spLocks noGrp="1"/>
          </p:cNvSpPr>
          <p:nvPr>
            <p:ph type="sldNum" sz="quarter" idx="5"/>
          </p:nvPr>
        </p:nvSpPr>
        <p:spPr/>
        <p:txBody>
          <a:bodyPr/>
          <a:lstStyle/>
          <a:p>
            <a:fld id="{B24412A0-D66C-48E0-8B20-A2797B4B8272}" type="slidenum">
              <a:rPr lang="en-US" smtClean="0"/>
              <a:t>13</a:t>
            </a:fld>
            <a:endParaRPr lang="en-US"/>
          </a:p>
        </p:txBody>
      </p:sp>
    </p:spTree>
    <p:extLst>
      <p:ext uri="{BB962C8B-B14F-4D97-AF65-F5344CB8AC3E}">
        <p14:creationId xmlns:p14="http://schemas.microsoft.com/office/powerpoint/2010/main" val="234415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implementation of UPK in 23-24, the Student Participation file will no longer </a:t>
            </a:r>
            <a:r>
              <a:rPr lang="en-US" dirty="0" err="1"/>
              <a:t>ned</a:t>
            </a:r>
            <a:r>
              <a:rPr lang="en-US" dirty="0"/>
              <a:t> to collection preschool-related fields/codes, so you’ll see the removal of Path 1 fields, the removal of Primary Disability 12 which was specific to infants and toddlers with disabilities, and the removal of Part C referral codes, which again were related to preschool aged students. https://www.cde.state.co.us/datapipeline/inter_sped-iep</a:t>
            </a:r>
          </a:p>
        </p:txBody>
      </p:sp>
      <p:sp>
        <p:nvSpPr>
          <p:cNvPr id="4" name="Slide Number Placeholder 3"/>
          <p:cNvSpPr>
            <a:spLocks noGrp="1"/>
          </p:cNvSpPr>
          <p:nvPr>
            <p:ph type="sldNum" sz="quarter" idx="5"/>
          </p:nvPr>
        </p:nvSpPr>
        <p:spPr/>
        <p:txBody>
          <a:bodyPr/>
          <a:lstStyle/>
          <a:p>
            <a:fld id="{B24412A0-D66C-48E0-8B20-A2797B4B8272}" type="slidenum">
              <a:rPr lang="en-US" smtClean="0"/>
              <a:t>14</a:t>
            </a:fld>
            <a:endParaRPr lang="en-US"/>
          </a:p>
        </p:txBody>
      </p:sp>
    </p:spTree>
    <p:extLst>
      <p:ext uri="{BB962C8B-B14F-4D97-AF65-F5344CB8AC3E}">
        <p14:creationId xmlns:p14="http://schemas.microsoft.com/office/powerpoint/2010/main" val="177289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preschool students in the special education data collection, it is expected that schools will reporting special education preschool students in the December Count and Special Education End of Year reporting.</a:t>
            </a:r>
          </a:p>
        </p:txBody>
      </p:sp>
      <p:sp>
        <p:nvSpPr>
          <p:cNvPr id="4" name="Slide Number Placeholder 3"/>
          <p:cNvSpPr>
            <a:spLocks noGrp="1"/>
          </p:cNvSpPr>
          <p:nvPr>
            <p:ph type="sldNum" sz="quarter" idx="5"/>
          </p:nvPr>
        </p:nvSpPr>
        <p:spPr/>
        <p:txBody>
          <a:bodyPr/>
          <a:lstStyle/>
          <a:p>
            <a:fld id="{B24412A0-D66C-48E0-8B20-A2797B4B8272}" type="slidenum">
              <a:rPr lang="en-US" smtClean="0"/>
              <a:t>15</a:t>
            </a:fld>
            <a:endParaRPr lang="en-US"/>
          </a:p>
        </p:txBody>
      </p:sp>
    </p:spTree>
    <p:extLst>
      <p:ext uri="{BB962C8B-B14F-4D97-AF65-F5344CB8AC3E}">
        <p14:creationId xmlns:p14="http://schemas.microsoft.com/office/powerpoint/2010/main" val="342385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shift to key updates in the Staff Data Collections, which have some big wins for CSI schools.</a:t>
            </a:r>
          </a:p>
        </p:txBody>
      </p:sp>
      <p:sp>
        <p:nvSpPr>
          <p:cNvPr id="4" name="Slide Number Placeholder 3"/>
          <p:cNvSpPr>
            <a:spLocks noGrp="1"/>
          </p:cNvSpPr>
          <p:nvPr>
            <p:ph type="sldNum" sz="quarter" idx="5"/>
          </p:nvPr>
        </p:nvSpPr>
        <p:spPr/>
        <p:txBody>
          <a:bodyPr/>
          <a:lstStyle/>
          <a:p>
            <a:fld id="{B24412A0-D66C-48E0-8B20-A2797B4B8272}" type="slidenum">
              <a:rPr lang="en-US" smtClean="0"/>
              <a:t>16</a:t>
            </a:fld>
            <a:endParaRPr lang="en-US"/>
          </a:p>
        </p:txBody>
      </p:sp>
    </p:spTree>
    <p:extLst>
      <p:ext uri="{BB962C8B-B14F-4D97-AF65-F5344CB8AC3E}">
        <p14:creationId xmlns:p14="http://schemas.microsoft.com/office/powerpoint/2010/main" val="3307535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in 23-24, we will see several fields shift from the Staff Profile to the Staff Evaluation Interchange, which I’ll discuss in greater detail on the next slide. Additionally, the READ Training Status field that was historically on the Staff Profile will move to the READ data collection.</a:t>
            </a:r>
          </a:p>
        </p:txBody>
      </p:sp>
      <p:sp>
        <p:nvSpPr>
          <p:cNvPr id="4" name="Slide Number Placeholder 3"/>
          <p:cNvSpPr>
            <a:spLocks noGrp="1"/>
          </p:cNvSpPr>
          <p:nvPr>
            <p:ph type="sldNum" sz="quarter" idx="5"/>
          </p:nvPr>
        </p:nvSpPr>
        <p:spPr/>
        <p:txBody>
          <a:bodyPr/>
          <a:lstStyle/>
          <a:p>
            <a:fld id="{B24412A0-D66C-48E0-8B20-A2797B4B8272}" type="slidenum">
              <a:rPr lang="en-US" smtClean="0"/>
              <a:t>17</a:t>
            </a:fld>
            <a:endParaRPr lang="en-US"/>
          </a:p>
        </p:txBody>
      </p:sp>
    </p:spTree>
    <p:extLst>
      <p:ext uri="{BB962C8B-B14F-4D97-AF65-F5344CB8AC3E}">
        <p14:creationId xmlns:p14="http://schemas.microsoft.com/office/powerpoint/2010/main" val="3981338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you may recall, the Staff Evaluation was a new file for 2022-23. After much advocacy with CDE, CSI has confirmed that CSI schools will NOT be required to complete the Staff Evaluation collection so long as they maintain the waiver to not report staff evaluation data. And, currently, all CSI schools have the necessary waiver.  </a:t>
            </a:r>
          </a:p>
        </p:txBody>
      </p:sp>
      <p:sp>
        <p:nvSpPr>
          <p:cNvPr id="4" name="Slide Number Placeholder 3"/>
          <p:cNvSpPr>
            <a:spLocks noGrp="1"/>
          </p:cNvSpPr>
          <p:nvPr>
            <p:ph type="sldNum" sz="quarter" idx="5"/>
          </p:nvPr>
        </p:nvSpPr>
        <p:spPr/>
        <p:txBody>
          <a:bodyPr/>
          <a:lstStyle/>
          <a:p>
            <a:fld id="{B24412A0-D66C-48E0-8B20-A2797B4B8272}" type="slidenum">
              <a:rPr lang="en-US" smtClean="0"/>
              <a:t>18</a:t>
            </a:fld>
            <a:endParaRPr lang="en-US"/>
          </a:p>
        </p:txBody>
      </p:sp>
    </p:spTree>
    <p:extLst>
      <p:ext uri="{BB962C8B-B14F-4D97-AF65-F5344CB8AC3E}">
        <p14:creationId xmlns:p14="http://schemas.microsoft.com/office/powerpoint/2010/main" val="139624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about the updates mentioned in this training, please don’t hesitate to reach out to the Data Submissions Team! Thank you and have a great day!</a:t>
            </a:r>
          </a:p>
        </p:txBody>
      </p:sp>
      <p:sp>
        <p:nvSpPr>
          <p:cNvPr id="4" name="Slide Number Placeholder 3"/>
          <p:cNvSpPr>
            <a:spLocks noGrp="1"/>
          </p:cNvSpPr>
          <p:nvPr>
            <p:ph type="sldNum" sz="quarter" idx="5"/>
          </p:nvPr>
        </p:nvSpPr>
        <p:spPr/>
        <p:txBody>
          <a:bodyPr/>
          <a:lstStyle/>
          <a:p>
            <a:fld id="{B24412A0-D66C-48E0-8B20-A2797B4B8272}" type="slidenum">
              <a:rPr lang="en-US" smtClean="0"/>
              <a:t>19</a:t>
            </a:fld>
            <a:endParaRPr lang="en-US"/>
          </a:p>
        </p:txBody>
      </p:sp>
    </p:spTree>
    <p:extLst>
      <p:ext uri="{BB962C8B-B14F-4D97-AF65-F5344CB8AC3E}">
        <p14:creationId xmlns:p14="http://schemas.microsoft.com/office/powerpoint/2010/main" val="2768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comprehensive list of updates to each data collection available now, you will see a link at the bottom of the slide to access CDE’s 2023-2024 File Layouts.</a:t>
            </a:r>
          </a:p>
          <a:p>
            <a:r>
              <a:rPr lang="en-US" dirty="0"/>
              <a:t>Alternately, File Layouts with CSI Additions (i.e., extra tips specific to CSI schools) will be posted to the </a:t>
            </a:r>
            <a:r>
              <a:rPr lang="en-US" dirty="0">
                <a:hlinkClick r:id="rId3"/>
              </a:rPr>
              <a:t>CSI Resource Site</a:t>
            </a:r>
            <a:r>
              <a:rPr lang="en-US" dirty="0"/>
              <a:t> as they are finalized for the 2023-24 data collections.</a:t>
            </a:r>
          </a:p>
        </p:txBody>
      </p:sp>
      <p:sp>
        <p:nvSpPr>
          <p:cNvPr id="4" name="Slide Number Placeholder 3"/>
          <p:cNvSpPr>
            <a:spLocks noGrp="1"/>
          </p:cNvSpPr>
          <p:nvPr>
            <p:ph type="sldNum" sz="quarter" idx="5"/>
          </p:nvPr>
        </p:nvSpPr>
        <p:spPr/>
        <p:txBody>
          <a:bodyPr/>
          <a:lstStyle/>
          <a:p>
            <a:fld id="{B24412A0-D66C-48E0-8B20-A2797B4B8272}" type="slidenum">
              <a:rPr lang="en-US" smtClean="0"/>
              <a:t>2</a:t>
            </a:fld>
            <a:endParaRPr lang="en-US"/>
          </a:p>
        </p:txBody>
      </p:sp>
    </p:spTree>
    <p:extLst>
      <p:ext uri="{BB962C8B-B14F-4D97-AF65-F5344CB8AC3E}">
        <p14:creationId xmlns:p14="http://schemas.microsoft.com/office/powerpoint/2010/main" val="8752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going through updates you can expect to see in our Student Data Collections (October Count and End of Year).</a:t>
            </a:r>
          </a:p>
        </p:txBody>
      </p:sp>
      <p:sp>
        <p:nvSpPr>
          <p:cNvPr id="4" name="Slide Number Placeholder 3"/>
          <p:cNvSpPr>
            <a:spLocks noGrp="1"/>
          </p:cNvSpPr>
          <p:nvPr>
            <p:ph type="sldNum" sz="quarter" idx="5"/>
          </p:nvPr>
        </p:nvSpPr>
        <p:spPr/>
        <p:txBody>
          <a:bodyPr/>
          <a:lstStyle/>
          <a:p>
            <a:fld id="{B24412A0-D66C-48E0-8B20-A2797B4B8272}" type="slidenum">
              <a:rPr lang="en-US" smtClean="0"/>
              <a:t>3</a:t>
            </a:fld>
            <a:endParaRPr lang="en-US"/>
          </a:p>
        </p:txBody>
      </p:sp>
    </p:spTree>
    <p:extLst>
      <p:ext uri="{BB962C8B-B14F-4D97-AF65-F5344CB8AC3E}">
        <p14:creationId xmlns:p14="http://schemas.microsoft.com/office/powerpoint/2010/main" val="1089609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update across student collections is an update to the Gender field. Previously, female and male were the only options. Beginning in 23-24, Nonbinary will be an additional option, and as you can see on the screenshot of the file layout, there have also been adjustments to the gender definitions to add more clarity for schools.</a:t>
            </a:r>
          </a:p>
          <a:p>
            <a:endParaRPr lang="en-US" dirty="0"/>
          </a:p>
          <a:p>
            <a:r>
              <a:rPr lang="en-US" dirty="0"/>
              <a:t>This change takes effect July 1</a:t>
            </a:r>
            <a:r>
              <a:rPr lang="en-US" baseline="30000" dirty="0"/>
              <a:t>st</a:t>
            </a:r>
            <a:r>
              <a:rPr lang="en-US" dirty="0"/>
              <a:t> and all of the main SIS vendors have received notification of this update from CDE. That said, schools are always welcome to follow up with your SIS support to request an update of when this update will be made live in the SIS.</a:t>
            </a:r>
          </a:p>
        </p:txBody>
      </p:sp>
      <p:sp>
        <p:nvSpPr>
          <p:cNvPr id="4" name="Slide Number Placeholder 3"/>
          <p:cNvSpPr>
            <a:spLocks noGrp="1"/>
          </p:cNvSpPr>
          <p:nvPr>
            <p:ph type="sldNum" sz="quarter" idx="5"/>
          </p:nvPr>
        </p:nvSpPr>
        <p:spPr/>
        <p:txBody>
          <a:bodyPr/>
          <a:lstStyle/>
          <a:p>
            <a:fld id="{B24412A0-D66C-48E0-8B20-A2797B4B8272}" type="slidenum">
              <a:rPr lang="en-US" smtClean="0"/>
              <a:t>4</a:t>
            </a:fld>
            <a:endParaRPr lang="en-US"/>
          </a:p>
        </p:txBody>
      </p:sp>
    </p:spTree>
    <p:extLst>
      <p:ext uri="{BB962C8B-B14F-4D97-AF65-F5344CB8AC3E}">
        <p14:creationId xmlns:p14="http://schemas.microsoft.com/office/powerpoint/2010/main" val="96173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update will impact many collections, all of which are listed on this slide. For a summary of the definition updates, timeline, and impacted collections, you can access the CDE Gender Field Update resource linked on this slide.</a:t>
            </a:r>
          </a:p>
        </p:txBody>
      </p:sp>
      <p:sp>
        <p:nvSpPr>
          <p:cNvPr id="4" name="Slide Number Placeholder 3"/>
          <p:cNvSpPr>
            <a:spLocks noGrp="1"/>
          </p:cNvSpPr>
          <p:nvPr>
            <p:ph type="sldNum" sz="quarter" idx="5"/>
          </p:nvPr>
        </p:nvSpPr>
        <p:spPr/>
        <p:txBody>
          <a:bodyPr/>
          <a:lstStyle/>
          <a:p>
            <a:fld id="{B24412A0-D66C-48E0-8B20-A2797B4B8272}" type="slidenum">
              <a:rPr lang="en-US" smtClean="0"/>
              <a:t>5</a:t>
            </a:fld>
            <a:endParaRPr lang="en-US"/>
          </a:p>
        </p:txBody>
      </p:sp>
    </p:spTree>
    <p:extLst>
      <p:ext uri="{BB962C8B-B14F-4D97-AF65-F5344CB8AC3E}">
        <p14:creationId xmlns:p14="http://schemas.microsoft.com/office/powerpoint/2010/main" val="133747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update relates to the implementation of Universal Preschool (or UPK) beginning in 2023-24.  Preschool reporting will take place outside of the CDE’s state reporting system. However, schools will  be expected to report all </a:t>
            </a:r>
            <a:r>
              <a:rPr lang="en-US" dirty="0" err="1"/>
              <a:t>preK</a:t>
            </a:r>
            <a:r>
              <a:rPr lang="en-US" dirty="0"/>
              <a:t> students receiving services regardless of UPK funding status.  Additionally, with the addition of UPK, all CPP/ECARE-related funding codes have been removed from the SSA file. </a:t>
            </a:r>
          </a:p>
          <a:p>
            <a:endParaRPr lang="en-US" dirty="0"/>
          </a:p>
          <a:p>
            <a:r>
              <a:rPr lang="en-US" dirty="0"/>
              <a:t>While preschoolers will be reported in the October Count collection, they will not be required to be reported in End of Year or for the Attendance Snapshot.</a:t>
            </a:r>
          </a:p>
        </p:txBody>
      </p:sp>
      <p:sp>
        <p:nvSpPr>
          <p:cNvPr id="4" name="Slide Number Placeholder 3"/>
          <p:cNvSpPr>
            <a:spLocks noGrp="1"/>
          </p:cNvSpPr>
          <p:nvPr>
            <p:ph type="sldNum" sz="quarter" idx="5"/>
          </p:nvPr>
        </p:nvSpPr>
        <p:spPr/>
        <p:txBody>
          <a:bodyPr/>
          <a:lstStyle/>
          <a:p>
            <a:fld id="{B24412A0-D66C-48E0-8B20-A2797B4B8272}" type="slidenum">
              <a:rPr lang="en-US" smtClean="0"/>
              <a:t>6</a:t>
            </a:fld>
            <a:endParaRPr lang="en-US"/>
          </a:p>
        </p:txBody>
      </p:sp>
    </p:spTree>
    <p:extLst>
      <p:ext uri="{BB962C8B-B14F-4D97-AF65-F5344CB8AC3E}">
        <p14:creationId xmlns:p14="http://schemas.microsoft.com/office/powerpoint/2010/main" val="336435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update relates to Free Lunch Eligibility Identification. In 2022, legislation was passed to establish a new at-risk measure that would replace the current practice for determining at-risk status. As a reminder, students are currently identified for FRL based on direct certification (SNAP, TANF), categorical eligibility (migrant, homeless), and applications (either the Application provided by your SFA for families to access free or reduced price lunch meals OR via FEDS forms for schools not participating in the federal school lunch program). </a:t>
            </a:r>
          </a:p>
          <a:p>
            <a:endParaRPr lang="en-US" dirty="0"/>
          </a:p>
          <a:p>
            <a:r>
              <a:rPr lang="en-US" dirty="0"/>
              <a:t>While implementation of the at-risk measure has been delayed to 24-25, there is still a need to collect additional information about FRL eligibility in the coming year. One such update will be an additional field that would track </a:t>
            </a:r>
            <a:r>
              <a:rPr lang="en-US" i="1" dirty="0"/>
              <a:t>how</a:t>
            </a:r>
            <a:r>
              <a:rPr lang="en-US" i="0" dirty="0"/>
              <a:t> the student coded as Free Lunch Eligible were identified—via direct certification, categorical eligibility, or via an application. </a:t>
            </a: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7</a:t>
            </a:fld>
            <a:endParaRPr lang="en-US"/>
          </a:p>
        </p:txBody>
      </p:sp>
    </p:spTree>
    <p:extLst>
      <p:ext uri="{BB962C8B-B14F-4D97-AF65-F5344CB8AC3E}">
        <p14:creationId xmlns:p14="http://schemas.microsoft.com/office/powerpoint/2010/main" val="74764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implications of this update and some friendly reminders.</a:t>
            </a:r>
          </a:p>
          <a:p>
            <a:endParaRPr lang="en-US" dirty="0"/>
          </a:p>
          <a:p>
            <a:r>
              <a:rPr lang="en-US" dirty="0"/>
              <a:t>For schools participating in a School Food Authority (SFA) and providing a federal child nutrition program, please connect with you SFA if you do not currently receive the identification information to ensure you will be able to access it in 23-24.</a:t>
            </a:r>
          </a:p>
          <a:p>
            <a:endParaRPr lang="en-US" dirty="0"/>
          </a:p>
          <a:p>
            <a:r>
              <a:rPr lang="en-US" dirty="0"/>
              <a:t>And, as a reminder, homeless and migrant identification should only be updated in your SIS once you have received confirmation from CSI that the student has met eligibility criteria. </a:t>
            </a:r>
          </a:p>
        </p:txBody>
      </p:sp>
      <p:sp>
        <p:nvSpPr>
          <p:cNvPr id="4" name="Slide Number Placeholder 3"/>
          <p:cNvSpPr>
            <a:spLocks noGrp="1"/>
          </p:cNvSpPr>
          <p:nvPr>
            <p:ph type="sldNum" sz="quarter" idx="5"/>
          </p:nvPr>
        </p:nvSpPr>
        <p:spPr/>
        <p:txBody>
          <a:bodyPr/>
          <a:lstStyle/>
          <a:p>
            <a:fld id="{B24412A0-D66C-48E0-8B20-A2797B4B8272}" type="slidenum">
              <a:rPr lang="en-US" smtClean="0"/>
              <a:t>8</a:t>
            </a:fld>
            <a:endParaRPr lang="en-US"/>
          </a:p>
        </p:txBody>
      </p:sp>
    </p:spTree>
    <p:extLst>
      <p:ext uri="{BB962C8B-B14F-4D97-AF65-F5344CB8AC3E}">
        <p14:creationId xmlns:p14="http://schemas.microsoft.com/office/powerpoint/2010/main" val="327993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9</a:t>
            </a:fld>
            <a:endParaRPr lang="en-US"/>
          </a:p>
        </p:txBody>
      </p:sp>
    </p:spTree>
    <p:extLst>
      <p:ext uri="{BB962C8B-B14F-4D97-AF65-F5344CB8AC3E}">
        <p14:creationId xmlns:p14="http://schemas.microsoft.com/office/powerpoint/2010/main" val="3490810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0918"/>
            <a:ext cx="7772400" cy="2387600"/>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418046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9840" y="6179918"/>
            <a:ext cx="1694376" cy="529038"/>
          </a:xfrm>
          <a:prstGeom prst="rect">
            <a:avLst/>
          </a:prstGeom>
        </p:spPr>
      </p:pic>
      <p:sp>
        <p:nvSpPr>
          <p:cNvPr id="12" name="Slide Number Placeholder 4">
            <a:extLst>
              <a:ext uri="{FF2B5EF4-FFF2-40B4-BE49-F238E27FC236}">
                <a16:creationId xmlns:a16="http://schemas.microsoft.com/office/drawing/2014/main" id="{9FE84404-B682-4E7E-9589-76ADEA5B2547}"/>
              </a:ext>
            </a:extLst>
          </p:cNvPr>
          <p:cNvSpPr>
            <a:spLocks noGrp="1"/>
          </p:cNvSpPr>
          <p:nvPr>
            <p:ph type="sldNum" sz="quarter" idx="12"/>
          </p:nvPr>
        </p:nvSpPr>
        <p:spPr>
          <a:xfrm>
            <a:off x="149784" y="6343831"/>
            <a:ext cx="2057400"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274941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lide Number Placeholder 4">
            <a:extLst>
              <a:ext uri="{FF2B5EF4-FFF2-40B4-BE49-F238E27FC236}">
                <a16:creationId xmlns:a16="http://schemas.microsoft.com/office/drawing/2014/main" id="{05914542-C386-48E3-8FFF-840307C178FB}"/>
              </a:ext>
            </a:extLst>
          </p:cNvPr>
          <p:cNvSpPr>
            <a:spLocks noGrp="1"/>
          </p:cNvSpPr>
          <p:nvPr>
            <p:ph type="sldNum" sz="quarter" idx="12"/>
          </p:nvPr>
        </p:nvSpPr>
        <p:spPr>
          <a:xfrm>
            <a:off x="149784" y="6343831"/>
            <a:ext cx="2057400"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 name="Picture 3">
            <a:extLst>
              <a:ext uri="{FF2B5EF4-FFF2-40B4-BE49-F238E27FC236}">
                <a16:creationId xmlns:a16="http://schemas.microsoft.com/office/drawing/2014/main" id="{BA37981D-3131-4BD0-B59E-3885A279209A}"/>
              </a:ext>
            </a:extLst>
          </p:cNvPr>
          <p:cNvPicPr>
            <a:picLocks noChangeAspect="1"/>
          </p:cNvPicPr>
          <p:nvPr userDrawn="1"/>
        </p:nvPicPr>
        <p:blipFill>
          <a:blip r:embed="rId3">
            <a:clrChange>
              <a:clrFrom>
                <a:srgbClr val="FFFFF7"/>
              </a:clrFrom>
              <a:clrTo>
                <a:srgbClr val="FFFFF7">
                  <a:alpha val="0"/>
                </a:srgbClr>
              </a:clrTo>
            </a:clrChange>
            <a:extLst>
              <a:ext uri="{28A0092B-C50C-407E-A947-70E740481C1C}">
                <a14:useLocalDpi xmlns:a14="http://schemas.microsoft.com/office/drawing/2010/main" val="0"/>
              </a:ext>
            </a:extLst>
          </a:blip>
          <a:stretch>
            <a:fillRect/>
          </a:stretch>
        </p:blipFill>
        <p:spPr>
          <a:xfrm>
            <a:off x="8310239" y="321861"/>
            <a:ext cx="718351" cy="718351"/>
          </a:xfrm>
          <a:prstGeom prst="rect">
            <a:avLst/>
          </a:prstGeom>
        </p:spPr>
      </p:pic>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www.cde.state.co.us/datapipeline/inter_student"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s://www.cde.state.co.us/datapipeline/studentdisciplineinterchange"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cde.state.co.us/datapipeline/studentdisciplineinterchange"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www.cde.state.co.us/datapipeline/inter_sped-iep"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https://www.cde.state.co.us/datapipeline/inter_staf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hyperlink" Target="https://www.cde.state.co.us/datapipeline/inter_staff"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resources.csi.state.co.us/"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www.cde.state.co.us/datapipeline/genderfieldupdate2023-2024"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www.cde.state.co.us/datapipeline/inter_studen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cde.state.co.us/datapipeline/inter_student"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www.cde.state.co.us/datapipeline/inter_studen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Updates to Data Collections for 2023-24</a:t>
            </a:r>
          </a:p>
        </p:txBody>
      </p:sp>
      <p:sp>
        <p:nvSpPr>
          <p:cNvPr id="3" name="Subtitle 2"/>
          <p:cNvSpPr>
            <a:spLocks noGrp="1"/>
          </p:cNvSpPr>
          <p:nvPr>
            <p:ph type="subTitle" idx="1"/>
          </p:nvPr>
        </p:nvSpPr>
        <p:spPr>
          <a:xfrm>
            <a:off x="685800" y="3992880"/>
            <a:ext cx="6858000" cy="2087880"/>
          </a:xfrm>
        </p:spPr>
        <p:txBody>
          <a:bodyPr>
            <a:normAutofit/>
          </a:bodyPr>
          <a:lstStyle/>
          <a:p>
            <a:endParaRPr lang="en-US" dirty="0"/>
          </a:p>
          <a:p>
            <a:r>
              <a:rPr lang="en-US" sz="1800" i="1" dirty="0"/>
              <a:t>Recorded May 2023</a:t>
            </a:r>
          </a:p>
        </p:txBody>
      </p:sp>
      <p:pic>
        <p:nvPicPr>
          <p:cNvPr id="6" name="Audio 5">
            <a:hlinkClick r:id="" action="ppaction://media"/>
            <a:extLst>
              <a:ext uri="{FF2B5EF4-FFF2-40B4-BE49-F238E27FC236}">
                <a16:creationId xmlns:a16="http://schemas.microsoft.com/office/drawing/2014/main" id="{84875DE9-F8AD-5C5F-7791-B865614585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23732"/>
    </mc:Choice>
    <mc:Fallback xmlns="">
      <p:transition spd="slow" advTm="2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EF98-AE4B-11C7-47BD-483200AB72B9}"/>
              </a:ext>
            </a:extLst>
          </p:cNvPr>
          <p:cNvSpPr>
            <a:spLocks noGrp="1"/>
          </p:cNvSpPr>
          <p:nvPr>
            <p:ph type="title"/>
          </p:nvPr>
        </p:nvSpPr>
        <p:spPr/>
        <p:txBody>
          <a:bodyPr/>
          <a:lstStyle/>
          <a:p>
            <a:r>
              <a:rPr lang="en-US" dirty="0"/>
              <a:t>Postsecondary Program Enrollment (SSA File)</a:t>
            </a:r>
          </a:p>
        </p:txBody>
      </p:sp>
      <p:sp>
        <p:nvSpPr>
          <p:cNvPr id="3" name="Content Placeholder 2">
            <a:extLst>
              <a:ext uri="{FF2B5EF4-FFF2-40B4-BE49-F238E27FC236}">
                <a16:creationId xmlns:a16="http://schemas.microsoft.com/office/drawing/2014/main" id="{54EF6D79-AE24-A768-7CE9-58F85CD1F959}"/>
              </a:ext>
            </a:extLst>
          </p:cNvPr>
          <p:cNvSpPr>
            <a:spLocks noGrp="1"/>
          </p:cNvSpPr>
          <p:nvPr>
            <p:ph idx="1"/>
          </p:nvPr>
        </p:nvSpPr>
        <p:spPr/>
        <p:txBody>
          <a:bodyPr/>
          <a:lstStyle/>
          <a:p>
            <a:r>
              <a:rPr lang="en-US" dirty="0"/>
              <a:t>Data element has been moved from the Student Demographic file to the Student School Association file</a:t>
            </a:r>
          </a:p>
          <a:p>
            <a:r>
              <a:rPr lang="en-US" dirty="0"/>
              <a:t>Removed ASCENT carryforward codes 09, 10</a:t>
            </a:r>
          </a:p>
          <a:p>
            <a:r>
              <a:rPr lang="en-US" dirty="0"/>
              <a:t>Added Postsecondary Codes for TREP 18, 19, 20</a:t>
            </a:r>
          </a:p>
        </p:txBody>
      </p:sp>
      <p:sp>
        <p:nvSpPr>
          <p:cNvPr id="4" name="Slide Number Placeholder 3">
            <a:extLst>
              <a:ext uri="{FF2B5EF4-FFF2-40B4-BE49-F238E27FC236}">
                <a16:creationId xmlns:a16="http://schemas.microsoft.com/office/drawing/2014/main" id="{6B1F5C55-D8CB-1640-3F68-B778833F8C77}"/>
              </a:ext>
            </a:extLst>
          </p:cNvPr>
          <p:cNvSpPr>
            <a:spLocks noGrp="1"/>
          </p:cNvSpPr>
          <p:nvPr>
            <p:ph type="sldNum" sz="quarter" idx="12"/>
          </p:nvPr>
        </p:nvSpPr>
        <p:spPr/>
        <p:txBody>
          <a:bodyPr/>
          <a:lstStyle/>
          <a:p>
            <a:fld id="{8D38B3C1-EED7-4E88-8F72-013EE3A58C4A}" type="slidenum">
              <a:rPr lang="en-US" smtClean="0"/>
              <a:pPr/>
              <a:t>10</a:t>
            </a:fld>
            <a:endParaRPr lang="en-US" dirty="0"/>
          </a:p>
        </p:txBody>
      </p:sp>
      <p:sp>
        <p:nvSpPr>
          <p:cNvPr id="5" name="TextBox 4">
            <a:extLst>
              <a:ext uri="{FF2B5EF4-FFF2-40B4-BE49-F238E27FC236}">
                <a16:creationId xmlns:a16="http://schemas.microsoft.com/office/drawing/2014/main" id="{22AC3CEE-292D-015E-B1FF-CCE71A83DB45}"/>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Student Demographic and Student School Association File Layouts</a:t>
            </a:r>
            <a:endParaRPr lang="en-US" dirty="0"/>
          </a:p>
        </p:txBody>
      </p:sp>
      <p:pic>
        <p:nvPicPr>
          <p:cNvPr id="11" name="Audio 10">
            <a:hlinkClick r:id="" action="ppaction://media"/>
            <a:extLst>
              <a:ext uri="{FF2B5EF4-FFF2-40B4-BE49-F238E27FC236}">
                <a16:creationId xmlns:a16="http://schemas.microsoft.com/office/drawing/2014/main" id="{EDFF43A2-B552-45B5-7FA5-92E6223093A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15037201"/>
      </p:ext>
    </p:extLst>
  </p:cSld>
  <p:clrMapOvr>
    <a:masterClrMapping/>
  </p:clrMapOvr>
  <mc:AlternateContent xmlns:mc="http://schemas.openxmlformats.org/markup-compatibility/2006" xmlns:p14="http://schemas.microsoft.com/office/powerpoint/2010/main">
    <mc:Choice Requires="p14">
      <p:transition spd="slow" p14:dur="2000" advTm="23131"/>
    </mc:Choice>
    <mc:Fallback xmlns="">
      <p:transition spd="slow" advTm="2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A2B0-994E-01C5-287A-62F94E389F75}"/>
              </a:ext>
            </a:extLst>
          </p:cNvPr>
          <p:cNvSpPr>
            <a:spLocks noGrp="1"/>
          </p:cNvSpPr>
          <p:nvPr>
            <p:ph type="title"/>
          </p:nvPr>
        </p:nvSpPr>
        <p:spPr/>
        <p:txBody>
          <a:bodyPr/>
          <a:lstStyle/>
          <a:p>
            <a:r>
              <a:rPr lang="en-US" dirty="0"/>
              <a:t>Discipline Collections</a:t>
            </a:r>
          </a:p>
        </p:txBody>
      </p:sp>
      <p:sp>
        <p:nvSpPr>
          <p:cNvPr id="3" name="Content Placeholder 2">
            <a:extLst>
              <a:ext uri="{FF2B5EF4-FFF2-40B4-BE49-F238E27FC236}">
                <a16:creationId xmlns:a16="http://schemas.microsoft.com/office/drawing/2014/main" id="{25C13A44-E536-AA5C-78E2-F650B1C9FBC5}"/>
              </a:ext>
            </a:extLst>
          </p:cNvPr>
          <p:cNvSpPr>
            <a:spLocks noGrp="1"/>
          </p:cNvSpPr>
          <p:nvPr>
            <p:ph idx="1"/>
          </p:nvPr>
        </p:nvSpPr>
        <p:spPr/>
        <p:txBody>
          <a:bodyPr/>
          <a:lstStyle/>
          <a:p>
            <a:r>
              <a:rPr lang="en-US" dirty="0"/>
              <a:t>SPED Discipline and School Discipline collections will be merged into one collection in alignment with SB22-1376  </a:t>
            </a:r>
          </a:p>
          <a:p>
            <a:r>
              <a:rPr lang="en-US" dirty="0"/>
              <a:t>Merged collection will require one Discipline Interchange file from each school</a:t>
            </a:r>
          </a:p>
          <a:p>
            <a:r>
              <a:rPr lang="en-US" dirty="0"/>
              <a:t>Data would be reported at the student level for </a:t>
            </a:r>
            <a:r>
              <a:rPr lang="en-US" i="1" dirty="0"/>
              <a:t>all </a:t>
            </a:r>
            <a:r>
              <a:rPr lang="en-US" dirty="0"/>
              <a:t>students</a:t>
            </a:r>
          </a:p>
          <a:p>
            <a:r>
              <a:rPr lang="en-US" dirty="0"/>
              <a:t>Impact: Reduced reporting burden!</a:t>
            </a:r>
          </a:p>
        </p:txBody>
      </p:sp>
      <p:sp>
        <p:nvSpPr>
          <p:cNvPr id="4" name="Slide Number Placeholder 3">
            <a:extLst>
              <a:ext uri="{FF2B5EF4-FFF2-40B4-BE49-F238E27FC236}">
                <a16:creationId xmlns:a16="http://schemas.microsoft.com/office/drawing/2014/main" id="{C6D03AC2-2F6F-6FE3-FBC6-DAEC7F0EC0D0}"/>
              </a:ext>
            </a:extLst>
          </p:cNvPr>
          <p:cNvSpPr>
            <a:spLocks noGrp="1"/>
          </p:cNvSpPr>
          <p:nvPr>
            <p:ph type="sldNum" sz="quarter" idx="12"/>
          </p:nvPr>
        </p:nvSpPr>
        <p:spPr/>
        <p:txBody>
          <a:bodyPr/>
          <a:lstStyle/>
          <a:p>
            <a:fld id="{8D38B3C1-EED7-4E88-8F72-013EE3A58C4A}" type="slidenum">
              <a:rPr lang="en-US" smtClean="0"/>
              <a:pPr/>
              <a:t>11</a:t>
            </a:fld>
            <a:endParaRPr lang="en-US" dirty="0"/>
          </a:p>
        </p:txBody>
      </p:sp>
      <p:sp>
        <p:nvSpPr>
          <p:cNvPr id="5" name="TextBox 4">
            <a:extLst>
              <a:ext uri="{FF2B5EF4-FFF2-40B4-BE49-F238E27FC236}">
                <a16:creationId xmlns:a16="http://schemas.microsoft.com/office/drawing/2014/main" id="{2F87BC89-CB2F-CA81-0B30-83595AB9E867}"/>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Student Discipline File Layout</a:t>
            </a:r>
            <a:endParaRPr lang="en-US" dirty="0"/>
          </a:p>
        </p:txBody>
      </p:sp>
      <p:pic>
        <p:nvPicPr>
          <p:cNvPr id="11" name="Audio 10">
            <a:hlinkClick r:id="" action="ppaction://media"/>
            <a:extLst>
              <a:ext uri="{FF2B5EF4-FFF2-40B4-BE49-F238E27FC236}">
                <a16:creationId xmlns:a16="http://schemas.microsoft.com/office/drawing/2014/main" id="{4C0B1240-F4E1-865E-CC47-6AD76A0BDC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69695141"/>
      </p:ext>
    </p:extLst>
  </p:cSld>
  <p:clrMapOvr>
    <a:masterClrMapping/>
  </p:clrMapOvr>
  <mc:AlternateContent xmlns:mc="http://schemas.openxmlformats.org/markup-compatibility/2006" xmlns:p14="http://schemas.microsoft.com/office/powerpoint/2010/main">
    <mc:Choice Requires="p14">
      <p:transition spd="slow" p14:dur="2000" advTm="47766"/>
    </mc:Choice>
    <mc:Fallback xmlns="">
      <p:transition spd="slow" advTm="4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A2B0-994E-01C5-287A-62F94E389F75}"/>
              </a:ext>
            </a:extLst>
          </p:cNvPr>
          <p:cNvSpPr>
            <a:spLocks noGrp="1"/>
          </p:cNvSpPr>
          <p:nvPr>
            <p:ph type="title"/>
          </p:nvPr>
        </p:nvSpPr>
        <p:spPr/>
        <p:txBody>
          <a:bodyPr/>
          <a:lstStyle/>
          <a:p>
            <a:r>
              <a:rPr lang="en-US" dirty="0"/>
              <a:t>Discipline &amp; PreK  </a:t>
            </a:r>
          </a:p>
        </p:txBody>
      </p:sp>
      <p:sp>
        <p:nvSpPr>
          <p:cNvPr id="3" name="Content Placeholder 2">
            <a:extLst>
              <a:ext uri="{FF2B5EF4-FFF2-40B4-BE49-F238E27FC236}">
                <a16:creationId xmlns:a16="http://schemas.microsoft.com/office/drawing/2014/main" id="{25C13A44-E536-AA5C-78E2-F650B1C9FBC5}"/>
              </a:ext>
            </a:extLst>
          </p:cNvPr>
          <p:cNvSpPr>
            <a:spLocks noGrp="1"/>
          </p:cNvSpPr>
          <p:nvPr>
            <p:ph idx="1"/>
          </p:nvPr>
        </p:nvSpPr>
        <p:spPr/>
        <p:txBody>
          <a:bodyPr/>
          <a:lstStyle/>
          <a:p>
            <a:r>
              <a:rPr lang="en-US" dirty="0"/>
              <a:t>PreK students will be reported if they are disciplined in the school setting.</a:t>
            </a:r>
          </a:p>
          <a:p>
            <a:r>
              <a:rPr lang="en-US" dirty="0"/>
              <a:t>Discipline data is required to be collected per HB19-1194, which states that the State board will review the PK-2nd grade discipline data. </a:t>
            </a:r>
          </a:p>
        </p:txBody>
      </p:sp>
      <p:sp>
        <p:nvSpPr>
          <p:cNvPr id="4" name="Slide Number Placeholder 3">
            <a:extLst>
              <a:ext uri="{FF2B5EF4-FFF2-40B4-BE49-F238E27FC236}">
                <a16:creationId xmlns:a16="http://schemas.microsoft.com/office/drawing/2014/main" id="{C6D03AC2-2F6F-6FE3-FBC6-DAEC7F0EC0D0}"/>
              </a:ext>
            </a:extLst>
          </p:cNvPr>
          <p:cNvSpPr>
            <a:spLocks noGrp="1"/>
          </p:cNvSpPr>
          <p:nvPr>
            <p:ph type="sldNum" sz="quarter" idx="12"/>
          </p:nvPr>
        </p:nvSpPr>
        <p:spPr/>
        <p:txBody>
          <a:bodyPr/>
          <a:lstStyle/>
          <a:p>
            <a:fld id="{8D38B3C1-EED7-4E88-8F72-013EE3A58C4A}" type="slidenum">
              <a:rPr lang="en-US" smtClean="0"/>
              <a:pPr/>
              <a:t>12</a:t>
            </a:fld>
            <a:endParaRPr lang="en-US" dirty="0"/>
          </a:p>
        </p:txBody>
      </p:sp>
      <p:sp>
        <p:nvSpPr>
          <p:cNvPr id="5" name="TextBox 4">
            <a:extLst>
              <a:ext uri="{FF2B5EF4-FFF2-40B4-BE49-F238E27FC236}">
                <a16:creationId xmlns:a16="http://schemas.microsoft.com/office/drawing/2014/main" id="{2F87BC89-CB2F-CA81-0B30-83595AB9E867}"/>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Student Discipline File Layout</a:t>
            </a:r>
            <a:endParaRPr lang="en-US" dirty="0"/>
          </a:p>
        </p:txBody>
      </p:sp>
      <p:pic>
        <p:nvPicPr>
          <p:cNvPr id="8" name="Audio 7">
            <a:hlinkClick r:id="" action="ppaction://media"/>
            <a:extLst>
              <a:ext uri="{FF2B5EF4-FFF2-40B4-BE49-F238E27FC236}">
                <a16:creationId xmlns:a16="http://schemas.microsoft.com/office/drawing/2014/main" id="{387EB5EE-5936-C3B8-A8DF-7B537ED7F9F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6472765"/>
      </p:ext>
    </p:extLst>
  </p:cSld>
  <p:clrMapOvr>
    <a:masterClrMapping/>
  </p:clrMapOvr>
  <mc:AlternateContent xmlns:mc="http://schemas.openxmlformats.org/markup-compatibility/2006">
    <mc:Choice xmlns:p14="http://schemas.microsoft.com/office/powerpoint/2010/main" Requires="p14">
      <p:transition spd="slow" p14:dur="2000" advTm="20699"/>
    </mc:Choice>
    <mc:Fallback>
      <p:transition spd="slow" advTm="2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0821-3B8F-6A9A-2DE2-03F88A3F8717}"/>
              </a:ext>
            </a:extLst>
          </p:cNvPr>
          <p:cNvSpPr>
            <a:spLocks noGrp="1"/>
          </p:cNvSpPr>
          <p:nvPr>
            <p:ph type="title"/>
          </p:nvPr>
        </p:nvSpPr>
        <p:spPr>
          <a:xfrm>
            <a:off x="556731" y="2995310"/>
            <a:ext cx="7886700" cy="1325563"/>
          </a:xfrm>
        </p:spPr>
        <p:txBody>
          <a:bodyPr/>
          <a:lstStyle/>
          <a:p>
            <a:r>
              <a:rPr lang="en-US" dirty="0"/>
              <a:t>Special Education Data Collections</a:t>
            </a:r>
          </a:p>
        </p:txBody>
      </p:sp>
      <p:pic>
        <p:nvPicPr>
          <p:cNvPr id="8" name="Audio 7">
            <a:hlinkClick r:id="" action="ppaction://media"/>
            <a:extLst>
              <a:ext uri="{FF2B5EF4-FFF2-40B4-BE49-F238E27FC236}">
                <a16:creationId xmlns:a16="http://schemas.microsoft.com/office/drawing/2014/main" id="{BACF636C-2D26-DAA9-4074-4947510E67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20767270"/>
      </p:ext>
    </p:extLst>
  </p:cSld>
  <p:clrMapOvr>
    <a:masterClrMapping/>
  </p:clrMapOvr>
  <mc:AlternateContent xmlns:mc="http://schemas.openxmlformats.org/markup-compatibility/2006" xmlns:p14="http://schemas.microsoft.com/office/powerpoint/2010/main">
    <mc:Choice Requires="p14">
      <p:transition spd="slow" p14:dur="2000" advTm="5273"/>
    </mc:Choice>
    <mc:Fallback xmlns="">
      <p:transition spd="slow" advTm="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8D1A-6236-41DB-EAA8-2A41405DC8CF}"/>
              </a:ext>
            </a:extLst>
          </p:cNvPr>
          <p:cNvSpPr>
            <a:spLocks noGrp="1"/>
          </p:cNvSpPr>
          <p:nvPr>
            <p:ph type="title"/>
          </p:nvPr>
        </p:nvSpPr>
        <p:spPr/>
        <p:txBody>
          <a:bodyPr/>
          <a:lstStyle/>
          <a:p>
            <a:r>
              <a:rPr lang="en-US" dirty="0"/>
              <a:t>Student Participation File</a:t>
            </a:r>
          </a:p>
        </p:txBody>
      </p:sp>
      <p:sp>
        <p:nvSpPr>
          <p:cNvPr id="3" name="Content Placeholder 2">
            <a:extLst>
              <a:ext uri="{FF2B5EF4-FFF2-40B4-BE49-F238E27FC236}">
                <a16:creationId xmlns:a16="http://schemas.microsoft.com/office/drawing/2014/main" id="{D65A400B-4C37-8D21-1EB6-6122C32C3E0E}"/>
              </a:ext>
            </a:extLst>
          </p:cNvPr>
          <p:cNvSpPr>
            <a:spLocks noGrp="1"/>
          </p:cNvSpPr>
          <p:nvPr>
            <p:ph idx="1"/>
          </p:nvPr>
        </p:nvSpPr>
        <p:spPr/>
        <p:txBody>
          <a:bodyPr/>
          <a:lstStyle/>
          <a:p>
            <a:r>
              <a:rPr lang="en-US" dirty="0"/>
              <a:t>With the implementation of Universal Preschool by a separate (non-CDE) state department, remove of preschool-related fields/codes:</a:t>
            </a:r>
          </a:p>
          <a:p>
            <a:pPr lvl="1"/>
            <a:r>
              <a:rPr lang="en-US" dirty="0"/>
              <a:t>Removal of Path 1 data fields</a:t>
            </a:r>
          </a:p>
          <a:p>
            <a:pPr lvl="1"/>
            <a:r>
              <a:rPr lang="en-US" dirty="0"/>
              <a:t>Removal of Primary Disability 12 (infant/toddler with disability)</a:t>
            </a:r>
          </a:p>
          <a:p>
            <a:pPr lvl="1"/>
            <a:r>
              <a:rPr lang="en-US" dirty="0"/>
              <a:t>Remove Part C Referral Codes 01, 04, and 05</a:t>
            </a:r>
          </a:p>
        </p:txBody>
      </p:sp>
      <p:sp>
        <p:nvSpPr>
          <p:cNvPr id="4" name="Slide Number Placeholder 3">
            <a:extLst>
              <a:ext uri="{FF2B5EF4-FFF2-40B4-BE49-F238E27FC236}">
                <a16:creationId xmlns:a16="http://schemas.microsoft.com/office/drawing/2014/main" id="{648CEF8F-7147-3BE9-0B90-481C0FD65B23}"/>
              </a:ext>
            </a:extLst>
          </p:cNvPr>
          <p:cNvSpPr>
            <a:spLocks noGrp="1"/>
          </p:cNvSpPr>
          <p:nvPr>
            <p:ph type="sldNum" sz="quarter" idx="12"/>
          </p:nvPr>
        </p:nvSpPr>
        <p:spPr/>
        <p:txBody>
          <a:bodyPr/>
          <a:lstStyle/>
          <a:p>
            <a:fld id="{8D38B3C1-EED7-4E88-8F72-013EE3A58C4A}" type="slidenum">
              <a:rPr lang="en-US" smtClean="0"/>
              <a:pPr/>
              <a:t>14</a:t>
            </a:fld>
            <a:endParaRPr lang="en-US" dirty="0"/>
          </a:p>
        </p:txBody>
      </p:sp>
      <p:sp>
        <p:nvSpPr>
          <p:cNvPr id="6" name="TextBox 5">
            <a:extLst>
              <a:ext uri="{FF2B5EF4-FFF2-40B4-BE49-F238E27FC236}">
                <a16:creationId xmlns:a16="http://schemas.microsoft.com/office/drawing/2014/main" id="{C0EBF3A2-7A73-5354-4D92-BBF132AF2776}"/>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Special Education Child and Participation File Layouts</a:t>
            </a:r>
            <a:endParaRPr lang="en-US" dirty="0"/>
          </a:p>
        </p:txBody>
      </p:sp>
      <p:pic>
        <p:nvPicPr>
          <p:cNvPr id="12" name="Audio 11">
            <a:hlinkClick r:id="" action="ppaction://media"/>
            <a:extLst>
              <a:ext uri="{FF2B5EF4-FFF2-40B4-BE49-F238E27FC236}">
                <a16:creationId xmlns:a16="http://schemas.microsoft.com/office/drawing/2014/main" id="{7B6E85AA-3B3A-2123-A0B8-B30B1DE875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23352077"/>
      </p:ext>
    </p:extLst>
  </p:cSld>
  <p:clrMapOvr>
    <a:masterClrMapping/>
  </p:clrMapOvr>
  <mc:AlternateContent xmlns:mc="http://schemas.openxmlformats.org/markup-compatibility/2006" xmlns:p14="http://schemas.microsoft.com/office/powerpoint/2010/main">
    <mc:Choice Requires="p14">
      <p:transition spd="slow" p14:dur="2000" advTm="27287"/>
    </mc:Choice>
    <mc:Fallback xmlns="">
      <p:transition spd="slow" advTm="2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0359-443E-ABBC-7212-351A81E704A8}"/>
              </a:ext>
            </a:extLst>
          </p:cNvPr>
          <p:cNvSpPr>
            <a:spLocks noGrp="1"/>
          </p:cNvSpPr>
          <p:nvPr>
            <p:ph type="title"/>
          </p:nvPr>
        </p:nvSpPr>
        <p:spPr/>
        <p:txBody>
          <a:bodyPr/>
          <a:lstStyle/>
          <a:p>
            <a:r>
              <a:rPr lang="en-US" dirty="0"/>
              <a:t>Special Education &amp; PK</a:t>
            </a:r>
          </a:p>
        </p:txBody>
      </p:sp>
      <p:sp>
        <p:nvSpPr>
          <p:cNvPr id="3" name="Content Placeholder 2">
            <a:extLst>
              <a:ext uri="{FF2B5EF4-FFF2-40B4-BE49-F238E27FC236}">
                <a16:creationId xmlns:a16="http://schemas.microsoft.com/office/drawing/2014/main" id="{67572E24-E362-F5C0-26B8-E7DDA7AB11AB}"/>
              </a:ext>
            </a:extLst>
          </p:cNvPr>
          <p:cNvSpPr>
            <a:spLocks noGrp="1"/>
          </p:cNvSpPr>
          <p:nvPr>
            <p:ph idx="1"/>
          </p:nvPr>
        </p:nvSpPr>
        <p:spPr/>
        <p:txBody>
          <a:bodyPr/>
          <a:lstStyle/>
          <a:p>
            <a:r>
              <a:rPr lang="en-US" dirty="0"/>
              <a:t>Schools are required to include special education PK students in reporting</a:t>
            </a:r>
          </a:p>
        </p:txBody>
      </p:sp>
      <p:sp>
        <p:nvSpPr>
          <p:cNvPr id="4" name="Slide Number Placeholder 3">
            <a:extLst>
              <a:ext uri="{FF2B5EF4-FFF2-40B4-BE49-F238E27FC236}">
                <a16:creationId xmlns:a16="http://schemas.microsoft.com/office/drawing/2014/main" id="{A0C1F4DB-7F3B-FAA8-CB1C-42DB3F2978B0}"/>
              </a:ext>
            </a:extLst>
          </p:cNvPr>
          <p:cNvSpPr>
            <a:spLocks noGrp="1"/>
          </p:cNvSpPr>
          <p:nvPr>
            <p:ph type="sldNum" sz="quarter" idx="12"/>
          </p:nvPr>
        </p:nvSpPr>
        <p:spPr/>
        <p:txBody>
          <a:bodyPr/>
          <a:lstStyle/>
          <a:p>
            <a:fld id="{8D38B3C1-EED7-4E88-8F72-013EE3A58C4A}" type="slidenum">
              <a:rPr lang="en-US" smtClean="0"/>
              <a:pPr/>
              <a:t>15</a:t>
            </a:fld>
            <a:endParaRPr lang="en-US" dirty="0"/>
          </a:p>
        </p:txBody>
      </p:sp>
      <p:pic>
        <p:nvPicPr>
          <p:cNvPr id="8" name="Audio 7">
            <a:hlinkClick r:id="" action="ppaction://media"/>
            <a:extLst>
              <a:ext uri="{FF2B5EF4-FFF2-40B4-BE49-F238E27FC236}">
                <a16:creationId xmlns:a16="http://schemas.microsoft.com/office/drawing/2014/main" id="{A7B387C2-9EE9-F1DF-4089-3D576A56FE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7519693"/>
      </p:ext>
    </p:extLst>
  </p:cSld>
  <p:clrMapOvr>
    <a:masterClrMapping/>
  </p:clrMapOvr>
  <mc:AlternateContent xmlns:mc="http://schemas.openxmlformats.org/markup-compatibility/2006">
    <mc:Choice xmlns:p14="http://schemas.microsoft.com/office/powerpoint/2010/main" Requires="p14">
      <p:transition spd="slow" p14:dur="2000" advTm="13565"/>
    </mc:Choice>
    <mc:Fallback>
      <p:transition spd="slow" advTm="1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0821-3B8F-6A9A-2DE2-03F88A3F8717}"/>
              </a:ext>
            </a:extLst>
          </p:cNvPr>
          <p:cNvSpPr>
            <a:spLocks noGrp="1"/>
          </p:cNvSpPr>
          <p:nvPr>
            <p:ph type="title"/>
          </p:nvPr>
        </p:nvSpPr>
        <p:spPr>
          <a:xfrm>
            <a:off x="556731" y="2995310"/>
            <a:ext cx="7886700" cy="1325563"/>
          </a:xfrm>
        </p:spPr>
        <p:txBody>
          <a:bodyPr/>
          <a:lstStyle/>
          <a:p>
            <a:r>
              <a:rPr lang="en-US" dirty="0"/>
              <a:t>Staff Data Collections</a:t>
            </a:r>
          </a:p>
        </p:txBody>
      </p:sp>
      <p:pic>
        <p:nvPicPr>
          <p:cNvPr id="8" name="Audio 7">
            <a:hlinkClick r:id="" action="ppaction://media"/>
            <a:extLst>
              <a:ext uri="{FF2B5EF4-FFF2-40B4-BE49-F238E27FC236}">
                <a16:creationId xmlns:a16="http://schemas.microsoft.com/office/drawing/2014/main" id="{74D21F61-7707-A91F-EBB4-7807B32B57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1342368"/>
      </p:ext>
    </p:extLst>
  </p:cSld>
  <p:clrMapOvr>
    <a:masterClrMapping/>
  </p:clrMapOvr>
  <mc:AlternateContent xmlns:mc="http://schemas.openxmlformats.org/markup-compatibility/2006" xmlns:p14="http://schemas.microsoft.com/office/powerpoint/2010/main">
    <mc:Choice Requires="p14">
      <p:transition spd="slow" p14:dur="2000" advTm="7009"/>
    </mc:Choice>
    <mc:Fallback xmlns="">
      <p:transition spd="slow" advTm="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705E-9175-39A9-6C97-F737912408E4}"/>
              </a:ext>
            </a:extLst>
          </p:cNvPr>
          <p:cNvSpPr>
            <a:spLocks noGrp="1"/>
          </p:cNvSpPr>
          <p:nvPr>
            <p:ph type="title"/>
          </p:nvPr>
        </p:nvSpPr>
        <p:spPr/>
        <p:txBody>
          <a:bodyPr/>
          <a:lstStyle/>
          <a:p>
            <a:r>
              <a:rPr lang="en-US" dirty="0"/>
              <a:t>Moved Fields</a:t>
            </a:r>
          </a:p>
        </p:txBody>
      </p:sp>
      <p:sp>
        <p:nvSpPr>
          <p:cNvPr id="3" name="Content Placeholder 2">
            <a:extLst>
              <a:ext uri="{FF2B5EF4-FFF2-40B4-BE49-F238E27FC236}">
                <a16:creationId xmlns:a16="http://schemas.microsoft.com/office/drawing/2014/main" id="{B4333CE3-E374-F284-A446-EEC3491BC798}"/>
              </a:ext>
            </a:extLst>
          </p:cNvPr>
          <p:cNvSpPr>
            <a:spLocks noGrp="1"/>
          </p:cNvSpPr>
          <p:nvPr>
            <p:ph idx="1"/>
          </p:nvPr>
        </p:nvSpPr>
        <p:spPr/>
        <p:txBody>
          <a:bodyPr>
            <a:normAutofit/>
          </a:bodyPr>
          <a:lstStyle/>
          <a:p>
            <a:pPr marL="0" indent="0">
              <a:buNone/>
            </a:pPr>
            <a:r>
              <a:rPr lang="en-US" b="1" dirty="0"/>
              <a:t>Fields moved from Staff Profile to Staff Evaluation Interchange</a:t>
            </a:r>
          </a:p>
          <a:p>
            <a:r>
              <a:rPr lang="en-US" dirty="0"/>
              <a:t>Probationary Status</a:t>
            </a:r>
          </a:p>
          <a:p>
            <a:r>
              <a:rPr lang="en-US" dirty="0"/>
              <a:t>Teacher Evaluation Ratings</a:t>
            </a:r>
          </a:p>
          <a:p>
            <a:r>
              <a:rPr lang="en-US" dirty="0"/>
              <a:t>Principal Evaluation Ratings</a:t>
            </a:r>
          </a:p>
          <a:p>
            <a:r>
              <a:rPr lang="en-US" dirty="0"/>
              <a:t>Removed Special Services Provider Ratings</a:t>
            </a:r>
          </a:p>
          <a:p>
            <a:pPr marL="0" indent="0">
              <a:buNone/>
            </a:pPr>
            <a:r>
              <a:rPr lang="en-US" b="1" dirty="0"/>
              <a:t>Fields moved from Staff Profile to READ collection</a:t>
            </a:r>
          </a:p>
          <a:p>
            <a:r>
              <a:rPr lang="en-US" dirty="0"/>
              <a:t>READ Training Status</a:t>
            </a:r>
          </a:p>
        </p:txBody>
      </p:sp>
      <p:sp>
        <p:nvSpPr>
          <p:cNvPr id="4" name="Slide Number Placeholder 3">
            <a:extLst>
              <a:ext uri="{FF2B5EF4-FFF2-40B4-BE49-F238E27FC236}">
                <a16:creationId xmlns:a16="http://schemas.microsoft.com/office/drawing/2014/main" id="{34455367-E9D5-ED3A-BEC9-33879ECB2FEF}"/>
              </a:ext>
            </a:extLst>
          </p:cNvPr>
          <p:cNvSpPr>
            <a:spLocks noGrp="1"/>
          </p:cNvSpPr>
          <p:nvPr>
            <p:ph type="sldNum" sz="quarter" idx="12"/>
          </p:nvPr>
        </p:nvSpPr>
        <p:spPr/>
        <p:txBody>
          <a:bodyPr/>
          <a:lstStyle/>
          <a:p>
            <a:fld id="{8D38B3C1-EED7-4E88-8F72-013EE3A58C4A}" type="slidenum">
              <a:rPr lang="en-US" smtClean="0"/>
              <a:pPr/>
              <a:t>17</a:t>
            </a:fld>
            <a:endParaRPr lang="en-US" dirty="0"/>
          </a:p>
        </p:txBody>
      </p:sp>
      <p:sp>
        <p:nvSpPr>
          <p:cNvPr id="5" name="TextBox 4">
            <a:extLst>
              <a:ext uri="{FF2B5EF4-FFF2-40B4-BE49-F238E27FC236}">
                <a16:creationId xmlns:a16="http://schemas.microsoft.com/office/drawing/2014/main" id="{04285632-ACC7-41DA-0C77-8EE0652CD729}"/>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Staff Profile and Staff Assignment File Layouts</a:t>
            </a:r>
            <a:endParaRPr lang="en-US" dirty="0"/>
          </a:p>
        </p:txBody>
      </p:sp>
      <p:pic>
        <p:nvPicPr>
          <p:cNvPr id="11" name="Audio 10">
            <a:hlinkClick r:id="" action="ppaction://media"/>
            <a:extLst>
              <a:ext uri="{FF2B5EF4-FFF2-40B4-BE49-F238E27FC236}">
                <a16:creationId xmlns:a16="http://schemas.microsoft.com/office/drawing/2014/main" id="{045C9880-94BA-8DA9-C29F-19A2AC77042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0770786"/>
      </p:ext>
    </p:extLst>
  </p:cSld>
  <p:clrMapOvr>
    <a:masterClrMapping/>
  </p:clrMapOvr>
  <mc:AlternateContent xmlns:mc="http://schemas.openxmlformats.org/markup-compatibility/2006" xmlns:p14="http://schemas.microsoft.com/office/powerpoint/2010/main">
    <mc:Choice Requires="p14">
      <p:transition spd="slow" p14:dur="2000" advTm="19179"/>
    </mc:Choice>
    <mc:Fallback xmlns="">
      <p:transition spd="slow" advTm="1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705E-9175-39A9-6C97-F737912408E4}"/>
              </a:ext>
            </a:extLst>
          </p:cNvPr>
          <p:cNvSpPr>
            <a:spLocks noGrp="1"/>
          </p:cNvSpPr>
          <p:nvPr>
            <p:ph type="title"/>
          </p:nvPr>
        </p:nvSpPr>
        <p:spPr/>
        <p:txBody>
          <a:bodyPr/>
          <a:lstStyle/>
          <a:p>
            <a:r>
              <a:rPr lang="en-US" dirty="0"/>
              <a:t>Staff Evaluation Collection</a:t>
            </a:r>
          </a:p>
        </p:txBody>
      </p:sp>
      <p:sp>
        <p:nvSpPr>
          <p:cNvPr id="3" name="Content Placeholder 2">
            <a:extLst>
              <a:ext uri="{FF2B5EF4-FFF2-40B4-BE49-F238E27FC236}">
                <a16:creationId xmlns:a16="http://schemas.microsoft.com/office/drawing/2014/main" id="{B4333CE3-E374-F284-A446-EEC3491BC798}"/>
              </a:ext>
            </a:extLst>
          </p:cNvPr>
          <p:cNvSpPr>
            <a:spLocks noGrp="1"/>
          </p:cNvSpPr>
          <p:nvPr>
            <p:ph idx="1"/>
          </p:nvPr>
        </p:nvSpPr>
        <p:spPr/>
        <p:txBody>
          <a:bodyPr>
            <a:normAutofit/>
          </a:bodyPr>
          <a:lstStyle/>
          <a:p>
            <a:pPr marL="0" indent="0">
              <a:buNone/>
            </a:pPr>
            <a:r>
              <a:rPr lang="en-US" b="1" dirty="0"/>
              <a:t>CSI schools are not required</a:t>
            </a:r>
            <a:r>
              <a:rPr lang="en-US" dirty="0"/>
              <a:t> to complete the Staff Evaluation collection so long as they maintain the waiver to not report staff evaluation data.</a:t>
            </a:r>
          </a:p>
        </p:txBody>
      </p:sp>
      <p:sp>
        <p:nvSpPr>
          <p:cNvPr id="4" name="Slide Number Placeholder 3">
            <a:extLst>
              <a:ext uri="{FF2B5EF4-FFF2-40B4-BE49-F238E27FC236}">
                <a16:creationId xmlns:a16="http://schemas.microsoft.com/office/drawing/2014/main" id="{34455367-E9D5-ED3A-BEC9-33879ECB2FEF}"/>
              </a:ext>
            </a:extLst>
          </p:cNvPr>
          <p:cNvSpPr>
            <a:spLocks noGrp="1"/>
          </p:cNvSpPr>
          <p:nvPr>
            <p:ph type="sldNum" sz="quarter" idx="12"/>
          </p:nvPr>
        </p:nvSpPr>
        <p:spPr/>
        <p:txBody>
          <a:bodyPr/>
          <a:lstStyle/>
          <a:p>
            <a:fld id="{8D38B3C1-EED7-4E88-8F72-013EE3A58C4A}" type="slidenum">
              <a:rPr lang="en-US" smtClean="0"/>
              <a:pPr/>
              <a:t>18</a:t>
            </a:fld>
            <a:endParaRPr lang="en-US" dirty="0"/>
          </a:p>
        </p:txBody>
      </p:sp>
      <p:sp>
        <p:nvSpPr>
          <p:cNvPr id="5" name="TextBox 4">
            <a:extLst>
              <a:ext uri="{FF2B5EF4-FFF2-40B4-BE49-F238E27FC236}">
                <a16:creationId xmlns:a16="http://schemas.microsoft.com/office/drawing/2014/main" id="{E7F37806-7AE1-E737-770E-A1B893F75DBF}"/>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Staff Profile and Staff Assignment File Layouts</a:t>
            </a:r>
            <a:endParaRPr lang="en-US" dirty="0"/>
          </a:p>
        </p:txBody>
      </p:sp>
      <p:pic>
        <p:nvPicPr>
          <p:cNvPr id="11" name="Audio 10">
            <a:hlinkClick r:id="" action="ppaction://media"/>
            <a:extLst>
              <a:ext uri="{FF2B5EF4-FFF2-40B4-BE49-F238E27FC236}">
                <a16:creationId xmlns:a16="http://schemas.microsoft.com/office/drawing/2014/main" id="{E68C04EE-8FFA-CFB1-EF7E-1B2AB53134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69977719"/>
      </p:ext>
    </p:extLst>
  </p:cSld>
  <p:clrMapOvr>
    <a:masterClrMapping/>
  </p:clrMapOvr>
  <mc:AlternateContent xmlns:mc="http://schemas.openxmlformats.org/markup-compatibility/2006" xmlns:p14="http://schemas.microsoft.com/office/powerpoint/2010/main">
    <mc:Choice Requires="p14">
      <p:transition spd="slow" p14:dur="2000" advTm="36753"/>
    </mc:Choice>
    <mc:Fallback xmlns="">
      <p:transition spd="slow" advTm="3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0821-3B8F-6A9A-2DE2-03F88A3F8717}"/>
              </a:ext>
            </a:extLst>
          </p:cNvPr>
          <p:cNvSpPr>
            <a:spLocks noGrp="1"/>
          </p:cNvSpPr>
          <p:nvPr>
            <p:ph type="title"/>
          </p:nvPr>
        </p:nvSpPr>
        <p:spPr>
          <a:xfrm>
            <a:off x="556731" y="2995310"/>
            <a:ext cx="7886700" cy="1325563"/>
          </a:xfrm>
        </p:spPr>
        <p:txBody>
          <a:bodyPr>
            <a:normAutofit fontScale="90000"/>
          </a:bodyPr>
          <a:lstStyle/>
          <a:p>
            <a:r>
              <a:rPr lang="en-US" dirty="0"/>
              <a:t>For questions, reach out to the Data Submissions Team at </a:t>
            </a:r>
            <a:r>
              <a:rPr lang="en-US" sz="3600" dirty="0">
                <a:hlinkClick r:id="rId5">
                  <a:extLst>
                    <a:ext uri="{A12FA001-AC4F-418D-AE19-62706E023703}">
                      <ahyp:hlinkClr xmlns:ahyp="http://schemas.microsoft.com/office/drawing/2018/hyperlinkcolor" val="tx"/>
                    </a:ext>
                  </a:extLst>
                </a:hlinkClick>
              </a:rPr>
              <a:t>Submissions_CSI@csi.state.co.us</a:t>
            </a:r>
            <a:r>
              <a:rPr lang="en-US" sz="3600" dirty="0"/>
              <a:t> </a:t>
            </a:r>
            <a:endParaRPr lang="en-US" dirty="0"/>
          </a:p>
        </p:txBody>
      </p:sp>
      <p:pic>
        <p:nvPicPr>
          <p:cNvPr id="8" name="Audio 7">
            <a:hlinkClick r:id="" action="ppaction://media"/>
            <a:extLst>
              <a:ext uri="{FF2B5EF4-FFF2-40B4-BE49-F238E27FC236}">
                <a16:creationId xmlns:a16="http://schemas.microsoft.com/office/drawing/2014/main" id="{0BC7F861-548A-4F2B-EFC2-CEDC6AC22B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44502116"/>
      </p:ext>
    </p:extLst>
  </p:cSld>
  <p:clrMapOvr>
    <a:masterClrMapping/>
  </p:clrMapOvr>
  <mc:AlternateContent xmlns:mc="http://schemas.openxmlformats.org/markup-compatibility/2006" xmlns:p14="http://schemas.microsoft.com/office/powerpoint/2010/main">
    <mc:Choice Requires="p14">
      <p:transition spd="slow" p14:dur="2000" advTm="18975"/>
    </mc:Choice>
    <mc:Fallback xmlns="">
      <p:transition spd="slow" advTm="1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23D6-CC56-1844-2FAB-E013AB2F98FC}"/>
              </a:ext>
            </a:extLst>
          </p:cNvPr>
          <p:cNvSpPr>
            <a:spLocks noGrp="1"/>
          </p:cNvSpPr>
          <p:nvPr>
            <p:ph type="title"/>
          </p:nvPr>
        </p:nvSpPr>
        <p:spPr/>
        <p:txBody>
          <a:bodyPr/>
          <a:lstStyle/>
          <a:p>
            <a:r>
              <a:rPr lang="en-US" dirty="0"/>
              <a:t>File Layout Resources</a:t>
            </a:r>
          </a:p>
        </p:txBody>
      </p:sp>
      <p:sp>
        <p:nvSpPr>
          <p:cNvPr id="3" name="Content Placeholder 2">
            <a:extLst>
              <a:ext uri="{FF2B5EF4-FFF2-40B4-BE49-F238E27FC236}">
                <a16:creationId xmlns:a16="http://schemas.microsoft.com/office/drawing/2014/main" id="{FB4CC7A5-99C2-CDB8-98EB-8C54235E4EAB}"/>
              </a:ext>
            </a:extLst>
          </p:cNvPr>
          <p:cNvSpPr>
            <a:spLocks noGrp="1"/>
          </p:cNvSpPr>
          <p:nvPr>
            <p:ph idx="1"/>
          </p:nvPr>
        </p:nvSpPr>
        <p:spPr>
          <a:xfrm>
            <a:off x="628650" y="1835457"/>
            <a:ext cx="7886700" cy="4351338"/>
          </a:xfrm>
        </p:spPr>
        <p:txBody>
          <a:bodyPr>
            <a:normAutofit/>
          </a:bodyPr>
          <a:lstStyle/>
          <a:p>
            <a:r>
              <a:rPr lang="en-US" dirty="0"/>
              <a:t>For a comprehensive list of updates to each data collection available now, you will see a link at the bottom of the slide to access CDE’s 2023-2024 File Layouts.</a:t>
            </a:r>
          </a:p>
          <a:p>
            <a:r>
              <a:rPr lang="en-US" dirty="0"/>
              <a:t>Alternately, File Layouts with CSI Additions (i.e., extra tips specific to CSI schools) will be posted to the </a:t>
            </a:r>
            <a:r>
              <a:rPr lang="en-US" dirty="0">
                <a:hlinkClick r:id="rId5"/>
              </a:rPr>
              <a:t>CSI Resource Site</a:t>
            </a:r>
            <a:r>
              <a:rPr lang="en-US" dirty="0"/>
              <a:t> as they are finalized for the 2023-24 data collections.</a:t>
            </a:r>
          </a:p>
        </p:txBody>
      </p:sp>
      <p:sp>
        <p:nvSpPr>
          <p:cNvPr id="4" name="Slide Number Placeholder 3">
            <a:extLst>
              <a:ext uri="{FF2B5EF4-FFF2-40B4-BE49-F238E27FC236}">
                <a16:creationId xmlns:a16="http://schemas.microsoft.com/office/drawing/2014/main" id="{5A6742EC-8098-129D-2E72-BB7DA929CE0B}"/>
              </a:ext>
            </a:extLst>
          </p:cNvPr>
          <p:cNvSpPr>
            <a:spLocks noGrp="1"/>
          </p:cNvSpPr>
          <p:nvPr>
            <p:ph type="sldNum" sz="quarter" idx="12"/>
          </p:nvPr>
        </p:nvSpPr>
        <p:spPr/>
        <p:txBody>
          <a:bodyPr/>
          <a:lstStyle/>
          <a:p>
            <a:fld id="{8D38B3C1-EED7-4E88-8F72-013EE3A58C4A}" type="slidenum">
              <a:rPr lang="en-US" smtClean="0"/>
              <a:pPr/>
              <a:t>2</a:t>
            </a:fld>
            <a:endParaRPr lang="en-US" dirty="0"/>
          </a:p>
        </p:txBody>
      </p:sp>
      <p:pic>
        <p:nvPicPr>
          <p:cNvPr id="17" name="Audio 16">
            <a:hlinkClick r:id="" action="ppaction://media"/>
            <a:extLst>
              <a:ext uri="{FF2B5EF4-FFF2-40B4-BE49-F238E27FC236}">
                <a16:creationId xmlns:a16="http://schemas.microsoft.com/office/drawing/2014/main" id="{761729EB-28BF-5229-294C-AB41D5F36D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11375466"/>
      </p:ext>
    </p:extLst>
  </p:cSld>
  <p:clrMapOvr>
    <a:masterClrMapping/>
  </p:clrMapOvr>
  <mc:AlternateContent xmlns:mc="http://schemas.openxmlformats.org/markup-compatibility/2006" xmlns:p14="http://schemas.microsoft.com/office/powerpoint/2010/main">
    <mc:Choice Requires="p14">
      <p:transition spd="slow" p14:dur="2000" advTm="35604"/>
    </mc:Choice>
    <mc:Fallback xmlns="">
      <p:transition spd="slow" advTm="3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0821-3B8F-6A9A-2DE2-03F88A3F8717}"/>
              </a:ext>
            </a:extLst>
          </p:cNvPr>
          <p:cNvSpPr>
            <a:spLocks noGrp="1"/>
          </p:cNvSpPr>
          <p:nvPr>
            <p:ph type="title"/>
          </p:nvPr>
        </p:nvSpPr>
        <p:spPr>
          <a:xfrm>
            <a:off x="556731" y="2995310"/>
            <a:ext cx="7886700" cy="1325563"/>
          </a:xfrm>
        </p:spPr>
        <p:txBody>
          <a:bodyPr/>
          <a:lstStyle/>
          <a:p>
            <a:r>
              <a:rPr lang="en-US" dirty="0"/>
              <a:t>Student Data Collections</a:t>
            </a:r>
          </a:p>
        </p:txBody>
      </p:sp>
      <p:pic>
        <p:nvPicPr>
          <p:cNvPr id="11" name="Audio 10">
            <a:hlinkClick r:id="" action="ppaction://media"/>
            <a:extLst>
              <a:ext uri="{FF2B5EF4-FFF2-40B4-BE49-F238E27FC236}">
                <a16:creationId xmlns:a16="http://schemas.microsoft.com/office/drawing/2014/main" id="{3DB94A8A-63CA-012D-0281-D633E730A8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9425139"/>
      </p:ext>
    </p:extLst>
  </p:cSld>
  <p:clrMapOvr>
    <a:masterClrMapping/>
  </p:clrMapOvr>
  <mc:AlternateContent xmlns:mc="http://schemas.openxmlformats.org/markup-compatibility/2006" xmlns:p14="http://schemas.microsoft.com/office/powerpoint/2010/main">
    <mc:Choice Requires="p14">
      <p:transition spd="slow" p14:dur="2000" advTm="11472"/>
    </mc:Choice>
    <mc:Fallback xmlns="">
      <p:transition spd="slow" advTm="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892E-C9DB-72C8-711A-542A68093F16}"/>
              </a:ext>
            </a:extLst>
          </p:cNvPr>
          <p:cNvSpPr>
            <a:spLocks noGrp="1"/>
          </p:cNvSpPr>
          <p:nvPr>
            <p:ph type="title"/>
          </p:nvPr>
        </p:nvSpPr>
        <p:spPr/>
        <p:txBody>
          <a:bodyPr/>
          <a:lstStyle/>
          <a:p>
            <a:r>
              <a:rPr lang="en-US" dirty="0"/>
              <a:t>Gender</a:t>
            </a:r>
          </a:p>
        </p:txBody>
      </p:sp>
      <p:sp>
        <p:nvSpPr>
          <p:cNvPr id="3" name="Content Placeholder 2">
            <a:extLst>
              <a:ext uri="{FF2B5EF4-FFF2-40B4-BE49-F238E27FC236}">
                <a16:creationId xmlns:a16="http://schemas.microsoft.com/office/drawing/2014/main" id="{29272C51-B4F8-ED21-50B0-B47063375D7B}"/>
              </a:ext>
            </a:extLst>
          </p:cNvPr>
          <p:cNvSpPr>
            <a:spLocks noGrp="1"/>
          </p:cNvSpPr>
          <p:nvPr>
            <p:ph idx="1"/>
          </p:nvPr>
        </p:nvSpPr>
        <p:spPr/>
        <p:txBody>
          <a:bodyPr>
            <a:normAutofit/>
          </a:bodyPr>
          <a:lstStyle/>
          <a:p>
            <a:r>
              <a:rPr lang="en-US" dirty="0"/>
              <a:t>Updates to definitions of Female and Male</a:t>
            </a:r>
          </a:p>
          <a:p>
            <a:r>
              <a:rPr lang="en-US" dirty="0"/>
              <a:t>Addition of a Nonbinary option</a:t>
            </a:r>
          </a:p>
          <a:p>
            <a:r>
              <a:rPr lang="en-US" dirty="0"/>
              <a:t>Change will begin on July 1, 2023</a:t>
            </a:r>
          </a:p>
          <a:p>
            <a:r>
              <a:rPr lang="en-US" dirty="0"/>
              <a:t>Main SIS vendors have received this update from CDE—feel free to follow up with your SIS support to request/confirm timing of update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287D1AC-D84D-1FC4-CD03-9D95E87D07A0}"/>
              </a:ext>
            </a:extLst>
          </p:cNvPr>
          <p:cNvSpPr>
            <a:spLocks noGrp="1"/>
          </p:cNvSpPr>
          <p:nvPr>
            <p:ph type="sldNum" sz="quarter" idx="12"/>
          </p:nvPr>
        </p:nvSpPr>
        <p:spPr/>
        <p:txBody>
          <a:bodyPr/>
          <a:lstStyle/>
          <a:p>
            <a:fld id="{8D38B3C1-EED7-4E88-8F72-013EE3A58C4A}" type="slidenum">
              <a:rPr lang="en-US" smtClean="0"/>
              <a:pPr/>
              <a:t>4</a:t>
            </a:fld>
            <a:endParaRPr lang="en-US" dirty="0"/>
          </a:p>
        </p:txBody>
      </p:sp>
      <p:pic>
        <p:nvPicPr>
          <p:cNvPr id="8" name="Picture 7" descr="Screenshot of the gender field">
            <a:extLst>
              <a:ext uri="{FF2B5EF4-FFF2-40B4-BE49-F238E27FC236}">
                <a16:creationId xmlns:a16="http://schemas.microsoft.com/office/drawing/2014/main" id="{DCC7BB4E-3521-E925-A9AB-16B40CC85740}"/>
              </a:ext>
            </a:extLst>
          </p:cNvPr>
          <p:cNvPicPr>
            <a:picLocks noChangeAspect="1"/>
          </p:cNvPicPr>
          <p:nvPr/>
        </p:nvPicPr>
        <p:blipFill>
          <a:blip r:embed="rId5"/>
          <a:stretch>
            <a:fillRect/>
          </a:stretch>
        </p:blipFill>
        <p:spPr>
          <a:xfrm>
            <a:off x="385762" y="4846704"/>
            <a:ext cx="8372475" cy="122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Audio 11">
            <a:hlinkClick r:id="" action="ppaction://media"/>
            <a:extLst>
              <a:ext uri="{FF2B5EF4-FFF2-40B4-BE49-F238E27FC236}">
                <a16:creationId xmlns:a16="http://schemas.microsoft.com/office/drawing/2014/main" id="{881A979F-F569-7E22-74D6-3E8807BC19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95724627"/>
      </p:ext>
    </p:extLst>
  </p:cSld>
  <p:clrMapOvr>
    <a:masterClrMapping/>
  </p:clrMapOvr>
  <mc:AlternateContent xmlns:mc="http://schemas.openxmlformats.org/markup-compatibility/2006" xmlns:p14="http://schemas.microsoft.com/office/powerpoint/2010/main">
    <mc:Choice Requires="p14">
      <p:transition spd="slow" p14:dur="2000" advTm="43599"/>
    </mc:Choice>
    <mc:Fallback xmlns="">
      <p:transition spd="slow" advTm="4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A6CA-F1D2-582B-AEB7-1C38304597BB}"/>
              </a:ext>
            </a:extLst>
          </p:cNvPr>
          <p:cNvSpPr>
            <a:spLocks noGrp="1"/>
          </p:cNvSpPr>
          <p:nvPr>
            <p:ph type="title"/>
          </p:nvPr>
        </p:nvSpPr>
        <p:spPr/>
        <p:txBody>
          <a:bodyPr/>
          <a:lstStyle/>
          <a:p>
            <a:r>
              <a:rPr lang="en-US" dirty="0"/>
              <a:t>Gender – Collection Impacts</a:t>
            </a:r>
          </a:p>
        </p:txBody>
      </p:sp>
      <p:sp>
        <p:nvSpPr>
          <p:cNvPr id="3" name="Content Placeholder 2">
            <a:extLst>
              <a:ext uri="{FF2B5EF4-FFF2-40B4-BE49-F238E27FC236}">
                <a16:creationId xmlns:a16="http://schemas.microsoft.com/office/drawing/2014/main" id="{117401DC-6430-D1A8-2C0F-1AB5FC8C62C8}"/>
              </a:ext>
            </a:extLst>
          </p:cNvPr>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For more information: </a:t>
            </a:r>
            <a:r>
              <a:rPr lang="en-US" dirty="0">
                <a:hlinkClick r:id="rId5"/>
              </a:rPr>
              <a:t>CDE Gender Field Update</a:t>
            </a:r>
            <a:endParaRPr lang="en-US" dirty="0"/>
          </a:p>
          <a:p>
            <a:endParaRPr lang="en-US" dirty="0"/>
          </a:p>
        </p:txBody>
      </p:sp>
      <p:sp>
        <p:nvSpPr>
          <p:cNvPr id="4" name="Slide Number Placeholder 3">
            <a:extLst>
              <a:ext uri="{FF2B5EF4-FFF2-40B4-BE49-F238E27FC236}">
                <a16:creationId xmlns:a16="http://schemas.microsoft.com/office/drawing/2014/main" id="{D90EDAC2-9920-BA54-062B-06A390516251}"/>
              </a:ext>
            </a:extLst>
          </p:cNvPr>
          <p:cNvSpPr>
            <a:spLocks noGrp="1"/>
          </p:cNvSpPr>
          <p:nvPr>
            <p:ph type="sldNum" sz="quarter" idx="12"/>
          </p:nvPr>
        </p:nvSpPr>
        <p:spPr/>
        <p:txBody>
          <a:bodyPr/>
          <a:lstStyle/>
          <a:p>
            <a:fld id="{8D38B3C1-EED7-4E88-8F72-013EE3A58C4A}" type="slidenum">
              <a:rPr lang="en-US" smtClean="0"/>
              <a:pPr/>
              <a:t>5</a:t>
            </a:fld>
            <a:endParaRPr lang="en-US" dirty="0"/>
          </a:p>
        </p:txBody>
      </p:sp>
      <p:pic>
        <p:nvPicPr>
          <p:cNvPr id="6" name="Picture 5" descr="Screenshot of the data collections impacted by the gender field update">
            <a:extLst>
              <a:ext uri="{FF2B5EF4-FFF2-40B4-BE49-F238E27FC236}">
                <a16:creationId xmlns:a16="http://schemas.microsoft.com/office/drawing/2014/main" id="{DA77BBA1-C70D-3023-8CBF-47FCAF90F247}"/>
              </a:ext>
            </a:extLst>
          </p:cNvPr>
          <p:cNvPicPr>
            <a:picLocks noChangeAspect="1"/>
          </p:cNvPicPr>
          <p:nvPr/>
        </p:nvPicPr>
        <p:blipFill>
          <a:blip r:embed="rId6"/>
          <a:stretch>
            <a:fillRect/>
          </a:stretch>
        </p:blipFill>
        <p:spPr>
          <a:xfrm>
            <a:off x="1391130" y="1857557"/>
            <a:ext cx="6019320" cy="2797570"/>
          </a:xfrm>
          <a:prstGeom prst="rect">
            <a:avLst/>
          </a:prstGeom>
        </p:spPr>
      </p:pic>
      <p:pic>
        <p:nvPicPr>
          <p:cNvPr id="12" name="Audio 11">
            <a:hlinkClick r:id="" action="ppaction://media"/>
            <a:extLst>
              <a:ext uri="{FF2B5EF4-FFF2-40B4-BE49-F238E27FC236}">
                <a16:creationId xmlns:a16="http://schemas.microsoft.com/office/drawing/2014/main" id="{88F0318B-89B2-4002-FC53-113DB920AB7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11707923"/>
      </p:ext>
    </p:extLst>
  </p:cSld>
  <p:clrMapOvr>
    <a:masterClrMapping/>
  </p:clrMapOvr>
  <mc:AlternateContent xmlns:mc="http://schemas.openxmlformats.org/markup-compatibility/2006" xmlns:p14="http://schemas.microsoft.com/office/powerpoint/2010/main">
    <mc:Choice Requires="p14">
      <p:transition spd="slow" p14:dur="2000" advTm="18745"/>
    </mc:Choice>
    <mc:Fallback xmlns="">
      <p:transition spd="slow" advTm="1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8052-E509-76B2-C6B7-C29CE9F478D7}"/>
              </a:ext>
            </a:extLst>
          </p:cNvPr>
          <p:cNvSpPr>
            <a:spLocks noGrp="1"/>
          </p:cNvSpPr>
          <p:nvPr>
            <p:ph type="title"/>
          </p:nvPr>
        </p:nvSpPr>
        <p:spPr/>
        <p:txBody>
          <a:bodyPr/>
          <a:lstStyle/>
          <a:p>
            <a:r>
              <a:rPr lang="en-US" dirty="0"/>
              <a:t>Preschool</a:t>
            </a:r>
          </a:p>
        </p:txBody>
      </p:sp>
      <p:sp>
        <p:nvSpPr>
          <p:cNvPr id="3" name="Content Placeholder 2">
            <a:extLst>
              <a:ext uri="{FF2B5EF4-FFF2-40B4-BE49-F238E27FC236}">
                <a16:creationId xmlns:a16="http://schemas.microsoft.com/office/drawing/2014/main" id="{ED211434-AD3C-FB8B-95D1-50C39EEE95BA}"/>
              </a:ext>
            </a:extLst>
          </p:cNvPr>
          <p:cNvSpPr>
            <a:spLocks noGrp="1"/>
          </p:cNvSpPr>
          <p:nvPr>
            <p:ph idx="1"/>
          </p:nvPr>
        </p:nvSpPr>
        <p:spPr/>
        <p:txBody>
          <a:bodyPr>
            <a:normAutofit/>
          </a:bodyPr>
          <a:lstStyle/>
          <a:p>
            <a:r>
              <a:rPr lang="en-US" dirty="0"/>
              <a:t>October Count</a:t>
            </a:r>
          </a:p>
          <a:p>
            <a:pPr lvl="1"/>
            <a:r>
              <a:rPr lang="en-US" dirty="0"/>
              <a:t>Schools will report all PK students receiving services (regardless of UPK funding status). </a:t>
            </a:r>
          </a:p>
          <a:p>
            <a:pPr lvl="1"/>
            <a:r>
              <a:rPr lang="en-US" dirty="0"/>
              <a:t>CPP/ECARE Preschool funding codes have been removed from the SSA file.</a:t>
            </a:r>
          </a:p>
          <a:p>
            <a:r>
              <a:rPr lang="en-US" dirty="0"/>
              <a:t>End of Year: PK students not required to be reported</a:t>
            </a:r>
          </a:p>
          <a:p>
            <a:r>
              <a:rPr lang="en-US" dirty="0"/>
              <a:t>Attendance: PK students not required to be reported</a:t>
            </a:r>
          </a:p>
        </p:txBody>
      </p:sp>
      <p:sp>
        <p:nvSpPr>
          <p:cNvPr id="4" name="Slide Number Placeholder 3">
            <a:extLst>
              <a:ext uri="{FF2B5EF4-FFF2-40B4-BE49-F238E27FC236}">
                <a16:creationId xmlns:a16="http://schemas.microsoft.com/office/drawing/2014/main" id="{BD1B057A-D150-9DCB-1810-DC7F26ECF8FC}"/>
              </a:ext>
            </a:extLst>
          </p:cNvPr>
          <p:cNvSpPr>
            <a:spLocks noGrp="1"/>
          </p:cNvSpPr>
          <p:nvPr>
            <p:ph type="sldNum" sz="quarter" idx="12"/>
          </p:nvPr>
        </p:nvSpPr>
        <p:spPr/>
        <p:txBody>
          <a:bodyPr/>
          <a:lstStyle/>
          <a:p>
            <a:fld id="{8D38B3C1-EED7-4E88-8F72-013EE3A58C4A}" type="slidenum">
              <a:rPr lang="en-US" smtClean="0"/>
              <a:pPr/>
              <a:t>6</a:t>
            </a:fld>
            <a:endParaRPr lang="en-US" dirty="0"/>
          </a:p>
        </p:txBody>
      </p:sp>
      <p:sp>
        <p:nvSpPr>
          <p:cNvPr id="5" name="TextBox 4">
            <a:extLst>
              <a:ext uri="{FF2B5EF4-FFF2-40B4-BE49-F238E27FC236}">
                <a16:creationId xmlns:a16="http://schemas.microsoft.com/office/drawing/2014/main" id="{FAD41380-208E-6840-2ABA-514A7449D629}"/>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Student Demographic and Student School Association File Layouts</a:t>
            </a:r>
            <a:endParaRPr lang="en-US" dirty="0"/>
          </a:p>
        </p:txBody>
      </p:sp>
      <p:pic>
        <p:nvPicPr>
          <p:cNvPr id="8" name="Audio 7">
            <a:hlinkClick r:id="" action="ppaction://media"/>
            <a:extLst>
              <a:ext uri="{FF2B5EF4-FFF2-40B4-BE49-F238E27FC236}">
                <a16:creationId xmlns:a16="http://schemas.microsoft.com/office/drawing/2014/main" id="{17F98A5D-4B43-86C4-8DBC-9B767A1951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58648660"/>
      </p:ext>
    </p:extLst>
  </p:cSld>
  <p:clrMapOvr>
    <a:masterClrMapping/>
  </p:clrMapOvr>
  <mc:AlternateContent xmlns:mc="http://schemas.openxmlformats.org/markup-compatibility/2006">
    <mc:Choice xmlns:p14="http://schemas.microsoft.com/office/powerpoint/2010/main" Requires="p14">
      <p:transition spd="slow" p14:dur="2000" advTm="39756"/>
    </mc:Choice>
    <mc:Fallback>
      <p:transition spd="slow" advTm="3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FC87-099F-A13A-82C6-BC5656CE9AE0}"/>
              </a:ext>
            </a:extLst>
          </p:cNvPr>
          <p:cNvSpPr>
            <a:spLocks noGrp="1"/>
          </p:cNvSpPr>
          <p:nvPr>
            <p:ph type="title"/>
          </p:nvPr>
        </p:nvSpPr>
        <p:spPr/>
        <p:txBody>
          <a:bodyPr/>
          <a:lstStyle/>
          <a:p>
            <a:r>
              <a:rPr lang="en-US" dirty="0"/>
              <a:t>FRL Eligibility Identification (SD File)</a:t>
            </a:r>
          </a:p>
        </p:txBody>
      </p:sp>
      <p:sp>
        <p:nvSpPr>
          <p:cNvPr id="3" name="Content Placeholder 2">
            <a:extLst>
              <a:ext uri="{FF2B5EF4-FFF2-40B4-BE49-F238E27FC236}">
                <a16:creationId xmlns:a16="http://schemas.microsoft.com/office/drawing/2014/main" id="{F9104E25-B370-8C41-BE54-1FD7C559A217}"/>
              </a:ext>
            </a:extLst>
          </p:cNvPr>
          <p:cNvSpPr>
            <a:spLocks noGrp="1"/>
          </p:cNvSpPr>
          <p:nvPr>
            <p:ph idx="1"/>
          </p:nvPr>
        </p:nvSpPr>
        <p:spPr>
          <a:xfrm>
            <a:off x="498762" y="1690689"/>
            <a:ext cx="8486741" cy="4351338"/>
          </a:xfrm>
        </p:spPr>
        <p:txBody>
          <a:bodyPr/>
          <a:lstStyle/>
          <a:p>
            <a:pPr>
              <a:lnSpc>
                <a:spcPct val="100000"/>
              </a:lnSpc>
              <a:spcBef>
                <a:spcPts val="600"/>
              </a:spcBef>
            </a:pPr>
            <a:r>
              <a:rPr lang="en-US" sz="2000" dirty="0"/>
              <a:t>Added in response to House Bill 22-1202</a:t>
            </a:r>
          </a:p>
          <a:p>
            <a:pPr>
              <a:lnSpc>
                <a:spcPct val="100000"/>
              </a:lnSpc>
              <a:spcBef>
                <a:spcPts val="600"/>
              </a:spcBef>
            </a:pPr>
            <a:r>
              <a:rPr lang="en-US" sz="2000" dirty="0"/>
              <a:t>Creates a new At-Risk measure in the school finance formula </a:t>
            </a:r>
          </a:p>
          <a:p>
            <a:pPr lvl="1">
              <a:lnSpc>
                <a:spcPct val="100000"/>
              </a:lnSpc>
              <a:spcBef>
                <a:spcPts val="600"/>
              </a:spcBef>
            </a:pPr>
            <a:r>
              <a:rPr lang="en-US" sz="1600" dirty="0"/>
              <a:t>Implementation of measure for 23-24 may be delayed, but data collection will not be</a:t>
            </a:r>
          </a:p>
          <a:p>
            <a:pPr lvl="1">
              <a:lnSpc>
                <a:spcPct val="100000"/>
              </a:lnSpc>
              <a:spcBef>
                <a:spcPts val="600"/>
              </a:spcBef>
            </a:pPr>
            <a:r>
              <a:rPr lang="en-US" sz="1600" dirty="0"/>
              <a:t>Therefore, all schools should plan to record Free Lunch Eligibility Identification eligibility criteria in their SIS for 23-24</a:t>
            </a:r>
            <a:endParaRPr lang="en-US" sz="1800" dirty="0">
              <a:solidFill>
                <a:srgbClr val="FF0000"/>
              </a:solidFill>
            </a:endParaRPr>
          </a:p>
        </p:txBody>
      </p:sp>
      <p:sp>
        <p:nvSpPr>
          <p:cNvPr id="4" name="Slide Number Placeholder 3">
            <a:extLst>
              <a:ext uri="{FF2B5EF4-FFF2-40B4-BE49-F238E27FC236}">
                <a16:creationId xmlns:a16="http://schemas.microsoft.com/office/drawing/2014/main" id="{49EB29A2-128C-E827-10AA-D7C78E4F8D1A}"/>
              </a:ext>
            </a:extLst>
          </p:cNvPr>
          <p:cNvSpPr>
            <a:spLocks noGrp="1"/>
          </p:cNvSpPr>
          <p:nvPr>
            <p:ph type="sldNum" sz="quarter" idx="12"/>
          </p:nvPr>
        </p:nvSpPr>
        <p:spPr/>
        <p:txBody>
          <a:bodyPr/>
          <a:lstStyle/>
          <a:p>
            <a:fld id="{8D38B3C1-EED7-4E88-8F72-013EE3A58C4A}" type="slidenum">
              <a:rPr lang="en-US" smtClean="0"/>
              <a:pPr/>
              <a:t>7</a:t>
            </a:fld>
            <a:endParaRPr lang="en-US" dirty="0"/>
          </a:p>
        </p:txBody>
      </p:sp>
      <p:pic>
        <p:nvPicPr>
          <p:cNvPr id="6" name="Picture 5" descr="screenshot of the free lunch eligibility identification field definition and allowable codes">
            <a:extLst>
              <a:ext uri="{FF2B5EF4-FFF2-40B4-BE49-F238E27FC236}">
                <a16:creationId xmlns:a16="http://schemas.microsoft.com/office/drawing/2014/main" id="{662360DD-B150-9EE7-EAD8-5389D28D59AE}"/>
              </a:ext>
            </a:extLst>
          </p:cNvPr>
          <p:cNvPicPr>
            <a:picLocks noChangeAspect="1"/>
          </p:cNvPicPr>
          <p:nvPr/>
        </p:nvPicPr>
        <p:blipFill>
          <a:blip r:embed="rId5"/>
          <a:stretch>
            <a:fillRect/>
          </a:stretch>
        </p:blipFill>
        <p:spPr>
          <a:xfrm>
            <a:off x="668895" y="3901211"/>
            <a:ext cx="8146473" cy="2291718"/>
          </a:xfrm>
          <a:prstGeom prst="rect">
            <a:avLst/>
          </a:prstGeom>
        </p:spPr>
      </p:pic>
      <p:sp>
        <p:nvSpPr>
          <p:cNvPr id="5" name="TextBox 4">
            <a:extLst>
              <a:ext uri="{FF2B5EF4-FFF2-40B4-BE49-F238E27FC236}">
                <a16:creationId xmlns:a16="http://schemas.microsoft.com/office/drawing/2014/main" id="{CE30118E-F641-1D62-E118-1C09B67ABA2E}"/>
              </a:ext>
            </a:extLst>
          </p:cNvPr>
          <p:cNvSpPr txBox="1"/>
          <p:nvPr/>
        </p:nvSpPr>
        <p:spPr>
          <a:xfrm>
            <a:off x="628650" y="6325337"/>
            <a:ext cx="8165541" cy="369332"/>
          </a:xfrm>
          <a:prstGeom prst="rect">
            <a:avLst/>
          </a:prstGeom>
          <a:noFill/>
        </p:spPr>
        <p:txBody>
          <a:bodyPr wrap="square">
            <a:spAutoFit/>
          </a:bodyPr>
          <a:lstStyle/>
          <a:p>
            <a:r>
              <a:rPr lang="en-US" dirty="0">
                <a:hlinkClick r:id="rId6"/>
              </a:rPr>
              <a:t>CDE’s 2023-2024 Student Demographic and Student School Association File Layouts</a:t>
            </a:r>
            <a:endParaRPr lang="en-US" dirty="0"/>
          </a:p>
        </p:txBody>
      </p:sp>
      <p:pic>
        <p:nvPicPr>
          <p:cNvPr id="12" name="Audio 11">
            <a:hlinkClick r:id="" action="ppaction://media"/>
            <a:extLst>
              <a:ext uri="{FF2B5EF4-FFF2-40B4-BE49-F238E27FC236}">
                <a16:creationId xmlns:a16="http://schemas.microsoft.com/office/drawing/2014/main" id="{ACA4AB92-7E35-DCA9-11D1-A225D6EE6AD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27742248"/>
      </p:ext>
    </p:extLst>
  </p:cSld>
  <p:clrMapOvr>
    <a:masterClrMapping/>
  </p:clrMapOvr>
  <mc:AlternateContent xmlns:mc="http://schemas.openxmlformats.org/markup-compatibility/2006" xmlns:p14="http://schemas.microsoft.com/office/powerpoint/2010/main">
    <mc:Choice Requires="p14">
      <p:transition spd="slow" p14:dur="2000" advTm="70593"/>
    </mc:Choice>
    <mc:Fallback xmlns="">
      <p:transition spd="slow" advTm="7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FC87-099F-A13A-82C6-BC5656CE9AE0}"/>
              </a:ext>
            </a:extLst>
          </p:cNvPr>
          <p:cNvSpPr>
            <a:spLocks noGrp="1"/>
          </p:cNvSpPr>
          <p:nvPr>
            <p:ph type="title"/>
          </p:nvPr>
        </p:nvSpPr>
        <p:spPr/>
        <p:txBody>
          <a:bodyPr/>
          <a:lstStyle/>
          <a:p>
            <a:r>
              <a:rPr lang="en-US" dirty="0"/>
              <a:t>FRL Eligibility - Implications</a:t>
            </a:r>
          </a:p>
        </p:txBody>
      </p:sp>
      <p:sp>
        <p:nvSpPr>
          <p:cNvPr id="3" name="Content Placeholder 2">
            <a:extLst>
              <a:ext uri="{FF2B5EF4-FFF2-40B4-BE49-F238E27FC236}">
                <a16:creationId xmlns:a16="http://schemas.microsoft.com/office/drawing/2014/main" id="{F9104E25-B370-8C41-BE54-1FD7C559A217}"/>
              </a:ext>
            </a:extLst>
          </p:cNvPr>
          <p:cNvSpPr>
            <a:spLocks noGrp="1"/>
          </p:cNvSpPr>
          <p:nvPr>
            <p:ph idx="1"/>
          </p:nvPr>
        </p:nvSpPr>
        <p:spPr/>
        <p:txBody>
          <a:bodyPr/>
          <a:lstStyle/>
          <a:p>
            <a:r>
              <a:rPr lang="en-US" dirty="0"/>
              <a:t>For SFA schools, work with SFA to ensure you have access to this information</a:t>
            </a:r>
          </a:p>
          <a:p>
            <a:r>
              <a:rPr lang="en-US" dirty="0"/>
              <a:t>Reminder:  </a:t>
            </a:r>
          </a:p>
          <a:p>
            <a:pPr lvl="1"/>
            <a:r>
              <a:rPr lang="en-US" dirty="0"/>
              <a:t>Do not identify students as </a:t>
            </a:r>
            <a:r>
              <a:rPr lang="en-US" b="1" dirty="0"/>
              <a:t>homeless</a:t>
            </a:r>
            <a:r>
              <a:rPr lang="en-US" dirty="0"/>
              <a:t> in your SIS  without CSI approval</a:t>
            </a:r>
          </a:p>
          <a:p>
            <a:pPr lvl="1"/>
            <a:r>
              <a:rPr lang="en-US" dirty="0"/>
              <a:t>Do not identify students as </a:t>
            </a:r>
            <a:r>
              <a:rPr lang="en-US" b="1" dirty="0"/>
              <a:t>migrant </a:t>
            </a:r>
            <a:r>
              <a:rPr lang="en-US" dirty="0"/>
              <a:t>in your SIS without CSI approval</a:t>
            </a:r>
          </a:p>
        </p:txBody>
      </p:sp>
      <p:sp>
        <p:nvSpPr>
          <p:cNvPr id="4" name="Slide Number Placeholder 3">
            <a:extLst>
              <a:ext uri="{FF2B5EF4-FFF2-40B4-BE49-F238E27FC236}">
                <a16:creationId xmlns:a16="http://schemas.microsoft.com/office/drawing/2014/main" id="{49EB29A2-128C-E827-10AA-D7C78E4F8D1A}"/>
              </a:ext>
            </a:extLst>
          </p:cNvPr>
          <p:cNvSpPr>
            <a:spLocks noGrp="1"/>
          </p:cNvSpPr>
          <p:nvPr>
            <p:ph type="sldNum" sz="quarter" idx="12"/>
          </p:nvPr>
        </p:nvSpPr>
        <p:spPr/>
        <p:txBody>
          <a:bodyPr/>
          <a:lstStyle/>
          <a:p>
            <a:fld id="{8D38B3C1-EED7-4E88-8F72-013EE3A58C4A}" type="slidenum">
              <a:rPr lang="en-US" smtClean="0"/>
              <a:pPr/>
              <a:t>8</a:t>
            </a:fld>
            <a:endParaRPr lang="en-US" dirty="0"/>
          </a:p>
        </p:txBody>
      </p:sp>
      <p:sp>
        <p:nvSpPr>
          <p:cNvPr id="5" name="TextBox 4">
            <a:extLst>
              <a:ext uri="{FF2B5EF4-FFF2-40B4-BE49-F238E27FC236}">
                <a16:creationId xmlns:a16="http://schemas.microsoft.com/office/drawing/2014/main" id="{41272CC0-331C-0647-5A79-55F62C4FF2AE}"/>
              </a:ext>
            </a:extLst>
          </p:cNvPr>
          <p:cNvSpPr txBox="1"/>
          <p:nvPr/>
        </p:nvSpPr>
        <p:spPr>
          <a:xfrm>
            <a:off x="628650" y="6325337"/>
            <a:ext cx="8165541" cy="369332"/>
          </a:xfrm>
          <a:prstGeom prst="rect">
            <a:avLst/>
          </a:prstGeom>
          <a:noFill/>
        </p:spPr>
        <p:txBody>
          <a:bodyPr wrap="square">
            <a:spAutoFit/>
          </a:bodyPr>
          <a:lstStyle/>
          <a:p>
            <a:r>
              <a:rPr lang="en-US" dirty="0">
                <a:hlinkClick r:id="rId5"/>
              </a:rPr>
              <a:t>CDE’s 2023-2024 Student Demographic and Student School Association File Layouts</a:t>
            </a:r>
            <a:endParaRPr lang="en-US" dirty="0"/>
          </a:p>
        </p:txBody>
      </p:sp>
      <p:pic>
        <p:nvPicPr>
          <p:cNvPr id="11" name="Audio 10">
            <a:hlinkClick r:id="" action="ppaction://media"/>
            <a:extLst>
              <a:ext uri="{FF2B5EF4-FFF2-40B4-BE49-F238E27FC236}">
                <a16:creationId xmlns:a16="http://schemas.microsoft.com/office/drawing/2014/main" id="{41F7F343-6D62-1A64-571E-0A42815E3B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33522789"/>
      </p:ext>
    </p:extLst>
  </p:cSld>
  <p:clrMapOvr>
    <a:masterClrMapping/>
  </p:clrMapOvr>
  <mc:AlternateContent xmlns:mc="http://schemas.openxmlformats.org/markup-compatibility/2006" xmlns:p14="http://schemas.microsoft.com/office/powerpoint/2010/main">
    <mc:Choice Requires="p14">
      <p:transition spd="slow" p14:dur="2000" advTm="60692"/>
    </mc:Choice>
    <mc:Fallback xmlns="">
      <p:transition spd="slow" advTm="6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FC87-099F-A13A-82C6-BC5656CE9AE0}"/>
              </a:ext>
            </a:extLst>
          </p:cNvPr>
          <p:cNvSpPr>
            <a:spLocks noGrp="1"/>
          </p:cNvSpPr>
          <p:nvPr>
            <p:ph type="title"/>
          </p:nvPr>
        </p:nvSpPr>
        <p:spPr/>
        <p:txBody>
          <a:bodyPr/>
          <a:lstStyle/>
          <a:p>
            <a:r>
              <a:rPr lang="en-US" dirty="0"/>
              <a:t>Collecting Student Addresses</a:t>
            </a:r>
          </a:p>
        </p:txBody>
      </p:sp>
      <p:sp>
        <p:nvSpPr>
          <p:cNvPr id="3" name="Content Placeholder 2">
            <a:extLst>
              <a:ext uri="{FF2B5EF4-FFF2-40B4-BE49-F238E27FC236}">
                <a16:creationId xmlns:a16="http://schemas.microsoft.com/office/drawing/2014/main" id="{F9104E25-B370-8C41-BE54-1FD7C559A217}"/>
              </a:ext>
            </a:extLst>
          </p:cNvPr>
          <p:cNvSpPr>
            <a:spLocks noGrp="1"/>
          </p:cNvSpPr>
          <p:nvPr>
            <p:ph idx="1"/>
          </p:nvPr>
        </p:nvSpPr>
        <p:spPr/>
        <p:txBody>
          <a:bodyPr/>
          <a:lstStyle/>
          <a:p>
            <a:r>
              <a:rPr lang="en-US" dirty="0"/>
              <a:t>Necessary for identifying census blocks students live in to inform the neighborhood socio-economic measure</a:t>
            </a:r>
          </a:p>
          <a:p>
            <a:r>
              <a:rPr lang="en-US" dirty="0"/>
              <a:t>23-24: </a:t>
            </a:r>
          </a:p>
          <a:p>
            <a:pPr lvl="1"/>
            <a:r>
              <a:rPr lang="en-US" dirty="0"/>
              <a:t>CDE will work on developing a process to minimize data collection needs</a:t>
            </a:r>
          </a:p>
          <a:p>
            <a:pPr lvl="1"/>
            <a:r>
              <a:rPr lang="en-US" dirty="0"/>
              <a:t>Optional data collection from volunteer districts (CSI will likely participate and make this optional for schools)</a:t>
            </a:r>
          </a:p>
          <a:p>
            <a:r>
              <a:rPr lang="en-US" dirty="0"/>
              <a:t>24-25: Mandatory data collection begins</a:t>
            </a:r>
          </a:p>
        </p:txBody>
      </p:sp>
      <p:sp>
        <p:nvSpPr>
          <p:cNvPr id="4" name="Slide Number Placeholder 3">
            <a:extLst>
              <a:ext uri="{FF2B5EF4-FFF2-40B4-BE49-F238E27FC236}">
                <a16:creationId xmlns:a16="http://schemas.microsoft.com/office/drawing/2014/main" id="{49EB29A2-128C-E827-10AA-D7C78E4F8D1A}"/>
              </a:ext>
            </a:extLst>
          </p:cNvPr>
          <p:cNvSpPr>
            <a:spLocks noGrp="1"/>
          </p:cNvSpPr>
          <p:nvPr>
            <p:ph type="sldNum" sz="quarter" idx="12"/>
          </p:nvPr>
        </p:nvSpPr>
        <p:spPr/>
        <p:txBody>
          <a:bodyPr/>
          <a:lstStyle/>
          <a:p>
            <a:fld id="{8D38B3C1-EED7-4E88-8F72-013EE3A58C4A}" type="slidenum">
              <a:rPr lang="en-US" smtClean="0"/>
              <a:pPr/>
              <a:t>9</a:t>
            </a:fld>
            <a:endParaRPr lang="en-US" dirty="0"/>
          </a:p>
        </p:txBody>
      </p:sp>
      <p:pic>
        <p:nvPicPr>
          <p:cNvPr id="8" name="Audio 7">
            <a:hlinkClick r:id="" action="ppaction://media"/>
            <a:extLst>
              <a:ext uri="{FF2B5EF4-FFF2-40B4-BE49-F238E27FC236}">
                <a16:creationId xmlns:a16="http://schemas.microsoft.com/office/drawing/2014/main" id="{913DF5D4-DCA7-2A11-20BD-3615CE55F5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2901013"/>
      </p:ext>
    </p:extLst>
  </p:cSld>
  <p:clrMapOvr>
    <a:masterClrMapping/>
  </p:clrMapOvr>
  <mc:AlternateContent xmlns:mc="http://schemas.openxmlformats.org/markup-compatibility/2006" xmlns:p14="http://schemas.microsoft.com/office/powerpoint/2010/main">
    <mc:Choice Requires="p14">
      <p:transition spd="slow" p14:dur="2000" advTm="71674"/>
    </mc:Choice>
    <mc:Fallback xmlns="">
      <p:transition spd="slow" advTm="7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3108</TotalTime>
  <Words>1876</Words>
  <Application>Microsoft Office PowerPoint</Application>
  <PresentationFormat>On-screen Show (4:3)</PresentationFormat>
  <Paragraphs>154</Paragraphs>
  <Slides>19</Slides>
  <Notes>19</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Updates to Data Collections for 2023-24</vt:lpstr>
      <vt:lpstr>File Layout Resources</vt:lpstr>
      <vt:lpstr>Student Data Collections</vt:lpstr>
      <vt:lpstr>Gender</vt:lpstr>
      <vt:lpstr>Gender – Collection Impacts</vt:lpstr>
      <vt:lpstr>Preschool</vt:lpstr>
      <vt:lpstr>FRL Eligibility Identification (SD File)</vt:lpstr>
      <vt:lpstr>FRL Eligibility - Implications</vt:lpstr>
      <vt:lpstr>Collecting Student Addresses</vt:lpstr>
      <vt:lpstr>Postsecondary Program Enrollment (SSA File)</vt:lpstr>
      <vt:lpstr>Discipline Collections</vt:lpstr>
      <vt:lpstr>Discipline &amp; PreK  </vt:lpstr>
      <vt:lpstr>Special Education Data Collections</vt:lpstr>
      <vt:lpstr>Student Participation File</vt:lpstr>
      <vt:lpstr>Special Education &amp; PK</vt:lpstr>
      <vt:lpstr>Staff Data Collections</vt:lpstr>
      <vt:lpstr>Moved Fields</vt:lpstr>
      <vt:lpstr>Staff Evaluation Collection</vt:lpstr>
      <vt:lpstr>For questions, reach out to the Data Submissions Team at Submissions_CSI@csi.state.co.us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for 2020-2021</dc:title>
  <dc:creator>Dinnen, Janet</dc:creator>
  <cp:lastModifiedBy>Dinnen, Janet</cp:lastModifiedBy>
  <cp:revision>291</cp:revision>
  <dcterms:created xsi:type="dcterms:W3CDTF">2020-05-05T21:26:19Z</dcterms:created>
  <dcterms:modified xsi:type="dcterms:W3CDTF">2023-05-16T14:24:30Z</dcterms:modified>
</cp:coreProperties>
</file>