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852" y="1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96711" y="6755130"/>
            <a:ext cx="1402080" cy="102870"/>
          </a:xfrm>
          <a:custGeom>
            <a:avLst/>
            <a:gdLst/>
            <a:ahLst/>
            <a:cxnLst/>
            <a:rect l="l" t="t" r="r" b="b"/>
            <a:pathLst>
              <a:path w="1402079" h="102870">
                <a:moveTo>
                  <a:pt x="0" y="102870"/>
                </a:moveTo>
                <a:lnTo>
                  <a:pt x="1402080" y="102870"/>
                </a:lnTo>
                <a:lnTo>
                  <a:pt x="1402080" y="0"/>
                </a:lnTo>
                <a:lnTo>
                  <a:pt x="0" y="0"/>
                </a:lnTo>
                <a:lnTo>
                  <a:pt x="0" y="102870"/>
                </a:lnTo>
                <a:close/>
              </a:path>
            </a:pathLst>
          </a:custGeom>
          <a:solidFill>
            <a:srgbClr val="EFAA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098792" y="6755130"/>
            <a:ext cx="2045335" cy="102870"/>
          </a:xfrm>
          <a:custGeom>
            <a:avLst/>
            <a:gdLst/>
            <a:ahLst/>
            <a:cxnLst/>
            <a:rect l="l" t="t" r="r" b="b"/>
            <a:pathLst>
              <a:path w="2045334" h="102870">
                <a:moveTo>
                  <a:pt x="0" y="102870"/>
                </a:moveTo>
                <a:lnTo>
                  <a:pt x="2045207" y="102870"/>
                </a:lnTo>
                <a:lnTo>
                  <a:pt x="2045207" y="0"/>
                </a:lnTo>
                <a:lnTo>
                  <a:pt x="0" y="0"/>
                </a:lnTo>
                <a:lnTo>
                  <a:pt x="0" y="102870"/>
                </a:lnTo>
                <a:close/>
              </a:path>
            </a:pathLst>
          </a:custGeom>
          <a:solidFill>
            <a:srgbClr val="C63F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6755130"/>
            <a:ext cx="1473835" cy="102870"/>
          </a:xfrm>
          <a:custGeom>
            <a:avLst/>
            <a:gdLst/>
            <a:ahLst/>
            <a:cxnLst/>
            <a:rect l="l" t="t" r="r" b="b"/>
            <a:pathLst>
              <a:path w="1473835" h="102870">
                <a:moveTo>
                  <a:pt x="0" y="102870"/>
                </a:moveTo>
                <a:lnTo>
                  <a:pt x="1473708" y="102870"/>
                </a:lnTo>
                <a:lnTo>
                  <a:pt x="1473708" y="0"/>
                </a:lnTo>
                <a:lnTo>
                  <a:pt x="0" y="0"/>
                </a:lnTo>
                <a:lnTo>
                  <a:pt x="0" y="102870"/>
                </a:lnTo>
                <a:close/>
              </a:path>
            </a:pathLst>
          </a:custGeom>
          <a:solidFill>
            <a:srgbClr val="008C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473708" y="6755130"/>
            <a:ext cx="4223385" cy="102870"/>
          </a:xfrm>
          <a:custGeom>
            <a:avLst/>
            <a:gdLst/>
            <a:ahLst/>
            <a:cxnLst/>
            <a:rect l="l" t="t" r="r" b="b"/>
            <a:pathLst>
              <a:path w="4223385" h="102870">
                <a:moveTo>
                  <a:pt x="0" y="102870"/>
                </a:moveTo>
                <a:lnTo>
                  <a:pt x="4223004" y="102870"/>
                </a:lnTo>
                <a:lnTo>
                  <a:pt x="4223004" y="0"/>
                </a:lnTo>
                <a:lnTo>
                  <a:pt x="0" y="0"/>
                </a:lnTo>
                <a:lnTo>
                  <a:pt x="0" y="10287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903464" y="122681"/>
            <a:ext cx="986789" cy="1752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94513" y="481965"/>
            <a:ext cx="1145540" cy="1636395"/>
          </a:xfrm>
          <a:custGeom>
            <a:avLst/>
            <a:gdLst/>
            <a:ahLst/>
            <a:cxnLst/>
            <a:rect l="l" t="t" r="r" b="b"/>
            <a:pathLst>
              <a:path w="1145540" h="1636395">
                <a:moveTo>
                  <a:pt x="0" y="0"/>
                </a:moveTo>
                <a:lnTo>
                  <a:pt x="0" y="1063371"/>
                </a:lnTo>
                <a:lnTo>
                  <a:pt x="572643" y="1636014"/>
                </a:lnTo>
                <a:lnTo>
                  <a:pt x="1145286" y="1063371"/>
                </a:lnTo>
                <a:lnTo>
                  <a:pt x="1145286" y="572643"/>
                </a:lnTo>
                <a:lnTo>
                  <a:pt x="572643" y="572643"/>
                </a:lnTo>
                <a:lnTo>
                  <a:pt x="0" y="0"/>
                </a:lnTo>
                <a:close/>
              </a:path>
              <a:path w="1145540" h="1636395">
                <a:moveTo>
                  <a:pt x="1145286" y="0"/>
                </a:moveTo>
                <a:lnTo>
                  <a:pt x="572643" y="572643"/>
                </a:lnTo>
                <a:lnTo>
                  <a:pt x="1145286" y="572643"/>
                </a:lnTo>
                <a:lnTo>
                  <a:pt x="1145286" y="0"/>
                </a:lnTo>
                <a:close/>
              </a:path>
            </a:pathLst>
          </a:custGeom>
          <a:solidFill>
            <a:srgbClr val="008C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294513" y="481965"/>
            <a:ext cx="1145540" cy="1636395"/>
          </a:xfrm>
          <a:custGeom>
            <a:avLst/>
            <a:gdLst/>
            <a:ahLst/>
            <a:cxnLst/>
            <a:rect l="l" t="t" r="r" b="b"/>
            <a:pathLst>
              <a:path w="1145540" h="1636395">
                <a:moveTo>
                  <a:pt x="1145286" y="0"/>
                </a:moveTo>
                <a:lnTo>
                  <a:pt x="1145286" y="1063371"/>
                </a:lnTo>
                <a:lnTo>
                  <a:pt x="572643" y="1636014"/>
                </a:lnTo>
                <a:lnTo>
                  <a:pt x="0" y="1063371"/>
                </a:lnTo>
                <a:lnTo>
                  <a:pt x="0" y="0"/>
                </a:lnTo>
                <a:lnTo>
                  <a:pt x="572643" y="572643"/>
                </a:lnTo>
                <a:lnTo>
                  <a:pt x="1145286" y="0"/>
                </a:lnTo>
                <a:close/>
              </a:path>
            </a:pathLst>
          </a:custGeom>
          <a:ln w="12700">
            <a:solidFill>
              <a:srgbClr val="008C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de.state.co.us/postsecondary/icap" TargetMode="External"/><Relationship Id="rId3" Type="http://schemas.openxmlformats.org/officeDocument/2006/relationships/hyperlink" Target="https://www.cde.state.co.us/schoolview/frameworks/welcome" TargetMode="External"/><Relationship Id="rId7" Type="http://schemas.openxmlformats.org/officeDocument/2006/relationships/hyperlink" Target="https://resources.csi.state.co.us/unified-improvement-planning-uip/" TargetMode="External"/><Relationship Id="rId12" Type="http://schemas.openxmlformats.org/officeDocument/2006/relationships/hyperlink" Target="https://www.cde.state.co.us/uip/promising-partnership-practices-book-2021" TargetMode="External"/><Relationship Id="rId2" Type="http://schemas.openxmlformats.org/officeDocument/2006/relationships/hyperlink" Target="https://www.cde.state.co.us/accountability/sacanddacleadertraining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readwithme.today/parent-resources/" TargetMode="External"/><Relationship Id="rId11" Type="http://schemas.openxmlformats.org/officeDocument/2006/relationships/hyperlink" Target="https://www.cde.state.co.us/uip/sac-responsibilities-inventory-sep2020" TargetMode="External"/><Relationship Id="rId5" Type="http://schemas.openxmlformats.org/officeDocument/2006/relationships/hyperlink" Target="https://dpi.wi.gov/sites/default/files/imce/fscp/pdf/tk-measure-prtshps.pdf" TargetMode="External"/><Relationship Id="rId10" Type="http://schemas.openxmlformats.org/officeDocument/2006/relationships/hyperlink" Target="https://www.cde.state.co.us/uip/accountabilitycommitteetimelines" TargetMode="External"/><Relationship Id="rId4" Type="http://schemas.openxmlformats.org/officeDocument/2006/relationships/hyperlink" Target="https://resources.csi.state.co.us/csi-annual-review-of-schools-cars/" TargetMode="External"/><Relationship Id="rId9" Type="http://schemas.openxmlformats.org/officeDocument/2006/relationships/hyperlink" Target="https://resources.csi.state.co.us/wp-content/uploads/2021/12/Sample-Charter-SAC-bylaws.do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20104ED8-5DFB-CDEF-901D-F4B1EAF548E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33400" y="116838"/>
            <a:ext cx="6944487" cy="36933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Quarterly School Accountability Committee (SAC) Activities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343236" y="1204874"/>
            <a:ext cx="104521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August</a:t>
            </a:r>
            <a:r>
              <a:rPr sz="16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(Fall)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39799" y="533400"/>
            <a:ext cx="7305040" cy="1064260"/>
          </a:xfrm>
          <a:custGeom>
            <a:avLst/>
            <a:gdLst/>
            <a:ahLst/>
            <a:cxnLst/>
            <a:rect l="l" t="t" r="r" b="b"/>
            <a:pathLst>
              <a:path w="7305040" h="1064260">
                <a:moveTo>
                  <a:pt x="7304532" y="177291"/>
                </a:moveTo>
                <a:lnTo>
                  <a:pt x="7304532" y="886459"/>
                </a:lnTo>
                <a:lnTo>
                  <a:pt x="7298199" y="933591"/>
                </a:lnTo>
                <a:lnTo>
                  <a:pt x="7280326" y="975943"/>
                </a:lnTo>
                <a:lnTo>
                  <a:pt x="7252604" y="1011824"/>
                </a:lnTo>
                <a:lnTo>
                  <a:pt x="7216723" y="1039546"/>
                </a:lnTo>
                <a:lnTo>
                  <a:pt x="7174371" y="1057419"/>
                </a:lnTo>
                <a:lnTo>
                  <a:pt x="7127239" y="1063751"/>
                </a:lnTo>
                <a:lnTo>
                  <a:pt x="0" y="1063751"/>
                </a:lnTo>
                <a:lnTo>
                  <a:pt x="0" y="0"/>
                </a:lnTo>
                <a:lnTo>
                  <a:pt x="7127239" y="0"/>
                </a:lnTo>
                <a:lnTo>
                  <a:pt x="7174371" y="6332"/>
                </a:lnTo>
                <a:lnTo>
                  <a:pt x="7216723" y="24205"/>
                </a:lnTo>
                <a:lnTo>
                  <a:pt x="7252604" y="51927"/>
                </a:lnTo>
                <a:lnTo>
                  <a:pt x="7280326" y="87808"/>
                </a:lnTo>
                <a:lnTo>
                  <a:pt x="7298199" y="130160"/>
                </a:lnTo>
                <a:lnTo>
                  <a:pt x="7304532" y="177291"/>
                </a:lnTo>
                <a:close/>
              </a:path>
            </a:pathLst>
          </a:custGeom>
          <a:ln w="12700">
            <a:solidFill>
              <a:srgbClr val="008C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11935" y="662212"/>
            <a:ext cx="3011170" cy="789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indent="-114300">
              <a:lnSpc>
                <a:spcPct val="100000"/>
              </a:lnSpc>
              <a:buClr>
                <a:srgbClr val="000000"/>
              </a:buClr>
              <a:buChar char="•"/>
              <a:tabLst>
                <a:tab pos="127000" algn="l"/>
              </a:tabLst>
            </a:pPr>
            <a:r>
              <a:rPr sz="1200" u="sng" spc="-15" dirty="0">
                <a:solidFill>
                  <a:srgbClr val="0563C1"/>
                </a:solidFill>
                <a:latin typeface="Calibri"/>
                <a:cs typeface="Calibri"/>
                <a:hlinkClick r:id="rId2"/>
              </a:rPr>
              <a:t>Training </a:t>
            </a:r>
            <a:r>
              <a:rPr sz="1200" u="sng" spc="-5" dirty="0">
                <a:solidFill>
                  <a:srgbClr val="0563C1"/>
                </a:solidFill>
                <a:latin typeface="Calibri"/>
                <a:cs typeface="Calibri"/>
                <a:hlinkClick r:id="rId2"/>
              </a:rPr>
              <a:t>and</a:t>
            </a:r>
            <a:r>
              <a:rPr sz="1200" u="sng" spc="-25" dirty="0">
                <a:solidFill>
                  <a:srgbClr val="0563C1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1200" u="sng" spc="-10" dirty="0">
                <a:solidFill>
                  <a:srgbClr val="0563C1"/>
                </a:solidFill>
                <a:latin typeface="Calibri"/>
                <a:cs typeface="Calibri"/>
                <a:hlinkClick r:id="rId2"/>
              </a:rPr>
              <a:t>on-boarding</a:t>
            </a:r>
            <a:endParaRPr sz="1200" dirty="0">
              <a:latin typeface="Calibri"/>
              <a:cs typeface="Calibri"/>
            </a:endParaRPr>
          </a:p>
          <a:p>
            <a:pPr marL="127000" indent="-114300">
              <a:lnSpc>
                <a:spcPct val="100000"/>
              </a:lnSpc>
              <a:spcBef>
                <a:spcPts val="95"/>
              </a:spcBef>
              <a:buChar char="•"/>
              <a:tabLst>
                <a:tab pos="127000" algn="l"/>
              </a:tabLst>
            </a:pPr>
            <a:r>
              <a:rPr sz="1200" spc="-5" dirty="0">
                <a:latin typeface="Calibri"/>
                <a:cs typeface="Calibri"/>
              </a:rPr>
              <a:t>Recruit new members, </a:t>
            </a:r>
            <a:r>
              <a:rPr sz="1200" dirty="0">
                <a:latin typeface="Calibri"/>
                <a:cs typeface="Calibri"/>
              </a:rPr>
              <a:t>elect </a:t>
            </a:r>
            <a:r>
              <a:rPr sz="1200" spc="-5" dirty="0">
                <a:latin typeface="Calibri"/>
                <a:cs typeface="Calibri"/>
              </a:rPr>
              <a:t>chair and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co-chair</a:t>
            </a:r>
            <a:endParaRPr sz="1200" dirty="0">
              <a:latin typeface="Calibri"/>
              <a:cs typeface="Calibri"/>
            </a:endParaRPr>
          </a:p>
          <a:p>
            <a:pPr marL="127000" indent="-114300">
              <a:lnSpc>
                <a:spcPct val="100000"/>
              </a:lnSpc>
              <a:spcBef>
                <a:spcPts val="100"/>
              </a:spcBef>
              <a:buChar char="•"/>
              <a:tabLst>
                <a:tab pos="127000" algn="l"/>
              </a:tabLst>
            </a:pPr>
            <a:r>
              <a:rPr sz="1200" spc="-10" dirty="0">
                <a:latin typeface="Calibri"/>
                <a:cs typeface="Calibri"/>
              </a:rPr>
              <a:t>Review </a:t>
            </a:r>
            <a:r>
              <a:rPr sz="1200" u="sng" spc="-5" dirty="0">
                <a:solidFill>
                  <a:srgbClr val="0563C1"/>
                </a:solidFill>
                <a:latin typeface="Calibri"/>
                <a:cs typeface="Calibri"/>
                <a:hlinkClick r:id="rId3"/>
              </a:rPr>
              <a:t>school </a:t>
            </a:r>
            <a:r>
              <a:rPr sz="1200" u="sng" spc="-10" dirty="0">
                <a:solidFill>
                  <a:srgbClr val="0563C1"/>
                </a:solidFill>
                <a:latin typeface="Calibri"/>
                <a:cs typeface="Calibri"/>
                <a:hlinkClick r:id="rId3"/>
              </a:rPr>
              <a:t>rating </a:t>
            </a:r>
            <a:r>
              <a:rPr sz="1200" spc="-5" dirty="0">
                <a:latin typeface="Calibri"/>
                <a:cs typeface="Calibri"/>
              </a:rPr>
              <a:t>and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u="sng" spc="-15" dirty="0">
                <a:solidFill>
                  <a:srgbClr val="0563C1"/>
                </a:solidFill>
                <a:latin typeface="Calibri"/>
                <a:cs typeface="Calibri"/>
                <a:hlinkClick r:id="rId4"/>
              </a:rPr>
              <a:t>data</a:t>
            </a:r>
            <a:endParaRPr sz="1200" dirty="0">
              <a:latin typeface="Calibri"/>
              <a:cs typeface="Calibri"/>
            </a:endParaRPr>
          </a:p>
          <a:p>
            <a:pPr marL="127000" indent="-114300">
              <a:lnSpc>
                <a:spcPct val="100000"/>
              </a:lnSpc>
              <a:spcBef>
                <a:spcPts val="95"/>
              </a:spcBef>
              <a:buChar char="•"/>
              <a:tabLst>
                <a:tab pos="127000" algn="l"/>
              </a:tabLst>
            </a:pPr>
            <a:r>
              <a:rPr sz="1200" spc="-10" dirty="0">
                <a:latin typeface="Calibri"/>
                <a:cs typeface="Calibri"/>
              </a:rPr>
              <a:t>Review budget </a:t>
            </a:r>
            <a:r>
              <a:rPr sz="1200" spc="-5" dirty="0">
                <a:latin typeface="Calibri"/>
                <a:cs typeface="Calibri"/>
              </a:rPr>
              <a:t>priorities </a:t>
            </a:r>
            <a:r>
              <a:rPr sz="1200" spc="-10" dirty="0">
                <a:latin typeface="Calibri"/>
                <a:cs typeface="Calibri"/>
              </a:rPr>
              <a:t>for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year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156925" y="703167"/>
            <a:ext cx="3348990" cy="751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  <a:tabLst>
                <a:tab pos="184150" algn="l"/>
              </a:tabLst>
            </a:pPr>
            <a:r>
              <a:rPr sz="1200" spc="-10" dirty="0">
                <a:latin typeface="Calibri"/>
                <a:cs typeface="Calibri"/>
              </a:rPr>
              <a:t>Review </a:t>
            </a:r>
            <a:r>
              <a:rPr sz="1200" spc="-5" dirty="0">
                <a:latin typeface="Calibri"/>
                <a:cs typeface="Calibri"/>
              </a:rPr>
              <a:t>and </a:t>
            </a:r>
            <a:r>
              <a:rPr sz="1200" spc="-10" dirty="0">
                <a:latin typeface="Calibri"/>
                <a:cs typeface="Calibri"/>
              </a:rPr>
              <a:t>provide feedback </a:t>
            </a:r>
            <a:r>
              <a:rPr sz="1200" spc="-5" dirty="0">
                <a:latin typeface="Calibri"/>
                <a:cs typeface="Calibri"/>
              </a:rPr>
              <a:t>on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UIP</a:t>
            </a:r>
            <a:endParaRPr sz="1200" dirty="0">
              <a:latin typeface="Calibri"/>
              <a:cs typeface="Calibri"/>
            </a:endParaRPr>
          </a:p>
          <a:p>
            <a:pPr marL="184150" indent="-1714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84150" algn="l"/>
              </a:tabLst>
            </a:pPr>
            <a:r>
              <a:rPr sz="1200" u="sng" spc="-10" dirty="0">
                <a:solidFill>
                  <a:srgbClr val="0563C1"/>
                </a:solidFill>
                <a:latin typeface="Calibri"/>
                <a:cs typeface="Calibri"/>
                <a:hlinkClick r:id="rId5"/>
              </a:rPr>
              <a:t>Review </a:t>
            </a:r>
            <a:r>
              <a:rPr sz="1200" u="sng" spc="-5" dirty="0">
                <a:solidFill>
                  <a:srgbClr val="0563C1"/>
                </a:solidFill>
                <a:latin typeface="Calibri"/>
                <a:cs typeface="Calibri"/>
                <a:hlinkClick r:id="rId5"/>
              </a:rPr>
              <a:t>family </a:t>
            </a:r>
            <a:r>
              <a:rPr sz="1200" u="sng" spc="-10" dirty="0">
                <a:solidFill>
                  <a:srgbClr val="0563C1"/>
                </a:solidFill>
                <a:latin typeface="Calibri"/>
                <a:cs typeface="Calibri"/>
                <a:hlinkClick r:id="rId5"/>
              </a:rPr>
              <a:t>engagement </a:t>
            </a:r>
            <a:r>
              <a:rPr sz="1200" u="sng" spc="-5" dirty="0">
                <a:solidFill>
                  <a:srgbClr val="0563C1"/>
                </a:solidFill>
                <a:latin typeface="Calibri"/>
                <a:cs typeface="Calibri"/>
                <a:hlinkClick r:id="rId5"/>
              </a:rPr>
              <a:t>activities and</a:t>
            </a:r>
            <a:r>
              <a:rPr sz="1200" u="sng" spc="45" dirty="0">
                <a:solidFill>
                  <a:srgbClr val="0563C1"/>
                </a:solidFill>
                <a:latin typeface="Calibri"/>
                <a:cs typeface="Calibri"/>
                <a:hlinkClick r:id="rId5"/>
              </a:rPr>
              <a:t> </a:t>
            </a:r>
            <a:r>
              <a:rPr sz="1200" u="sng" spc="-10" dirty="0">
                <a:solidFill>
                  <a:srgbClr val="0563C1"/>
                </a:solidFill>
                <a:latin typeface="Calibri"/>
                <a:cs typeface="Calibri"/>
                <a:hlinkClick r:id="rId5"/>
              </a:rPr>
              <a:t>indicators</a:t>
            </a:r>
            <a:endParaRPr sz="1200" dirty="0">
              <a:latin typeface="Calibri"/>
              <a:cs typeface="Calibri"/>
            </a:endParaRPr>
          </a:p>
          <a:p>
            <a:pPr marL="184150" indent="-171450">
              <a:lnSpc>
                <a:spcPct val="100000"/>
              </a:lnSpc>
              <a:buFont typeface="Arial"/>
              <a:buChar char="•"/>
              <a:tabLst>
                <a:tab pos="184150" algn="l"/>
              </a:tabLst>
            </a:pPr>
            <a:r>
              <a:rPr sz="1200" spc="-5" dirty="0">
                <a:latin typeface="Calibri"/>
                <a:cs typeface="Calibri"/>
              </a:rPr>
              <a:t>Set </a:t>
            </a:r>
            <a:r>
              <a:rPr sz="1200" spc="-10" dirty="0">
                <a:latin typeface="Calibri"/>
                <a:cs typeface="Calibri"/>
              </a:rPr>
              <a:t>focus </a:t>
            </a:r>
            <a:r>
              <a:rPr sz="1200" spc="-5" dirty="0">
                <a:latin typeface="Calibri"/>
                <a:cs typeface="Calibri"/>
              </a:rPr>
              <a:t>areas </a:t>
            </a:r>
            <a:r>
              <a:rPr sz="1200" spc="-10" dirty="0">
                <a:latin typeface="Calibri"/>
                <a:cs typeface="Calibri"/>
              </a:rPr>
              <a:t>for </a:t>
            </a:r>
            <a:r>
              <a:rPr sz="1200" spc="-5" dirty="0">
                <a:latin typeface="Calibri"/>
                <a:cs typeface="Calibri"/>
              </a:rPr>
              <a:t>the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year</a:t>
            </a:r>
            <a:endParaRPr sz="1200" dirty="0">
              <a:latin typeface="Calibri"/>
              <a:cs typeface="Calibri"/>
            </a:endParaRPr>
          </a:p>
          <a:p>
            <a:pPr marL="184150" indent="-171450">
              <a:lnSpc>
                <a:spcPct val="100000"/>
              </a:lnSpc>
              <a:buFont typeface="Arial"/>
              <a:buChar char="•"/>
              <a:tabLst>
                <a:tab pos="184150" algn="l"/>
              </a:tabLst>
            </a:pPr>
            <a:r>
              <a:rPr sz="1200" spc="-5" dirty="0">
                <a:latin typeface="Calibri"/>
                <a:cs typeface="Calibri"/>
              </a:rPr>
              <a:t>Develop </a:t>
            </a:r>
            <a:r>
              <a:rPr sz="1200" spc="-10" dirty="0">
                <a:latin typeface="Calibri"/>
                <a:cs typeface="Calibri"/>
              </a:rPr>
              <a:t>board </a:t>
            </a:r>
            <a:r>
              <a:rPr sz="1200" spc="-5" dirty="0">
                <a:latin typeface="Calibri"/>
                <a:cs typeface="Calibri"/>
              </a:rPr>
              <a:t>reporting</a:t>
            </a:r>
            <a:r>
              <a:rPr sz="1200" spc="-8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strategy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94513" y="2026156"/>
            <a:ext cx="1145540" cy="1637030"/>
          </a:xfrm>
          <a:custGeom>
            <a:avLst/>
            <a:gdLst/>
            <a:ahLst/>
            <a:cxnLst/>
            <a:rect l="l" t="t" r="r" b="b"/>
            <a:pathLst>
              <a:path w="1145540" h="1637029">
                <a:moveTo>
                  <a:pt x="0" y="0"/>
                </a:moveTo>
                <a:lnTo>
                  <a:pt x="0" y="1064133"/>
                </a:lnTo>
                <a:lnTo>
                  <a:pt x="572643" y="1636776"/>
                </a:lnTo>
                <a:lnTo>
                  <a:pt x="1145286" y="1064133"/>
                </a:lnTo>
                <a:lnTo>
                  <a:pt x="1145286" y="572643"/>
                </a:lnTo>
                <a:lnTo>
                  <a:pt x="572643" y="572643"/>
                </a:lnTo>
                <a:lnTo>
                  <a:pt x="0" y="0"/>
                </a:lnTo>
                <a:close/>
              </a:path>
              <a:path w="1145540" h="1637029">
                <a:moveTo>
                  <a:pt x="1145286" y="0"/>
                </a:moveTo>
                <a:lnTo>
                  <a:pt x="572643" y="572643"/>
                </a:lnTo>
                <a:lnTo>
                  <a:pt x="1145286" y="572643"/>
                </a:lnTo>
                <a:lnTo>
                  <a:pt x="1145286" y="0"/>
                </a:lnTo>
                <a:close/>
              </a:path>
            </a:pathLst>
          </a:custGeom>
          <a:solidFill>
            <a:srgbClr val="7C9B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94513" y="2026156"/>
            <a:ext cx="1145540" cy="1637030"/>
          </a:xfrm>
          <a:custGeom>
            <a:avLst/>
            <a:gdLst/>
            <a:ahLst/>
            <a:cxnLst/>
            <a:rect l="l" t="t" r="r" b="b"/>
            <a:pathLst>
              <a:path w="1145540" h="1637029">
                <a:moveTo>
                  <a:pt x="1145286" y="0"/>
                </a:moveTo>
                <a:lnTo>
                  <a:pt x="1145286" y="1064133"/>
                </a:lnTo>
                <a:lnTo>
                  <a:pt x="572643" y="1636776"/>
                </a:lnTo>
                <a:lnTo>
                  <a:pt x="0" y="1064133"/>
                </a:lnTo>
                <a:lnTo>
                  <a:pt x="0" y="0"/>
                </a:lnTo>
                <a:lnTo>
                  <a:pt x="572643" y="572643"/>
                </a:lnTo>
                <a:lnTo>
                  <a:pt x="1145286" y="0"/>
                </a:lnTo>
                <a:close/>
              </a:path>
            </a:pathLst>
          </a:custGeom>
          <a:ln w="12700">
            <a:solidFill>
              <a:srgbClr val="7C9B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18642" y="2610575"/>
            <a:ext cx="895985" cy="46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0965" marR="5080" indent="-88900">
              <a:lnSpc>
                <a:spcPts val="1760"/>
              </a:lnSpc>
            </a:pP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No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mb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er 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(Winter)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8" name="object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39799" y="2026157"/>
            <a:ext cx="7305040" cy="1064260"/>
          </a:xfrm>
          <a:custGeom>
            <a:avLst/>
            <a:gdLst/>
            <a:ahLst/>
            <a:cxnLst/>
            <a:rect l="l" t="t" r="r" b="b"/>
            <a:pathLst>
              <a:path w="7305040" h="1064260">
                <a:moveTo>
                  <a:pt x="7304532" y="177291"/>
                </a:moveTo>
                <a:lnTo>
                  <a:pt x="7304532" y="886459"/>
                </a:lnTo>
                <a:lnTo>
                  <a:pt x="7298199" y="933591"/>
                </a:lnTo>
                <a:lnTo>
                  <a:pt x="7280326" y="975943"/>
                </a:lnTo>
                <a:lnTo>
                  <a:pt x="7252604" y="1011824"/>
                </a:lnTo>
                <a:lnTo>
                  <a:pt x="7216723" y="1039546"/>
                </a:lnTo>
                <a:lnTo>
                  <a:pt x="7174371" y="1057419"/>
                </a:lnTo>
                <a:lnTo>
                  <a:pt x="7127239" y="1063751"/>
                </a:lnTo>
                <a:lnTo>
                  <a:pt x="0" y="1063751"/>
                </a:lnTo>
                <a:lnTo>
                  <a:pt x="0" y="0"/>
                </a:lnTo>
                <a:lnTo>
                  <a:pt x="7127239" y="0"/>
                </a:lnTo>
                <a:lnTo>
                  <a:pt x="7174371" y="6332"/>
                </a:lnTo>
                <a:lnTo>
                  <a:pt x="7216723" y="24205"/>
                </a:lnTo>
                <a:lnTo>
                  <a:pt x="7252604" y="51927"/>
                </a:lnTo>
                <a:lnTo>
                  <a:pt x="7280326" y="87808"/>
                </a:lnTo>
                <a:lnTo>
                  <a:pt x="7298199" y="130160"/>
                </a:lnTo>
                <a:lnTo>
                  <a:pt x="7304532" y="177291"/>
                </a:lnTo>
                <a:close/>
              </a:path>
            </a:pathLst>
          </a:custGeom>
          <a:ln w="12700">
            <a:solidFill>
              <a:srgbClr val="7C9B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511935" y="2252825"/>
            <a:ext cx="3291204" cy="594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indent="-114300">
              <a:lnSpc>
                <a:spcPct val="100000"/>
              </a:lnSpc>
              <a:buChar char="•"/>
              <a:tabLst>
                <a:tab pos="127000" algn="l"/>
              </a:tabLst>
            </a:pPr>
            <a:r>
              <a:rPr sz="1200" spc="-10" dirty="0">
                <a:latin typeface="Calibri"/>
                <a:cs typeface="Calibri"/>
              </a:rPr>
              <a:t>Review progress </a:t>
            </a:r>
            <a:r>
              <a:rPr sz="1200" spc="-5" dirty="0">
                <a:latin typeface="Calibri"/>
                <a:cs typeface="Calibri"/>
              </a:rPr>
              <a:t>implementing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UIP</a:t>
            </a:r>
            <a:endParaRPr sz="1200">
              <a:latin typeface="Calibri"/>
              <a:cs typeface="Calibri"/>
            </a:endParaRPr>
          </a:p>
          <a:p>
            <a:pPr marL="127000" indent="-114300">
              <a:lnSpc>
                <a:spcPct val="100000"/>
              </a:lnSpc>
              <a:spcBef>
                <a:spcPts val="95"/>
              </a:spcBef>
              <a:buChar char="•"/>
              <a:tabLst>
                <a:tab pos="127000" algn="l"/>
              </a:tabLst>
            </a:pPr>
            <a:r>
              <a:rPr sz="1200" spc="-10" dirty="0">
                <a:latin typeface="Calibri"/>
                <a:cs typeface="Calibri"/>
              </a:rPr>
              <a:t>Review </a:t>
            </a:r>
            <a:r>
              <a:rPr sz="1200" spc="-5" dirty="0">
                <a:latin typeface="Calibri"/>
                <a:cs typeface="Calibri"/>
              </a:rPr>
              <a:t>family </a:t>
            </a:r>
            <a:r>
              <a:rPr sz="1200" spc="-10" dirty="0">
                <a:latin typeface="Calibri"/>
                <a:cs typeface="Calibri"/>
              </a:rPr>
              <a:t>engagement </a:t>
            </a:r>
            <a:r>
              <a:rPr sz="1200" spc="-5" dirty="0">
                <a:latin typeface="Calibri"/>
                <a:cs typeface="Calibri"/>
              </a:rPr>
              <a:t>activities and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indicators</a:t>
            </a:r>
            <a:endParaRPr sz="1200">
              <a:latin typeface="Calibri"/>
              <a:cs typeface="Calibri"/>
            </a:endParaRPr>
          </a:p>
          <a:p>
            <a:pPr marL="127000" indent="-114300">
              <a:lnSpc>
                <a:spcPct val="100000"/>
              </a:lnSpc>
              <a:spcBef>
                <a:spcPts val="100"/>
              </a:spcBef>
              <a:buChar char="•"/>
              <a:tabLst>
                <a:tab pos="127000" algn="l"/>
              </a:tabLst>
            </a:pPr>
            <a:r>
              <a:rPr sz="1200" spc="-10" dirty="0">
                <a:latin typeface="Calibri"/>
                <a:cs typeface="Calibri"/>
              </a:rPr>
              <a:t>Review data </a:t>
            </a:r>
            <a:r>
              <a:rPr sz="1200" spc="-5" dirty="0">
                <a:latin typeface="Calibri"/>
                <a:cs typeface="Calibri"/>
              </a:rPr>
              <a:t>associated </a:t>
            </a:r>
            <a:r>
              <a:rPr sz="1200" dirty="0">
                <a:latin typeface="Calibri"/>
                <a:cs typeface="Calibri"/>
              </a:rPr>
              <a:t>with </a:t>
            </a:r>
            <a:r>
              <a:rPr sz="1200" spc="-10" dirty="0">
                <a:latin typeface="Calibri"/>
                <a:cs typeface="Calibri"/>
              </a:rPr>
              <a:t>SAC focus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areas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177335" y="2078494"/>
            <a:ext cx="3302635" cy="751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  <a:tabLst>
                <a:tab pos="184150" algn="l"/>
              </a:tabLst>
            </a:pPr>
            <a:r>
              <a:rPr sz="1200" spc="-10" dirty="0">
                <a:latin typeface="Calibri"/>
                <a:cs typeface="Calibri"/>
              </a:rPr>
              <a:t>Create board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update</a:t>
            </a:r>
            <a:endParaRPr sz="1200">
              <a:latin typeface="Calibri"/>
              <a:cs typeface="Calibri"/>
            </a:endParaRPr>
          </a:p>
          <a:p>
            <a:pPr marL="184150" indent="-171450">
              <a:lnSpc>
                <a:spcPct val="100000"/>
              </a:lnSpc>
              <a:buFont typeface="Arial"/>
              <a:buChar char="•"/>
              <a:tabLst>
                <a:tab pos="184150" algn="l"/>
              </a:tabLst>
            </a:pPr>
            <a:r>
              <a:rPr sz="1200" spc="-5" dirty="0">
                <a:latin typeface="Calibri"/>
                <a:cs typeface="Calibri"/>
              </a:rPr>
              <a:t>Discuss </a:t>
            </a:r>
            <a:r>
              <a:rPr sz="1200" spc="-10" dirty="0">
                <a:latin typeface="Calibri"/>
                <a:cs typeface="Calibri"/>
              </a:rPr>
              <a:t>strategies to </a:t>
            </a:r>
            <a:r>
              <a:rPr sz="1200" spc="-5" dirty="0">
                <a:latin typeface="Calibri"/>
                <a:cs typeface="Calibri"/>
              </a:rPr>
              <a:t>increase family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partnership</a:t>
            </a:r>
            <a:endParaRPr sz="1200">
              <a:latin typeface="Calibri"/>
              <a:cs typeface="Calibri"/>
            </a:endParaRPr>
          </a:p>
          <a:p>
            <a:pPr marL="184150" marR="5080" indent="-171450">
              <a:lnSpc>
                <a:spcPct val="100000"/>
              </a:lnSpc>
              <a:buFont typeface="Arial"/>
              <a:buChar char="•"/>
              <a:tabLst>
                <a:tab pos="219075" algn="l"/>
                <a:tab pos="219710" algn="l"/>
              </a:tabLst>
            </a:pPr>
            <a:r>
              <a:rPr sz="1200" spc="-5" dirty="0">
                <a:latin typeface="Calibri"/>
                <a:cs typeface="Calibri"/>
                <a:hlinkClick r:id="rId6"/>
              </a:rPr>
              <a:t>K-3 schools: </a:t>
            </a:r>
            <a:r>
              <a:rPr sz="1200" u="sng" spc="-5" dirty="0">
                <a:solidFill>
                  <a:srgbClr val="0563C1"/>
                </a:solidFill>
                <a:latin typeface="Calibri"/>
                <a:cs typeface="Calibri"/>
                <a:hlinkClick r:id="rId6"/>
              </a:rPr>
              <a:t>discuss family </a:t>
            </a:r>
            <a:r>
              <a:rPr sz="1200" u="sng" spc="-10" dirty="0">
                <a:solidFill>
                  <a:srgbClr val="0563C1"/>
                </a:solidFill>
                <a:latin typeface="Calibri"/>
                <a:cs typeface="Calibri"/>
                <a:hlinkClick r:id="rId6"/>
              </a:rPr>
              <a:t>engagement </a:t>
            </a:r>
            <a:r>
              <a:rPr sz="1200" u="sng" dirty="0">
                <a:solidFill>
                  <a:srgbClr val="0563C1"/>
                </a:solidFill>
                <a:latin typeface="Calibri"/>
                <a:cs typeface="Calibri"/>
                <a:hlinkClick r:id="rId6"/>
              </a:rPr>
              <a:t>in </a:t>
            </a:r>
            <a:r>
              <a:rPr sz="1200" u="sng" spc="-5" dirty="0">
                <a:solidFill>
                  <a:srgbClr val="0563C1"/>
                </a:solidFill>
                <a:latin typeface="Calibri"/>
                <a:cs typeface="Calibri"/>
                <a:hlinkClick r:id="rId6"/>
              </a:rPr>
              <a:t>literacy  development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94513" y="3519675"/>
            <a:ext cx="1145540" cy="1636395"/>
          </a:xfrm>
          <a:custGeom>
            <a:avLst/>
            <a:gdLst/>
            <a:ahLst/>
            <a:cxnLst/>
            <a:rect l="l" t="t" r="r" b="b"/>
            <a:pathLst>
              <a:path w="1145540" h="1636395">
                <a:moveTo>
                  <a:pt x="0" y="0"/>
                </a:moveTo>
                <a:lnTo>
                  <a:pt x="0" y="1063371"/>
                </a:lnTo>
                <a:lnTo>
                  <a:pt x="572643" y="1636014"/>
                </a:lnTo>
                <a:lnTo>
                  <a:pt x="1145286" y="1063371"/>
                </a:lnTo>
                <a:lnTo>
                  <a:pt x="1145286" y="572643"/>
                </a:lnTo>
                <a:lnTo>
                  <a:pt x="572643" y="572643"/>
                </a:lnTo>
                <a:lnTo>
                  <a:pt x="0" y="0"/>
                </a:lnTo>
                <a:close/>
              </a:path>
              <a:path w="1145540" h="1636395">
                <a:moveTo>
                  <a:pt x="1145286" y="0"/>
                </a:moveTo>
                <a:lnTo>
                  <a:pt x="572643" y="572643"/>
                </a:lnTo>
                <a:lnTo>
                  <a:pt x="1145286" y="572643"/>
                </a:lnTo>
                <a:lnTo>
                  <a:pt x="1145286" y="0"/>
                </a:lnTo>
                <a:close/>
              </a:path>
            </a:pathLst>
          </a:custGeom>
          <a:solidFill>
            <a:srgbClr val="EFAA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94513" y="3519675"/>
            <a:ext cx="1145540" cy="1636395"/>
          </a:xfrm>
          <a:custGeom>
            <a:avLst/>
            <a:gdLst/>
            <a:ahLst/>
            <a:cxnLst/>
            <a:rect l="l" t="t" r="r" b="b"/>
            <a:pathLst>
              <a:path w="1145540" h="1636395">
                <a:moveTo>
                  <a:pt x="1145286" y="0"/>
                </a:moveTo>
                <a:lnTo>
                  <a:pt x="1145286" y="1063371"/>
                </a:lnTo>
                <a:lnTo>
                  <a:pt x="572643" y="1636014"/>
                </a:lnTo>
                <a:lnTo>
                  <a:pt x="0" y="1063371"/>
                </a:lnTo>
                <a:lnTo>
                  <a:pt x="0" y="0"/>
                </a:lnTo>
                <a:lnTo>
                  <a:pt x="572643" y="572643"/>
                </a:lnTo>
                <a:lnTo>
                  <a:pt x="1145286" y="0"/>
                </a:lnTo>
                <a:close/>
              </a:path>
            </a:pathLst>
          </a:custGeom>
          <a:ln w="12700">
            <a:solidFill>
              <a:srgbClr val="EFAA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84968" y="4103492"/>
            <a:ext cx="763270" cy="46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9055" marR="5080" indent="-46990">
              <a:lnSpc>
                <a:spcPts val="1760"/>
              </a:lnSpc>
            </a:pP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bru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y 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(Spring)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39799" y="3499103"/>
            <a:ext cx="7305040" cy="1062990"/>
          </a:xfrm>
          <a:custGeom>
            <a:avLst/>
            <a:gdLst/>
            <a:ahLst/>
            <a:cxnLst/>
            <a:rect l="l" t="t" r="r" b="b"/>
            <a:pathLst>
              <a:path w="7305040" h="1062989">
                <a:moveTo>
                  <a:pt x="7304532" y="177164"/>
                </a:moveTo>
                <a:lnTo>
                  <a:pt x="7304532" y="885824"/>
                </a:lnTo>
                <a:lnTo>
                  <a:pt x="7298203" y="932920"/>
                </a:lnTo>
                <a:lnTo>
                  <a:pt x="7280342" y="975241"/>
                </a:lnTo>
                <a:lnTo>
                  <a:pt x="7252639" y="1011097"/>
                </a:lnTo>
                <a:lnTo>
                  <a:pt x="7216783" y="1038800"/>
                </a:lnTo>
                <a:lnTo>
                  <a:pt x="7174462" y="1056661"/>
                </a:lnTo>
                <a:lnTo>
                  <a:pt x="7127366" y="1062989"/>
                </a:lnTo>
                <a:lnTo>
                  <a:pt x="0" y="1062989"/>
                </a:lnTo>
                <a:lnTo>
                  <a:pt x="0" y="0"/>
                </a:lnTo>
                <a:lnTo>
                  <a:pt x="7127366" y="0"/>
                </a:lnTo>
                <a:lnTo>
                  <a:pt x="7174462" y="6328"/>
                </a:lnTo>
                <a:lnTo>
                  <a:pt x="7216783" y="24189"/>
                </a:lnTo>
                <a:lnTo>
                  <a:pt x="7252639" y="51892"/>
                </a:lnTo>
                <a:lnTo>
                  <a:pt x="7280342" y="87748"/>
                </a:lnTo>
                <a:lnTo>
                  <a:pt x="7298203" y="130069"/>
                </a:lnTo>
                <a:lnTo>
                  <a:pt x="7304532" y="177164"/>
                </a:lnTo>
                <a:close/>
              </a:path>
            </a:pathLst>
          </a:custGeom>
          <a:ln w="12700">
            <a:solidFill>
              <a:srgbClr val="EFAA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511935" y="3627510"/>
            <a:ext cx="3357879" cy="789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indent="-114300">
              <a:lnSpc>
                <a:spcPct val="100000"/>
              </a:lnSpc>
              <a:buChar char="•"/>
              <a:tabLst>
                <a:tab pos="127000" algn="l"/>
              </a:tabLst>
            </a:pPr>
            <a:r>
              <a:rPr sz="1200" spc="-10" dirty="0">
                <a:latin typeface="Calibri"/>
                <a:cs typeface="Calibri"/>
              </a:rPr>
              <a:t>Review progress </a:t>
            </a:r>
            <a:r>
              <a:rPr sz="1200" spc="-5" dirty="0">
                <a:latin typeface="Calibri"/>
                <a:cs typeface="Calibri"/>
              </a:rPr>
              <a:t>implementing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UIP</a:t>
            </a:r>
            <a:endParaRPr sz="1200" dirty="0">
              <a:latin typeface="Calibri"/>
              <a:cs typeface="Calibri"/>
            </a:endParaRPr>
          </a:p>
          <a:p>
            <a:pPr marL="127000" indent="-114300">
              <a:lnSpc>
                <a:spcPct val="100000"/>
              </a:lnSpc>
              <a:spcBef>
                <a:spcPts val="95"/>
              </a:spcBef>
              <a:buChar char="•"/>
              <a:tabLst>
                <a:tab pos="127000" algn="l"/>
              </a:tabLst>
            </a:pPr>
            <a:r>
              <a:rPr sz="1200" spc="-10" dirty="0">
                <a:latin typeface="Calibri"/>
                <a:cs typeface="Calibri"/>
              </a:rPr>
              <a:t>Review </a:t>
            </a:r>
            <a:r>
              <a:rPr sz="1200" spc="-5" dirty="0">
                <a:latin typeface="Calibri"/>
                <a:cs typeface="Calibri"/>
              </a:rPr>
              <a:t>plan/provide input </a:t>
            </a:r>
            <a:r>
              <a:rPr sz="1200" spc="-10" dirty="0">
                <a:latin typeface="Calibri"/>
                <a:cs typeface="Calibri"/>
              </a:rPr>
              <a:t>for </a:t>
            </a:r>
            <a:r>
              <a:rPr sz="1200" u="sng" spc="-5" dirty="0">
                <a:solidFill>
                  <a:srgbClr val="0563C1"/>
                </a:solidFill>
                <a:latin typeface="Calibri"/>
                <a:cs typeface="Calibri"/>
                <a:hlinkClick r:id="rId7"/>
              </a:rPr>
              <a:t>updating</a:t>
            </a:r>
            <a:r>
              <a:rPr sz="1200" u="sng" spc="-35" dirty="0">
                <a:solidFill>
                  <a:srgbClr val="0563C1"/>
                </a:solidFill>
                <a:latin typeface="Calibri"/>
                <a:cs typeface="Calibri"/>
                <a:hlinkClick r:id="rId7"/>
              </a:rPr>
              <a:t> </a:t>
            </a:r>
            <a:r>
              <a:rPr sz="1200" u="sng" spc="-5" dirty="0">
                <a:solidFill>
                  <a:srgbClr val="0563C1"/>
                </a:solidFill>
                <a:latin typeface="Calibri"/>
                <a:cs typeface="Calibri"/>
                <a:hlinkClick r:id="rId7"/>
              </a:rPr>
              <a:t>UIP</a:t>
            </a:r>
            <a:endParaRPr sz="1200" dirty="0">
              <a:latin typeface="Calibri"/>
              <a:cs typeface="Calibri"/>
            </a:endParaRPr>
          </a:p>
          <a:p>
            <a:pPr marL="127000" indent="-114300">
              <a:lnSpc>
                <a:spcPct val="100000"/>
              </a:lnSpc>
              <a:spcBef>
                <a:spcPts val="100"/>
              </a:spcBef>
              <a:buChar char="•"/>
              <a:tabLst>
                <a:tab pos="127000" algn="l"/>
              </a:tabLst>
            </a:pPr>
            <a:r>
              <a:rPr sz="1200" spc="-10" dirty="0">
                <a:latin typeface="Calibri"/>
                <a:cs typeface="Calibri"/>
              </a:rPr>
              <a:t>Review </a:t>
            </a:r>
            <a:r>
              <a:rPr sz="1200" spc="-5" dirty="0">
                <a:latin typeface="Calibri"/>
                <a:cs typeface="Calibri"/>
              </a:rPr>
              <a:t>mid-year </a:t>
            </a:r>
            <a:r>
              <a:rPr sz="1200" spc="-10" dirty="0">
                <a:latin typeface="Calibri"/>
                <a:cs typeface="Calibri"/>
              </a:rPr>
              <a:t>data; </a:t>
            </a:r>
            <a:r>
              <a:rPr sz="1200" spc="-5" dirty="0">
                <a:latin typeface="Calibri"/>
                <a:cs typeface="Calibri"/>
              </a:rPr>
              <a:t>interim </a:t>
            </a:r>
            <a:r>
              <a:rPr sz="1200" spc="-10" dirty="0">
                <a:latin typeface="Calibri"/>
                <a:cs typeface="Calibri"/>
              </a:rPr>
              <a:t>data, </a:t>
            </a:r>
            <a:r>
              <a:rPr sz="1200" spc="-5" dirty="0">
                <a:latin typeface="Calibri"/>
                <a:cs typeface="Calibri"/>
              </a:rPr>
              <a:t>survey </a:t>
            </a:r>
            <a:r>
              <a:rPr sz="1200" spc="-10" dirty="0">
                <a:latin typeface="Calibri"/>
                <a:cs typeface="Calibri"/>
              </a:rPr>
              <a:t>data,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etc</a:t>
            </a:r>
            <a:endParaRPr sz="1200" dirty="0">
              <a:latin typeface="Calibri"/>
              <a:cs typeface="Calibri"/>
            </a:endParaRPr>
          </a:p>
          <a:p>
            <a:pPr marL="127000" indent="-114300">
              <a:lnSpc>
                <a:spcPct val="100000"/>
              </a:lnSpc>
              <a:spcBef>
                <a:spcPts val="95"/>
              </a:spcBef>
              <a:buChar char="•"/>
              <a:tabLst>
                <a:tab pos="127000" algn="l"/>
              </a:tabLst>
            </a:pPr>
            <a:r>
              <a:rPr sz="1200" spc="-10" dirty="0">
                <a:latin typeface="Calibri"/>
                <a:cs typeface="Calibri"/>
              </a:rPr>
              <a:t>Create board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update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197745" y="3609429"/>
            <a:ext cx="33947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  <a:tabLst>
                <a:tab pos="184150" algn="l"/>
              </a:tabLst>
            </a:pPr>
            <a:r>
              <a:rPr sz="1200" spc="-5" dirty="0">
                <a:latin typeface="Calibri"/>
                <a:cs typeface="Calibri"/>
              </a:rPr>
              <a:t>9-12 schools: </a:t>
            </a:r>
            <a:r>
              <a:rPr sz="1200" u="sng" spc="-5" dirty="0">
                <a:solidFill>
                  <a:srgbClr val="0563C1"/>
                </a:solidFill>
                <a:latin typeface="Calibri"/>
                <a:cs typeface="Calibri"/>
                <a:hlinkClick r:id="rId8"/>
              </a:rPr>
              <a:t>discuss family </a:t>
            </a:r>
            <a:r>
              <a:rPr sz="1200" u="sng" spc="-10" dirty="0">
                <a:solidFill>
                  <a:srgbClr val="0563C1"/>
                </a:solidFill>
                <a:latin typeface="Calibri"/>
                <a:cs typeface="Calibri"/>
                <a:hlinkClick r:id="rId8"/>
              </a:rPr>
              <a:t>engagement </a:t>
            </a:r>
            <a:r>
              <a:rPr sz="1200" u="sng" dirty="0">
                <a:solidFill>
                  <a:srgbClr val="0563C1"/>
                </a:solidFill>
                <a:latin typeface="Calibri"/>
                <a:cs typeface="Calibri"/>
                <a:hlinkClick r:id="rId8"/>
              </a:rPr>
              <a:t>with</a:t>
            </a:r>
            <a:r>
              <a:rPr sz="1200" u="sng" spc="50" dirty="0">
                <a:solidFill>
                  <a:srgbClr val="0563C1"/>
                </a:solidFill>
                <a:latin typeface="Calibri"/>
                <a:cs typeface="Calibri"/>
                <a:hlinkClick r:id="rId8"/>
              </a:rPr>
              <a:t> </a:t>
            </a:r>
            <a:r>
              <a:rPr sz="1200" u="sng" spc="-5" dirty="0">
                <a:solidFill>
                  <a:srgbClr val="0563C1"/>
                </a:solidFill>
                <a:latin typeface="Calibri"/>
                <a:cs typeface="Calibri"/>
                <a:hlinkClick r:id="rId8"/>
              </a:rPr>
              <a:t>ICAPs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94513" y="5012434"/>
            <a:ext cx="1145540" cy="1636395"/>
          </a:xfrm>
          <a:custGeom>
            <a:avLst/>
            <a:gdLst/>
            <a:ahLst/>
            <a:cxnLst/>
            <a:rect l="l" t="t" r="r" b="b"/>
            <a:pathLst>
              <a:path w="1145540" h="1636395">
                <a:moveTo>
                  <a:pt x="0" y="0"/>
                </a:moveTo>
                <a:lnTo>
                  <a:pt x="0" y="1063371"/>
                </a:lnTo>
                <a:lnTo>
                  <a:pt x="572643" y="1636014"/>
                </a:lnTo>
                <a:lnTo>
                  <a:pt x="1145286" y="1063371"/>
                </a:lnTo>
                <a:lnTo>
                  <a:pt x="1145286" y="572643"/>
                </a:lnTo>
                <a:lnTo>
                  <a:pt x="572643" y="572643"/>
                </a:lnTo>
                <a:lnTo>
                  <a:pt x="0" y="0"/>
                </a:lnTo>
                <a:close/>
              </a:path>
              <a:path w="1145540" h="1636395">
                <a:moveTo>
                  <a:pt x="1145286" y="0"/>
                </a:moveTo>
                <a:lnTo>
                  <a:pt x="572643" y="572643"/>
                </a:lnTo>
                <a:lnTo>
                  <a:pt x="1145286" y="572643"/>
                </a:lnTo>
                <a:lnTo>
                  <a:pt x="1145286" y="0"/>
                </a:lnTo>
                <a:close/>
              </a:path>
            </a:pathLst>
          </a:custGeom>
          <a:solidFill>
            <a:srgbClr val="C63F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94513" y="5012434"/>
            <a:ext cx="1145540" cy="1636395"/>
          </a:xfrm>
          <a:custGeom>
            <a:avLst/>
            <a:gdLst/>
            <a:ahLst/>
            <a:cxnLst/>
            <a:rect l="l" t="t" r="r" b="b"/>
            <a:pathLst>
              <a:path w="1145540" h="1636395">
                <a:moveTo>
                  <a:pt x="1145286" y="0"/>
                </a:moveTo>
                <a:lnTo>
                  <a:pt x="1145286" y="1063371"/>
                </a:lnTo>
                <a:lnTo>
                  <a:pt x="572643" y="1636014"/>
                </a:lnTo>
                <a:lnTo>
                  <a:pt x="0" y="1063371"/>
                </a:lnTo>
                <a:lnTo>
                  <a:pt x="0" y="0"/>
                </a:lnTo>
                <a:lnTo>
                  <a:pt x="572643" y="572643"/>
                </a:lnTo>
                <a:lnTo>
                  <a:pt x="1145286" y="0"/>
                </a:lnTo>
                <a:close/>
              </a:path>
            </a:pathLst>
          </a:custGeom>
          <a:ln w="12700">
            <a:solidFill>
              <a:srgbClr val="C63F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42992" y="5596410"/>
            <a:ext cx="846455" cy="46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30504">
              <a:lnSpc>
                <a:spcPts val="1760"/>
              </a:lnSpc>
            </a:pP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May 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(S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umm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r)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8" name="object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39799" y="5012435"/>
            <a:ext cx="7305040" cy="1064260"/>
          </a:xfrm>
          <a:custGeom>
            <a:avLst/>
            <a:gdLst/>
            <a:ahLst/>
            <a:cxnLst/>
            <a:rect l="l" t="t" r="r" b="b"/>
            <a:pathLst>
              <a:path w="7305040" h="1064260">
                <a:moveTo>
                  <a:pt x="7304532" y="177292"/>
                </a:moveTo>
                <a:lnTo>
                  <a:pt x="7304532" y="886460"/>
                </a:lnTo>
                <a:lnTo>
                  <a:pt x="7298199" y="933591"/>
                </a:lnTo>
                <a:lnTo>
                  <a:pt x="7280326" y="975943"/>
                </a:lnTo>
                <a:lnTo>
                  <a:pt x="7252604" y="1011824"/>
                </a:lnTo>
                <a:lnTo>
                  <a:pt x="7216723" y="1039546"/>
                </a:lnTo>
                <a:lnTo>
                  <a:pt x="7174371" y="1057419"/>
                </a:lnTo>
                <a:lnTo>
                  <a:pt x="7127239" y="1063752"/>
                </a:lnTo>
                <a:lnTo>
                  <a:pt x="0" y="1063752"/>
                </a:lnTo>
                <a:lnTo>
                  <a:pt x="0" y="0"/>
                </a:lnTo>
                <a:lnTo>
                  <a:pt x="7127239" y="0"/>
                </a:lnTo>
                <a:lnTo>
                  <a:pt x="7174371" y="6332"/>
                </a:lnTo>
                <a:lnTo>
                  <a:pt x="7216723" y="24205"/>
                </a:lnTo>
                <a:lnTo>
                  <a:pt x="7252604" y="51927"/>
                </a:lnTo>
                <a:lnTo>
                  <a:pt x="7280326" y="87808"/>
                </a:lnTo>
                <a:lnTo>
                  <a:pt x="7298199" y="130160"/>
                </a:lnTo>
                <a:lnTo>
                  <a:pt x="7304532" y="177292"/>
                </a:lnTo>
                <a:close/>
              </a:path>
            </a:pathLst>
          </a:custGeom>
          <a:ln w="12700">
            <a:solidFill>
              <a:srgbClr val="C63F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511935" y="5050254"/>
            <a:ext cx="2628265" cy="398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indent="-114300">
              <a:lnSpc>
                <a:spcPct val="100000"/>
              </a:lnSpc>
              <a:buChar char="•"/>
              <a:tabLst>
                <a:tab pos="127000" algn="l"/>
              </a:tabLst>
            </a:pPr>
            <a:r>
              <a:rPr sz="1200" spc="-10" dirty="0">
                <a:latin typeface="Calibri"/>
                <a:cs typeface="Calibri"/>
              </a:rPr>
              <a:t>Create SAC </a:t>
            </a:r>
            <a:r>
              <a:rPr sz="1200" spc="-5" dirty="0">
                <a:latin typeface="Calibri"/>
                <a:cs typeface="Calibri"/>
              </a:rPr>
              <a:t>recruitment plan </a:t>
            </a:r>
            <a:r>
              <a:rPr sz="1200" dirty="0">
                <a:latin typeface="Calibri"/>
                <a:cs typeface="Calibri"/>
              </a:rPr>
              <a:t>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needed</a:t>
            </a:r>
            <a:endParaRPr sz="1200">
              <a:latin typeface="Calibri"/>
              <a:cs typeface="Calibri"/>
            </a:endParaRPr>
          </a:p>
          <a:p>
            <a:pPr marL="127000" indent="-114300">
              <a:lnSpc>
                <a:spcPct val="100000"/>
              </a:lnSpc>
              <a:spcBef>
                <a:spcPts val="95"/>
              </a:spcBef>
              <a:buChar char="•"/>
              <a:tabLst>
                <a:tab pos="127000" algn="l"/>
              </a:tabLst>
            </a:pPr>
            <a:r>
              <a:rPr sz="1200" spc="-5" dirty="0">
                <a:latin typeface="Calibri"/>
                <a:cs typeface="Calibri"/>
              </a:rPr>
              <a:t>Develop or adjust </a:t>
            </a:r>
            <a:r>
              <a:rPr sz="1200" u="sng" spc="-10" dirty="0">
                <a:solidFill>
                  <a:srgbClr val="0563C1"/>
                </a:solidFill>
                <a:latin typeface="Calibri"/>
                <a:cs typeface="Calibri"/>
                <a:hlinkClick r:id="rId9"/>
              </a:rPr>
              <a:t>SAC </a:t>
            </a:r>
            <a:r>
              <a:rPr sz="1200" u="sng" spc="-5" dirty="0">
                <a:solidFill>
                  <a:srgbClr val="0563C1"/>
                </a:solidFill>
                <a:latin typeface="Calibri"/>
                <a:cs typeface="Calibri"/>
                <a:hlinkClick r:id="rId9"/>
              </a:rPr>
              <a:t>bylaws </a:t>
            </a:r>
            <a:r>
              <a:rPr sz="1200" dirty="0">
                <a:latin typeface="Calibri"/>
                <a:cs typeface="Calibri"/>
              </a:rPr>
              <a:t>as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needed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11935" y="5444231"/>
            <a:ext cx="3724275" cy="200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indent="-114300">
              <a:lnSpc>
                <a:spcPct val="100000"/>
              </a:lnSpc>
              <a:buChar char="•"/>
              <a:tabLst>
                <a:tab pos="127000" algn="l"/>
              </a:tabLst>
            </a:pPr>
            <a:r>
              <a:rPr sz="1200" spc="-10" dirty="0">
                <a:latin typeface="Calibri"/>
                <a:cs typeface="Calibri"/>
              </a:rPr>
              <a:t>Provide feedback </a:t>
            </a:r>
            <a:r>
              <a:rPr sz="1200" spc="-5" dirty="0">
                <a:latin typeface="Calibri"/>
                <a:cs typeface="Calibri"/>
              </a:rPr>
              <a:t>on </a:t>
            </a:r>
            <a:r>
              <a:rPr sz="1200" spc="-10" dirty="0">
                <a:latin typeface="Calibri"/>
                <a:cs typeface="Calibri"/>
              </a:rPr>
              <a:t>first draft </a:t>
            </a:r>
            <a:r>
              <a:rPr sz="1200" spc="-5" dirty="0">
                <a:latin typeface="Calibri"/>
                <a:cs typeface="Calibri"/>
              </a:rPr>
              <a:t>of UIP </a:t>
            </a:r>
            <a:r>
              <a:rPr sz="1200" spc="-10" dirty="0">
                <a:latin typeface="Calibri"/>
                <a:cs typeface="Calibri"/>
              </a:rPr>
              <a:t>for </a:t>
            </a:r>
            <a:r>
              <a:rPr sz="1200" spc="-5" dirty="0">
                <a:latin typeface="Calibri"/>
                <a:cs typeface="Calibri"/>
              </a:rPr>
              <a:t>upcoming year </a:t>
            </a:r>
            <a:r>
              <a:rPr sz="1200" spc="220" dirty="0">
                <a:latin typeface="Calibri"/>
                <a:cs typeface="Calibri"/>
              </a:rPr>
              <a:t> </a:t>
            </a:r>
            <a:r>
              <a:rPr sz="1200" spc="-5" dirty="0">
                <a:latin typeface="Arial"/>
                <a:cs typeface="Arial"/>
              </a:rPr>
              <a:t>•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11935" y="5636232"/>
            <a:ext cx="228790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indent="-114300">
              <a:lnSpc>
                <a:spcPct val="100000"/>
              </a:lnSpc>
              <a:buChar char="•"/>
              <a:tabLst>
                <a:tab pos="127000" algn="l"/>
              </a:tabLst>
            </a:pPr>
            <a:r>
              <a:rPr sz="1200" spc="-5" dirty="0">
                <a:latin typeface="Calibri"/>
                <a:cs typeface="Calibri"/>
              </a:rPr>
              <a:t>Set meeting schedule </a:t>
            </a:r>
            <a:r>
              <a:rPr sz="1200" spc="-10" dirty="0">
                <a:latin typeface="Calibri"/>
                <a:cs typeface="Calibri"/>
              </a:rPr>
              <a:t>for </a:t>
            </a:r>
            <a:r>
              <a:rPr sz="1200" spc="-5" dirty="0">
                <a:latin typeface="Calibri"/>
                <a:cs typeface="Calibri"/>
              </a:rPr>
              <a:t>next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year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156925" y="5078471"/>
            <a:ext cx="3433445" cy="751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5080" indent="-171450">
              <a:lnSpc>
                <a:spcPct val="100000"/>
              </a:lnSpc>
              <a:buFont typeface="Arial"/>
              <a:buChar char="•"/>
              <a:tabLst>
                <a:tab pos="184150" algn="l"/>
              </a:tabLst>
            </a:pPr>
            <a:r>
              <a:rPr sz="1200" spc="-10" dirty="0">
                <a:latin typeface="Calibri"/>
                <a:cs typeface="Calibri"/>
              </a:rPr>
              <a:t>Coordinate </a:t>
            </a:r>
            <a:r>
              <a:rPr sz="1200" dirty="0">
                <a:latin typeface="Calibri"/>
                <a:cs typeface="Calibri"/>
              </a:rPr>
              <a:t>with </a:t>
            </a:r>
            <a:r>
              <a:rPr sz="1200" spc="-5" dirty="0">
                <a:latin typeface="Calibri"/>
                <a:cs typeface="Calibri"/>
              </a:rPr>
              <a:t>school and other </a:t>
            </a:r>
            <a:r>
              <a:rPr sz="1200" spc="-10" dirty="0">
                <a:latin typeface="Calibri"/>
                <a:cs typeface="Calibri"/>
              </a:rPr>
              <a:t>parent  organization </a:t>
            </a:r>
            <a:r>
              <a:rPr sz="1200" spc="-5" dirty="0">
                <a:latin typeface="Calibri"/>
                <a:cs typeface="Calibri"/>
              </a:rPr>
              <a:t>on summer plan </a:t>
            </a:r>
            <a:r>
              <a:rPr sz="1200" spc="-10" dirty="0">
                <a:latin typeface="Calibri"/>
                <a:cs typeface="Calibri"/>
              </a:rPr>
              <a:t>for </a:t>
            </a:r>
            <a:r>
              <a:rPr sz="1200" spc="-5" dirty="0">
                <a:latin typeface="Calibri"/>
                <a:cs typeface="Calibri"/>
              </a:rPr>
              <a:t>family </a:t>
            </a:r>
            <a:r>
              <a:rPr sz="1200" spc="-10" dirty="0">
                <a:latin typeface="Calibri"/>
                <a:cs typeface="Calibri"/>
              </a:rPr>
              <a:t>engagement  </a:t>
            </a:r>
            <a:r>
              <a:rPr sz="1200" spc="-5" dirty="0">
                <a:latin typeface="Calibri"/>
                <a:cs typeface="Calibri"/>
              </a:rPr>
              <a:t>Final </a:t>
            </a:r>
            <a:r>
              <a:rPr sz="1200" spc="-10" dirty="0">
                <a:latin typeface="Calibri"/>
                <a:cs typeface="Calibri"/>
              </a:rPr>
              <a:t>board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update</a:t>
            </a:r>
            <a:endParaRPr sz="1200">
              <a:latin typeface="Calibri"/>
              <a:cs typeface="Calibri"/>
            </a:endParaRPr>
          </a:p>
          <a:p>
            <a:pPr marL="184150" indent="-171450">
              <a:lnSpc>
                <a:spcPct val="100000"/>
              </a:lnSpc>
              <a:buFont typeface="Arial"/>
              <a:buChar char="•"/>
              <a:tabLst>
                <a:tab pos="184150" algn="l"/>
              </a:tabLst>
            </a:pPr>
            <a:r>
              <a:rPr sz="1200" spc="-10" dirty="0">
                <a:latin typeface="Calibri"/>
                <a:cs typeface="Calibri"/>
              </a:rPr>
              <a:t>Review budget </a:t>
            </a:r>
            <a:r>
              <a:rPr sz="1200" spc="-5" dirty="0">
                <a:latin typeface="Calibri"/>
                <a:cs typeface="Calibri"/>
              </a:rPr>
              <a:t>priorities </a:t>
            </a:r>
            <a:r>
              <a:rPr sz="1200" spc="-10" dirty="0">
                <a:latin typeface="Calibri"/>
                <a:cs typeface="Calibri"/>
              </a:rPr>
              <a:t>for </a:t>
            </a:r>
            <a:r>
              <a:rPr sz="1200" spc="-5" dirty="0">
                <a:latin typeface="Calibri"/>
                <a:cs typeface="Calibri"/>
              </a:rPr>
              <a:t>upcoming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year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697309" y="6190351"/>
            <a:ext cx="6534784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Calibri"/>
                <a:cs typeface="Calibri"/>
              </a:rPr>
              <a:t>Additional Resources: </a:t>
            </a:r>
            <a:r>
              <a:rPr sz="1100" u="sng" spc="-5" dirty="0">
                <a:solidFill>
                  <a:srgbClr val="0563C1"/>
                </a:solidFill>
                <a:latin typeface="Calibri"/>
                <a:cs typeface="Calibri"/>
                <a:hlinkClick r:id="rId10"/>
              </a:rPr>
              <a:t>CDE SAC Timeline</a:t>
            </a:r>
            <a:r>
              <a:rPr sz="1100" spc="-5" dirty="0">
                <a:latin typeface="Calibri"/>
                <a:cs typeface="Calibri"/>
              </a:rPr>
              <a:t>, </a:t>
            </a:r>
            <a:r>
              <a:rPr sz="1100" u="sng" spc="-5" dirty="0">
                <a:solidFill>
                  <a:srgbClr val="0563C1"/>
                </a:solidFill>
                <a:latin typeface="Calibri"/>
                <a:cs typeface="Calibri"/>
                <a:hlinkClick r:id="rId11"/>
              </a:rPr>
              <a:t>SAC Responsibilities Inventory</a:t>
            </a:r>
            <a:r>
              <a:rPr sz="1100" spc="-5" dirty="0">
                <a:latin typeface="Calibri"/>
                <a:cs typeface="Calibri"/>
              </a:rPr>
              <a:t>, </a:t>
            </a:r>
            <a:r>
              <a:rPr sz="1100" u="sng" spc="-5" dirty="0">
                <a:solidFill>
                  <a:srgbClr val="0563C1"/>
                </a:solidFill>
                <a:latin typeface="Calibri"/>
                <a:cs typeface="Calibri"/>
                <a:hlinkClick r:id="rId12"/>
              </a:rPr>
              <a:t>CDE Family School Community</a:t>
            </a:r>
            <a:r>
              <a:rPr sz="1100" u="sng" spc="20" dirty="0">
                <a:solidFill>
                  <a:srgbClr val="0563C1"/>
                </a:solidFill>
                <a:latin typeface="Calibri"/>
                <a:cs typeface="Calibri"/>
                <a:hlinkClick r:id="rId12"/>
              </a:rPr>
              <a:t> </a:t>
            </a:r>
            <a:r>
              <a:rPr sz="1100" u="sng" spc="-5" dirty="0">
                <a:solidFill>
                  <a:srgbClr val="0563C1"/>
                </a:solidFill>
                <a:latin typeface="Calibri"/>
                <a:cs typeface="Calibri"/>
                <a:hlinkClick r:id="rId12"/>
              </a:rPr>
              <a:t>Partnership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205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Quarterly School Accountability Committee (SAC) Activities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Oberg, Amanda</dc:creator>
  <cp:lastModifiedBy>Vigil, Raena</cp:lastModifiedBy>
  <cp:revision>3</cp:revision>
  <dcterms:created xsi:type="dcterms:W3CDTF">2023-04-03T15:24:27Z</dcterms:created>
  <dcterms:modified xsi:type="dcterms:W3CDTF">2023-04-03T21:41:25Z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2021-12-07T00:00:00Z</vt:filetime>
  </property>
  <property fmtid="{D5CDD505-2E9C-101B-9397-08002B2CF9AE}" pid="3" name="Creator">
    <vt:lpwstr>Acrobat PDFMaker 15 for PowerPoint</vt:lpwstr>
  </property>
  <property fmtid="{D5CDD505-2E9C-101B-9397-08002B2CF9AE}" pid="4" name="LastSaved">
    <vt:filetime>2023-04-03T00:00:00Z</vt:filetime>
  </property>
</Properties>
</file>