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</p:sldMasterIdLst>
  <p:notesMasterIdLst>
    <p:notesMasterId r:id="rId18"/>
  </p:notesMasterIdLst>
  <p:sldIdLst>
    <p:sldId id="256" r:id="rId3"/>
    <p:sldId id="257" r:id="rId4"/>
    <p:sldId id="260" r:id="rId5"/>
    <p:sldId id="262" r:id="rId6"/>
    <p:sldId id="258" r:id="rId7"/>
    <p:sldId id="261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FA9"/>
    <a:srgbClr val="008CA0"/>
    <a:srgbClr val="C63F28"/>
    <a:srgbClr val="EFA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3210" autoAdjust="0"/>
  </p:normalViewPr>
  <p:slideViewPr>
    <p:cSldViewPr snapToGrid="0">
      <p:cViewPr varScale="1">
        <p:scale>
          <a:sx n="101" d="100"/>
          <a:sy n="101" d="100"/>
        </p:scale>
        <p:origin x="12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45603-7317-4AC5-9B84-C8EF4CBCC1E8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F6BBF2-F5E9-4173-B3A0-44E683CD913D}">
      <dgm:prSet phldrT="[Text]"/>
      <dgm:spPr/>
      <dgm:t>
        <a:bodyPr/>
        <a:lstStyle/>
        <a:p>
          <a:r>
            <a:rPr lang="en-US" dirty="0"/>
            <a:t>Identify and prioritize  area of improvement</a:t>
          </a:r>
        </a:p>
      </dgm:t>
    </dgm:pt>
    <dgm:pt modelId="{786F3A40-ED67-4733-87FA-5663AB27F447}" type="parTrans" cxnId="{39C8E3A7-84AF-4C12-8EA6-4E7D233FABF5}">
      <dgm:prSet/>
      <dgm:spPr/>
      <dgm:t>
        <a:bodyPr/>
        <a:lstStyle/>
        <a:p>
          <a:endParaRPr lang="en-US"/>
        </a:p>
      </dgm:t>
    </dgm:pt>
    <dgm:pt modelId="{B3DFF235-8BB1-4587-901E-DAA0B1C8FC0F}" type="sibTrans" cxnId="{39C8E3A7-84AF-4C12-8EA6-4E7D233FABF5}">
      <dgm:prSet/>
      <dgm:spPr/>
      <dgm:t>
        <a:bodyPr/>
        <a:lstStyle/>
        <a:p>
          <a:endParaRPr lang="en-US"/>
        </a:p>
      </dgm:t>
    </dgm:pt>
    <dgm:pt modelId="{75A74B02-1392-4B87-9B4E-3A63003981A4}">
      <dgm:prSet phldrT="[Text]"/>
      <dgm:spPr/>
      <dgm:t>
        <a:bodyPr/>
        <a:lstStyle/>
        <a:p>
          <a:r>
            <a:rPr lang="en-US" dirty="0"/>
            <a:t>Dig deeper- What’s the underlying cause?</a:t>
          </a:r>
        </a:p>
      </dgm:t>
    </dgm:pt>
    <dgm:pt modelId="{CB7D5383-9CFA-4C8B-9C73-E8DC18174915}" type="parTrans" cxnId="{C32945A2-1EEA-4AA6-856F-43A29377CC0E}">
      <dgm:prSet/>
      <dgm:spPr/>
      <dgm:t>
        <a:bodyPr/>
        <a:lstStyle/>
        <a:p>
          <a:endParaRPr lang="en-US"/>
        </a:p>
      </dgm:t>
    </dgm:pt>
    <dgm:pt modelId="{D08D4925-DF3E-4F29-BE35-C1ED7C4B2831}" type="sibTrans" cxnId="{C32945A2-1EEA-4AA6-856F-43A29377CC0E}">
      <dgm:prSet/>
      <dgm:spPr/>
      <dgm:t>
        <a:bodyPr/>
        <a:lstStyle/>
        <a:p>
          <a:endParaRPr lang="en-US"/>
        </a:p>
      </dgm:t>
    </dgm:pt>
    <dgm:pt modelId="{7DDEF2A1-B90A-4696-985B-70A73BFC06D1}">
      <dgm:prSet phldrT="[Text]"/>
      <dgm:spPr/>
      <dgm:t>
        <a:bodyPr/>
        <a:lstStyle/>
        <a:p>
          <a:r>
            <a:rPr lang="en-US" dirty="0"/>
            <a:t>How will we address these challenges?</a:t>
          </a:r>
        </a:p>
      </dgm:t>
    </dgm:pt>
    <dgm:pt modelId="{8E23310B-F1C5-4078-AC9C-0A947C0FCB73}" type="parTrans" cxnId="{BB19375F-B08D-435A-A886-3FC753225233}">
      <dgm:prSet/>
      <dgm:spPr/>
      <dgm:t>
        <a:bodyPr/>
        <a:lstStyle/>
        <a:p>
          <a:endParaRPr lang="en-US"/>
        </a:p>
      </dgm:t>
    </dgm:pt>
    <dgm:pt modelId="{C5073C98-C50C-43D0-A149-02C767B2EFB6}" type="sibTrans" cxnId="{BB19375F-B08D-435A-A886-3FC753225233}">
      <dgm:prSet/>
      <dgm:spPr/>
      <dgm:t>
        <a:bodyPr/>
        <a:lstStyle/>
        <a:p>
          <a:endParaRPr lang="en-US"/>
        </a:p>
      </dgm:t>
    </dgm:pt>
    <dgm:pt modelId="{36E8411D-6DA1-4DC5-AB26-D94120126482}">
      <dgm:prSet phldrT="[Text]"/>
      <dgm:spPr/>
      <dgm:t>
        <a:bodyPr/>
        <a:lstStyle/>
        <a:p>
          <a:r>
            <a:rPr lang="en-US" dirty="0"/>
            <a:t>Create a plan, execute, evaluate</a:t>
          </a:r>
        </a:p>
      </dgm:t>
    </dgm:pt>
    <dgm:pt modelId="{BFFDB503-980C-4746-A140-DE73F5E87358}" type="parTrans" cxnId="{6A914AE2-1074-4AC3-B505-6C4E4EE075E2}">
      <dgm:prSet/>
      <dgm:spPr/>
      <dgm:t>
        <a:bodyPr/>
        <a:lstStyle/>
        <a:p>
          <a:endParaRPr lang="en-US"/>
        </a:p>
      </dgm:t>
    </dgm:pt>
    <dgm:pt modelId="{434EF268-F403-43B5-8EC8-9E7BE189B054}" type="sibTrans" cxnId="{6A914AE2-1074-4AC3-B505-6C4E4EE075E2}">
      <dgm:prSet/>
      <dgm:spPr/>
      <dgm:t>
        <a:bodyPr/>
        <a:lstStyle/>
        <a:p>
          <a:endParaRPr lang="en-US"/>
        </a:p>
      </dgm:t>
    </dgm:pt>
    <dgm:pt modelId="{6DF09FE6-F117-4EB0-B9D5-5F72B09BCC99}" type="pres">
      <dgm:prSet presAssocID="{DAD45603-7317-4AC5-9B84-C8EF4CBCC1E8}" presName="cycle" presStyleCnt="0">
        <dgm:presLayoutVars>
          <dgm:dir/>
          <dgm:resizeHandles val="exact"/>
        </dgm:presLayoutVars>
      </dgm:prSet>
      <dgm:spPr/>
    </dgm:pt>
    <dgm:pt modelId="{6E75BB24-ECDA-442D-9DA7-CFFA89A38FE4}" type="pres">
      <dgm:prSet presAssocID="{FCF6BBF2-F5E9-4173-B3A0-44E683CD913D}" presName="node" presStyleLbl="node1" presStyleIdx="0" presStyleCnt="4" custRadScaleRad="101814">
        <dgm:presLayoutVars>
          <dgm:bulletEnabled val="1"/>
        </dgm:presLayoutVars>
      </dgm:prSet>
      <dgm:spPr/>
    </dgm:pt>
    <dgm:pt modelId="{99FB41B3-1A5B-4261-9DF4-BFFA3E52B60E}" type="pres">
      <dgm:prSet presAssocID="{B3DFF235-8BB1-4587-901E-DAA0B1C8FC0F}" presName="sibTrans" presStyleLbl="sibTrans2D1" presStyleIdx="0" presStyleCnt="4"/>
      <dgm:spPr/>
    </dgm:pt>
    <dgm:pt modelId="{7ADE8425-624F-4BFD-A503-5BCF3700E67E}" type="pres">
      <dgm:prSet presAssocID="{B3DFF235-8BB1-4587-901E-DAA0B1C8FC0F}" presName="connectorText" presStyleLbl="sibTrans2D1" presStyleIdx="0" presStyleCnt="4"/>
      <dgm:spPr/>
    </dgm:pt>
    <dgm:pt modelId="{7E783E8D-6DE0-4B3C-A557-0666E0CD3221}" type="pres">
      <dgm:prSet presAssocID="{75A74B02-1392-4B87-9B4E-3A63003981A4}" presName="node" presStyleLbl="node1" presStyleIdx="1" presStyleCnt="4">
        <dgm:presLayoutVars>
          <dgm:bulletEnabled val="1"/>
        </dgm:presLayoutVars>
      </dgm:prSet>
      <dgm:spPr/>
    </dgm:pt>
    <dgm:pt modelId="{26B7B425-DC0D-43C4-B9CE-38BEA0243CB2}" type="pres">
      <dgm:prSet presAssocID="{D08D4925-DF3E-4F29-BE35-C1ED7C4B2831}" presName="sibTrans" presStyleLbl="sibTrans2D1" presStyleIdx="1" presStyleCnt="4"/>
      <dgm:spPr/>
    </dgm:pt>
    <dgm:pt modelId="{5802E61D-4BD5-41CB-90D2-8D9CF54D0496}" type="pres">
      <dgm:prSet presAssocID="{D08D4925-DF3E-4F29-BE35-C1ED7C4B2831}" presName="connectorText" presStyleLbl="sibTrans2D1" presStyleIdx="1" presStyleCnt="4"/>
      <dgm:spPr/>
    </dgm:pt>
    <dgm:pt modelId="{E5593331-3EE5-4039-A410-07B2F76F7CA4}" type="pres">
      <dgm:prSet presAssocID="{7DDEF2A1-B90A-4696-985B-70A73BFC06D1}" presName="node" presStyleLbl="node1" presStyleIdx="2" presStyleCnt="4">
        <dgm:presLayoutVars>
          <dgm:bulletEnabled val="1"/>
        </dgm:presLayoutVars>
      </dgm:prSet>
      <dgm:spPr/>
    </dgm:pt>
    <dgm:pt modelId="{8475D9B6-E057-464B-AA5A-729DF8F80AFF}" type="pres">
      <dgm:prSet presAssocID="{C5073C98-C50C-43D0-A149-02C767B2EFB6}" presName="sibTrans" presStyleLbl="sibTrans2D1" presStyleIdx="2" presStyleCnt="4"/>
      <dgm:spPr/>
    </dgm:pt>
    <dgm:pt modelId="{AC9F5A03-544F-44D9-A4DD-CAE75A674515}" type="pres">
      <dgm:prSet presAssocID="{C5073C98-C50C-43D0-A149-02C767B2EFB6}" presName="connectorText" presStyleLbl="sibTrans2D1" presStyleIdx="2" presStyleCnt="4"/>
      <dgm:spPr/>
    </dgm:pt>
    <dgm:pt modelId="{90D37363-46B2-499B-ACCF-1904902575A2}" type="pres">
      <dgm:prSet presAssocID="{36E8411D-6DA1-4DC5-AB26-D94120126482}" presName="node" presStyleLbl="node1" presStyleIdx="3" presStyleCnt="4">
        <dgm:presLayoutVars>
          <dgm:bulletEnabled val="1"/>
        </dgm:presLayoutVars>
      </dgm:prSet>
      <dgm:spPr/>
    </dgm:pt>
    <dgm:pt modelId="{B7E748A6-522B-4C9F-A318-65154CFB4AC3}" type="pres">
      <dgm:prSet presAssocID="{434EF268-F403-43B5-8EC8-9E7BE189B054}" presName="sibTrans" presStyleLbl="sibTrans2D1" presStyleIdx="3" presStyleCnt="4"/>
      <dgm:spPr/>
    </dgm:pt>
    <dgm:pt modelId="{E58DDF5D-3751-4D60-92CB-2F9ACCBF8835}" type="pres">
      <dgm:prSet presAssocID="{434EF268-F403-43B5-8EC8-9E7BE189B054}" presName="connectorText" presStyleLbl="sibTrans2D1" presStyleIdx="3" presStyleCnt="4"/>
      <dgm:spPr/>
    </dgm:pt>
  </dgm:ptLst>
  <dgm:cxnLst>
    <dgm:cxn modelId="{C83E2412-F89D-42E6-B594-F4E06206AC6F}" type="presOf" srcId="{B3DFF235-8BB1-4587-901E-DAA0B1C8FC0F}" destId="{7ADE8425-624F-4BFD-A503-5BCF3700E67E}" srcOrd="1" destOrd="0" presId="urn:microsoft.com/office/officeart/2005/8/layout/cycle2"/>
    <dgm:cxn modelId="{8A5F3C19-1AC5-42CE-9DFE-B63EF1D6FD1A}" type="presOf" srcId="{434EF268-F403-43B5-8EC8-9E7BE189B054}" destId="{B7E748A6-522B-4C9F-A318-65154CFB4AC3}" srcOrd="0" destOrd="0" presId="urn:microsoft.com/office/officeart/2005/8/layout/cycle2"/>
    <dgm:cxn modelId="{0E7E0521-B488-4279-AABF-460665423351}" type="presOf" srcId="{B3DFF235-8BB1-4587-901E-DAA0B1C8FC0F}" destId="{99FB41B3-1A5B-4261-9DF4-BFFA3E52B60E}" srcOrd="0" destOrd="0" presId="urn:microsoft.com/office/officeart/2005/8/layout/cycle2"/>
    <dgm:cxn modelId="{BB19375F-B08D-435A-A886-3FC753225233}" srcId="{DAD45603-7317-4AC5-9B84-C8EF4CBCC1E8}" destId="{7DDEF2A1-B90A-4696-985B-70A73BFC06D1}" srcOrd="2" destOrd="0" parTransId="{8E23310B-F1C5-4078-AC9C-0A947C0FCB73}" sibTransId="{C5073C98-C50C-43D0-A149-02C767B2EFB6}"/>
    <dgm:cxn modelId="{FB6AB644-152E-46C5-8CBD-41DC6341AF27}" type="presOf" srcId="{FCF6BBF2-F5E9-4173-B3A0-44E683CD913D}" destId="{6E75BB24-ECDA-442D-9DA7-CFFA89A38FE4}" srcOrd="0" destOrd="0" presId="urn:microsoft.com/office/officeart/2005/8/layout/cycle2"/>
    <dgm:cxn modelId="{508B5566-163C-47D3-B08C-2BF71AA11878}" type="presOf" srcId="{36E8411D-6DA1-4DC5-AB26-D94120126482}" destId="{90D37363-46B2-499B-ACCF-1904902575A2}" srcOrd="0" destOrd="0" presId="urn:microsoft.com/office/officeart/2005/8/layout/cycle2"/>
    <dgm:cxn modelId="{3B44F248-A5A4-4DEB-9B39-70DA091EF00A}" type="presOf" srcId="{434EF268-F403-43B5-8EC8-9E7BE189B054}" destId="{E58DDF5D-3751-4D60-92CB-2F9ACCBF8835}" srcOrd="1" destOrd="0" presId="urn:microsoft.com/office/officeart/2005/8/layout/cycle2"/>
    <dgm:cxn modelId="{D2B93F6E-71DB-41E9-B335-E80C50BEF1CC}" type="presOf" srcId="{C5073C98-C50C-43D0-A149-02C767B2EFB6}" destId="{AC9F5A03-544F-44D9-A4DD-CAE75A674515}" srcOrd="1" destOrd="0" presId="urn:microsoft.com/office/officeart/2005/8/layout/cycle2"/>
    <dgm:cxn modelId="{C32945A2-1EEA-4AA6-856F-43A29377CC0E}" srcId="{DAD45603-7317-4AC5-9B84-C8EF4CBCC1E8}" destId="{75A74B02-1392-4B87-9B4E-3A63003981A4}" srcOrd="1" destOrd="0" parTransId="{CB7D5383-9CFA-4C8B-9C73-E8DC18174915}" sibTransId="{D08D4925-DF3E-4F29-BE35-C1ED7C4B2831}"/>
    <dgm:cxn modelId="{39C8E3A7-84AF-4C12-8EA6-4E7D233FABF5}" srcId="{DAD45603-7317-4AC5-9B84-C8EF4CBCC1E8}" destId="{FCF6BBF2-F5E9-4173-B3A0-44E683CD913D}" srcOrd="0" destOrd="0" parTransId="{786F3A40-ED67-4733-87FA-5663AB27F447}" sibTransId="{B3DFF235-8BB1-4587-901E-DAA0B1C8FC0F}"/>
    <dgm:cxn modelId="{4EA6BAAC-7CD5-4CAF-99E7-B63FB2C58CC0}" type="presOf" srcId="{C5073C98-C50C-43D0-A149-02C767B2EFB6}" destId="{8475D9B6-E057-464B-AA5A-729DF8F80AFF}" srcOrd="0" destOrd="0" presId="urn:microsoft.com/office/officeart/2005/8/layout/cycle2"/>
    <dgm:cxn modelId="{456BE9BD-F650-4C37-B894-A58A55BFA0E6}" type="presOf" srcId="{D08D4925-DF3E-4F29-BE35-C1ED7C4B2831}" destId="{26B7B425-DC0D-43C4-B9CE-38BEA0243CB2}" srcOrd="0" destOrd="0" presId="urn:microsoft.com/office/officeart/2005/8/layout/cycle2"/>
    <dgm:cxn modelId="{2C1689C3-5675-4DE5-A0AE-0516FA39E377}" type="presOf" srcId="{7DDEF2A1-B90A-4696-985B-70A73BFC06D1}" destId="{E5593331-3EE5-4039-A410-07B2F76F7CA4}" srcOrd="0" destOrd="0" presId="urn:microsoft.com/office/officeart/2005/8/layout/cycle2"/>
    <dgm:cxn modelId="{C94F47D2-D14A-44FB-B0C1-0412F1772BEF}" type="presOf" srcId="{D08D4925-DF3E-4F29-BE35-C1ED7C4B2831}" destId="{5802E61D-4BD5-41CB-90D2-8D9CF54D0496}" srcOrd="1" destOrd="0" presId="urn:microsoft.com/office/officeart/2005/8/layout/cycle2"/>
    <dgm:cxn modelId="{6A914AE2-1074-4AC3-B505-6C4E4EE075E2}" srcId="{DAD45603-7317-4AC5-9B84-C8EF4CBCC1E8}" destId="{36E8411D-6DA1-4DC5-AB26-D94120126482}" srcOrd="3" destOrd="0" parTransId="{BFFDB503-980C-4746-A140-DE73F5E87358}" sibTransId="{434EF268-F403-43B5-8EC8-9E7BE189B054}"/>
    <dgm:cxn modelId="{74D55AE7-8B3B-4AB0-9264-D0C4CA6A050B}" type="presOf" srcId="{75A74B02-1392-4B87-9B4E-3A63003981A4}" destId="{7E783E8D-6DE0-4B3C-A557-0666E0CD3221}" srcOrd="0" destOrd="0" presId="urn:microsoft.com/office/officeart/2005/8/layout/cycle2"/>
    <dgm:cxn modelId="{586511F0-3F2C-4E4C-A13E-FD852103563F}" type="presOf" srcId="{DAD45603-7317-4AC5-9B84-C8EF4CBCC1E8}" destId="{6DF09FE6-F117-4EB0-B9D5-5F72B09BCC99}" srcOrd="0" destOrd="0" presId="urn:microsoft.com/office/officeart/2005/8/layout/cycle2"/>
    <dgm:cxn modelId="{4AE855A0-58F7-40BD-B4BC-5D60ACE11A80}" type="presParOf" srcId="{6DF09FE6-F117-4EB0-B9D5-5F72B09BCC99}" destId="{6E75BB24-ECDA-442D-9DA7-CFFA89A38FE4}" srcOrd="0" destOrd="0" presId="urn:microsoft.com/office/officeart/2005/8/layout/cycle2"/>
    <dgm:cxn modelId="{D1F70C60-920B-4EFA-8A38-BE734AF0B2F7}" type="presParOf" srcId="{6DF09FE6-F117-4EB0-B9D5-5F72B09BCC99}" destId="{99FB41B3-1A5B-4261-9DF4-BFFA3E52B60E}" srcOrd="1" destOrd="0" presId="urn:microsoft.com/office/officeart/2005/8/layout/cycle2"/>
    <dgm:cxn modelId="{6A370F7A-6114-4637-8587-D09427E90D42}" type="presParOf" srcId="{99FB41B3-1A5B-4261-9DF4-BFFA3E52B60E}" destId="{7ADE8425-624F-4BFD-A503-5BCF3700E67E}" srcOrd="0" destOrd="0" presId="urn:microsoft.com/office/officeart/2005/8/layout/cycle2"/>
    <dgm:cxn modelId="{60E1A2CC-A60E-4C03-81E3-71557BBCB2CC}" type="presParOf" srcId="{6DF09FE6-F117-4EB0-B9D5-5F72B09BCC99}" destId="{7E783E8D-6DE0-4B3C-A557-0666E0CD3221}" srcOrd="2" destOrd="0" presId="urn:microsoft.com/office/officeart/2005/8/layout/cycle2"/>
    <dgm:cxn modelId="{3480C49E-405D-4D65-A4C0-C48ECFDB9469}" type="presParOf" srcId="{6DF09FE6-F117-4EB0-B9D5-5F72B09BCC99}" destId="{26B7B425-DC0D-43C4-B9CE-38BEA0243CB2}" srcOrd="3" destOrd="0" presId="urn:microsoft.com/office/officeart/2005/8/layout/cycle2"/>
    <dgm:cxn modelId="{6A87C8D5-6830-4237-AF3D-B35CDA5D1944}" type="presParOf" srcId="{26B7B425-DC0D-43C4-B9CE-38BEA0243CB2}" destId="{5802E61D-4BD5-41CB-90D2-8D9CF54D0496}" srcOrd="0" destOrd="0" presId="urn:microsoft.com/office/officeart/2005/8/layout/cycle2"/>
    <dgm:cxn modelId="{7464466E-2200-494E-A75A-9E0A0F6B5328}" type="presParOf" srcId="{6DF09FE6-F117-4EB0-B9D5-5F72B09BCC99}" destId="{E5593331-3EE5-4039-A410-07B2F76F7CA4}" srcOrd="4" destOrd="0" presId="urn:microsoft.com/office/officeart/2005/8/layout/cycle2"/>
    <dgm:cxn modelId="{389A3AA7-A760-4A1C-9916-DDEFBD616A8E}" type="presParOf" srcId="{6DF09FE6-F117-4EB0-B9D5-5F72B09BCC99}" destId="{8475D9B6-E057-464B-AA5A-729DF8F80AFF}" srcOrd="5" destOrd="0" presId="urn:microsoft.com/office/officeart/2005/8/layout/cycle2"/>
    <dgm:cxn modelId="{881C3D4A-DFA6-49F2-816F-ADDEE3D43CEE}" type="presParOf" srcId="{8475D9B6-E057-464B-AA5A-729DF8F80AFF}" destId="{AC9F5A03-544F-44D9-A4DD-CAE75A674515}" srcOrd="0" destOrd="0" presId="urn:microsoft.com/office/officeart/2005/8/layout/cycle2"/>
    <dgm:cxn modelId="{1CA61E7B-69C8-4147-A3EF-63110AAC80EF}" type="presParOf" srcId="{6DF09FE6-F117-4EB0-B9D5-5F72B09BCC99}" destId="{90D37363-46B2-499B-ACCF-1904902575A2}" srcOrd="6" destOrd="0" presId="urn:microsoft.com/office/officeart/2005/8/layout/cycle2"/>
    <dgm:cxn modelId="{5359F705-E3DD-49A6-BA10-1836CA38C1F2}" type="presParOf" srcId="{6DF09FE6-F117-4EB0-B9D5-5F72B09BCC99}" destId="{B7E748A6-522B-4C9F-A318-65154CFB4AC3}" srcOrd="7" destOrd="0" presId="urn:microsoft.com/office/officeart/2005/8/layout/cycle2"/>
    <dgm:cxn modelId="{E0F48A49-7FA6-4CA1-9BA2-54F0D824F27F}" type="presParOf" srcId="{B7E748A6-522B-4C9F-A318-65154CFB4AC3}" destId="{E58DDF5D-3751-4D60-92CB-2F9ACCBF883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5BB24-ECDA-442D-9DA7-CFFA89A38FE4}">
      <dsp:nvSpPr>
        <dsp:cNvPr id="0" name=""/>
        <dsp:cNvSpPr/>
      </dsp:nvSpPr>
      <dsp:spPr>
        <a:xfrm>
          <a:off x="3327250" y="0"/>
          <a:ext cx="1976542" cy="19765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Identify and prioritize  area of improvement</a:t>
          </a:r>
        </a:p>
      </dsp:txBody>
      <dsp:txXfrm>
        <a:off x="3616708" y="289458"/>
        <a:ext cx="1397626" cy="1397626"/>
      </dsp:txXfrm>
    </dsp:sp>
    <dsp:sp modelId="{99FB41B3-1A5B-4261-9DF4-BFFA3E52B60E}">
      <dsp:nvSpPr>
        <dsp:cNvPr id="0" name=""/>
        <dsp:cNvSpPr/>
      </dsp:nvSpPr>
      <dsp:spPr>
        <a:xfrm rot="2700211">
          <a:off x="5091750" y="1694494"/>
          <a:ext cx="526817" cy="6670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114899" y="1772030"/>
        <a:ext cx="368772" cy="400249"/>
      </dsp:txXfrm>
    </dsp:sp>
    <dsp:sp modelId="{7E783E8D-6DE0-4B3C-A557-0666E0CD3221}">
      <dsp:nvSpPr>
        <dsp:cNvPr id="0" name=""/>
        <dsp:cNvSpPr/>
      </dsp:nvSpPr>
      <dsp:spPr>
        <a:xfrm>
          <a:off x="5427609" y="2100616"/>
          <a:ext cx="1976542" cy="1976542"/>
        </a:xfrm>
        <a:prstGeom prst="ellipse">
          <a:avLst/>
        </a:prstGeom>
        <a:solidFill>
          <a:schemeClr val="accent2">
            <a:hueOff val="-2040410"/>
            <a:satOff val="-23066"/>
            <a:lumOff val="50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Dig deeper- What’s the underlying cause?</a:t>
          </a:r>
        </a:p>
      </dsp:txBody>
      <dsp:txXfrm>
        <a:off x="5717067" y="2390074"/>
        <a:ext cx="1397626" cy="1397626"/>
      </dsp:txXfrm>
    </dsp:sp>
    <dsp:sp modelId="{26B7B425-DC0D-43C4-B9CE-38BEA0243CB2}">
      <dsp:nvSpPr>
        <dsp:cNvPr id="0" name=""/>
        <dsp:cNvSpPr/>
      </dsp:nvSpPr>
      <dsp:spPr>
        <a:xfrm rot="8100000">
          <a:off x="5112881" y="3794985"/>
          <a:ext cx="526721" cy="6670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040410"/>
            <a:satOff val="-23066"/>
            <a:lumOff val="50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5247756" y="3872535"/>
        <a:ext cx="368705" cy="400249"/>
      </dsp:txXfrm>
    </dsp:sp>
    <dsp:sp modelId="{E5593331-3EE5-4039-A410-07B2F76F7CA4}">
      <dsp:nvSpPr>
        <dsp:cNvPr id="0" name=""/>
        <dsp:cNvSpPr/>
      </dsp:nvSpPr>
      <dsp:spPr>
        <a:xfrm>
          <a:off x="3327250" y="4200975"/>
          <a:ext cx="1976542" cy="1976542"/>
        </a:xfrm>
        <a:prstGeom prst="ellipse">
          <a:avLst/>
        </a:prstGeom>
        <a:solidFill>
          <a:schemeClr val="accent2">
            <a:hueOff val="-4080819"/>
            <a:satOff val="-46133"/>
            <a:lumOff val="100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How will we address these challenges?</a:t>
          </a:r>
        </a:p>
      </dsp:txBody>
      <dsp:txXfrm>
        <a:off x="3616708" y="4490433"/>
        <a:ext cx="1397626" cy="1397626"/>
      </dsp:txXfrm>
    </dsp:sp>
    <dsp:sp modelId="{8475D9B6-E057-464B-AA5A-729DF8F80AFF}">
      <dsp:nvSpPr>
        <dsp:cNvPr id="0" name=""/>
        <dsp:cNvSpPr/>
      </dsp:nvSpPr>
      <dsp:spPr>
        <a:xfrm rot="13500000">
          <a:off x="3012522" y="3816067"/>
          <a:ext cx="526721" cy="6670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080819"/>
            <a:satOff val="-46133"/>
            <a:lumOff val="100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3147397" y="4005351"/>
        <a:ext cx="368705" cy="400249"/>
      </dsp:txXfrm>
    </dsp:sp>
    <dsp:sp modelId="{90D37363-46B2-499B-ACCF-1904902575A2}">
      <dsp:nvSpPr>
        <dsp:cNvPr id="0" name=""/>
        <dsp:cNvSpPr/>
      </dsp:nvSpPr>
      <dsp:spPr>
        <a:xfrm>
          <a:off x="1226891" y="2100616"/>
          <a:ext cx="1976542" cy="1976542"/>
        </a:xfrm>
        <a:prstGeom prst="ellipse">
          <a:avLst/>
        </a:prstGeom>
        <a:solidFill>
          <a:schemeClr val="accent2">
            <a:hueOff val="-6121229"/>
            <a:satOff val="-69199"/>
            <a:lumOff val="150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Create a plan, execute, evaluate</a:t>
          </a:r>
        </a:p>
      </dsp:txBody>
      <dsp:txXfrm>
        <a:off x="1516349" y="2390074"/>
        <a:ext cx="1397626" cy="1397626"/>
      </dsp:txXfrm>
    </dsp:sp>
    <dsp:sp modelId="{B7E748A6-522B-4C9F-A318-65154CFB4AC3}">
      <dsp:nvSpPr>
        <dsp:cNvPr id="0" name=""/>
        <dsp:cNvSpPr/>
      </dsp:nvSpPr>
      <dsp:spPr>
        <a:xfrm rot="18899789">
          <a:off x="2991391" y="1715581"/>
          <a:ext cx="526817" cy="6670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121229"/>
            <a:satOff val="-69199"/>
            <a:lumOff val="1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014540" y="1904879"/>
        <a:ext cx="368772" cy="400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F2302-4377-4B86-8DE8-4A9BA30A669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43AD-895A-4489-B1BB-914E5E5E3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3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7a8349a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27a8349a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Plug the Continuous Improvement Collaborative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UIP-Elevator speech or full plan- as long as it presents a coherent picture and meets minimum requirements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Timeline- CSI and CDE review and draft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CS/TS/PI/T Identification requirements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Begin drafting in spring </a:t>
            </a:r>
            <a:endParaRPr dirty="0"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hape 11"/>
          <p:cNvSpPr/>
          <p:nvPr userDrawn="1"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12"/>
          <p:cNvSpPr/>
          <p:nvPr userDrawn="1"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13"/>
          <p:cNvSpPr/>
          <p:nvPr userDrawn="1"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14"/>
          <p:cNvSpPr/>
          <p:nvPr userDrawn="1"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00" y="6040774"/>
            <a:ext cx="1694376" cy="52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3"/>
          <p:cNvSpPr txBox="1">
            <a:spLocks noGrp="1"/>
          </p:cNvSpPr>
          <p:nvPr>
            <p:ph type="ctrTitle"/>
          </p:nvPr>
        </p:nvSpPr>
        <p:spPr>
          <a:xfrm>
            <a:off x="685800" y="755207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ubTitle" idx="1"/>
          </p:nvPr>
        </p:nvSpPr>
        <p:spPr>
          <a:xfrm>
            <a:off x="685800" y="3885824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" name="Google Shape;11;p13"/>
          <p:cNvSpPr/>
          <p:nvPr/>
        </p:nvSpPr>
        <p:spPr>
          <a:xfrm>
            <a:off x="4453685" y="3469353"/>
            <a:ext cx="54135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3"/>
          <p:cNvSpPr/>
          <p:nvPr/>
        </p:nvSpPr>
        <p:spPr>
          <a:xfrm>
            <a:off x="4994897" y="3469353"/>
            <a:ext cx="54135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3"/>
          <p:cNvSpPr/>
          <p:nvPr/>
        </p:nvSpPr>
        <p:spPr>
          <a:xfrm>
            <a:off x="0" y="3469353"/>
            <a:ext cx="54135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3"/>
          <p:cNvSpPr/>
          <p:nvPr/>
        </p:nvSpPr>
        <p:spPr>
          <a:xfrm>
            <a:off x="541070" y="3469353"/>
            <a:ext cx="3912525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56000" y="6040774"/>
            <a:ext cx="1694376" cy="529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141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lurple">
  <p:cSld name="Blank Blurple">
    <p:bg>
      <p:bgPr>
        <a:solidFill>
          <a:srgbClr val="455FA9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4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4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54631"/>
            <a:ext cx="1315500" cy="17472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4558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/>
          <p:nvPr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5"/>
          <p:cNvSpPr/>
          <p:nvPr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5"/>
          <p:cNvSpPr/>
          <p:nvPr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5"/>
          <p:cNvSpPr/>
          <p:nvPr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03737" y="122933"/>
            <a:ext cx="986625" cy="174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484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5FA9"/>
              </a:buClr>
              <a:buSzPts val="2800"/>
              <a:buChar char="•"/>
              <a:defRPr>
                <a:solidFill>
                  <a:srgbClr val="455FA9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5FA9"/>
              </a:buClr>
              <a:buSzPts val="2800"/>
              <a:buChar char="•"/>
              <a:defRPr>
                <a:solidFill>
                  <a:srgbClr val="455FA9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/>
          <p:nvPr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6"/>
          <p:cNvSpPr/>
          <p:nvPr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6"/>
          <p:cNvSpPr/>
          <p:nvPr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6"/>
          <p:cNvSpPr/>
          <p:nvPr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Google Shape;4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03737" y="122933"/>
            <a:ext cx="986625" cy="174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419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Layout">
  <p:cSld name="Quote Layou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/>
          <p:nvPr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7"/>
          <p:cNvSpPr/>
          <p:nvPr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7"/>
          <p:cNvSpPr/>
          <p:nvPr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7"/>
          <p:cNvSpPr/>
          <p:nvPr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7"/>
          <p:cNvSpPr txBox="1"/>
          <p:nvPr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7200"/>
              <a:buFont typeface="Arial"/>
              <a:buNone/>
            </a:pPr>
            <a:r>
              <a:rPr lang="en-US" sz="7200" b="1" i="0" u="none" strike="noStrike" cap="none">
                <a:solidFill>
                  <a:srgbClr val="97ABB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7200" b="1" i="0" u="none" strike="noStrike" cap="none">
              <a:solidFill>
                <a:srgbClr val="97AB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69911" y="146610"/>
            <a:ext cx="986625" cy="17472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1350036" y="2584133"/>
            <a:ext cx="6619875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450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1" name="Google Shape;5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54631"/>
            <a:ext cx="1315500" cy="174724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8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8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8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8020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cess Layout">
  <p:cSld name="Process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>
            <a:spLocks noGrp="1"/>
          </p:cNvSpPr>
          <p:nvPr>
            <p:ph type="title"/>
          </p:nvPr>
        </p:nvSpPr>
        <p:spPr>
          <a:xfrm>
            <a:off x="552450" y="42034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8" name="Google Shape;5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54631"/>
            <a:ext cx="1315500" cy="1747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9"/>
          <p:cNvSpPr/>
          <p:nvPr/>
        </p:nvSpPr>
        <p:spPr>
          <a:xfrm>
            <a:off x="5632317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9"/>
          <p:cNvSpPr/>
          <p:nvPr/>
        </p:nvSpPr>
        <p:spPr>
          <a:xfrm>
            <a:off x="0" y="2669632"/>
            <a:ext cx="3546900" cy="669000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9"/>
          <p:cNvSpPr/>
          <p:nvPr/>
        </p:nvSpPr>
        <p:spPr>
          <a:xfrm>
            <a:off x="2944204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9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9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9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9"/>
          <p:cNvSpPr txBox="1">
            <a:spLocks noGrp="1"/>
          </p:cNvSpPr>
          <p:nvPr>
            <p:ph type="body" idx="1"/>
          </p:nvPr>
        </p:nvSpPr>
        <p:spPr>
          <a:xfrm>
            <a:off x="304800" y="2797175"/>
            <a:ext cx="2332038" cy="40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body" idx="2"/>
          </p:nvPr>
        </p:nvSpPr>
        <p:spPr>
          <a:xfrm>
            <a:off x="3423590" y="2797175"/>
            <a:ext cx="2332038" cy="40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3"/>
          </p:nvPr>
        </p:nvSpPr>
        <p:spPr>
          <a:xfrm>
            <a:off x="6269401" y="2797175"/>
            <a:ext cx="2332038" cy="40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body" idx="4"/>
          </p:nvPr>
        </p:nvSpPr>
        <p:spPr>
          <a:xfrm>
            <a:off x="304800" y="3527425"/>
            <a:ext cx="2430463" cy="227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5"/>
          </p:nvPr>
        </p:nvSpPr>
        <p:spPr>
          <a:xfrm>
            <a:off x="3262494" y="3527425"/>
            <a:ext cx="2430463" cy="227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body" idx="6"/>
          </p:nvPr>
        </p:nvSpPr>
        <p:spPr>
          <a:xfrm>
            <a:off x="6220188" y="3527425"/>
            <a:ext cx="2430463" cy="227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5578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arrows Layout">
  <p:cSld name="Three arrows Layou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/>
          <p:nvPr/>
        </p:nvSpPr>
        <p:spPr>
          <a:xfrm>
            <a:off x="0" y="86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0"/>
          <p:cNvSpPr/>
          <p:nvPr/>
        </p:nvSpPr>
        <p:spPr>
          <a:xfrm>
            <a:off x="0" y="2767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0"/>
          <p:cNvSpPr/>
          <p:nvPr/>
        </p:nvSpPr>
        <p:spPr>
          <a:xfrm>
            <a:off x="0" y="467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0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0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2716" y="154631"/>
            <a:ext cx="1315500" cy="17472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1185063" y="912529"/>
            <a:ext cx="6110287" cy="647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FAA1F"/>
              </a:buClr>
              <a:buSzPts val="2800"/>
              <a:buNone/>
              <a:defRPr>
                <a:solidFill>
                  <a:srgbClr val="EFAA1F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2"/>
          </p:nvPr>
        </p:nvSpPr>
        <p:spPr>
          <a:xfrm>
            <a:off x="1185063" y="2802315"/>
            <a:ext cx="6110287" cy="647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63F28"/>
              </a:buClr>
              <a:buSzPts val="2800"/>
              <a:buNone/>
              <a:defRPr>
                <a:solidFill>
                  <a:srgbClr val="C63F28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3"/>
          </p:nvPr>
        </p:nvSpPr>
        <p:spPr>
          <a:xfrm>
            <a:off x="1185063" y="4725064"/>
            <a:ext cx="6110287" cy="647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CA0"/>
              </a:buClr>
              <a:buSzPts val="2800"/>
              <a:buNone/>
              <a:defRPr>
                <a:solidFill>
                  <a:srgbClr val="008CA0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body" idx="4"/>
          </p:nvPr>
        </p:nvSpPr>
        <p:spPr>
          <a:xfrm>
            <a:off x="1184275" y="1654175"/>
            <a:ext cx="4089400" cy="56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5"/>
          </p:nvPr>
        </p:nvSpPr>
        <p:spPr>
          <a:xfrm>
            <a:off x="1184275" y="3691037"/>
            <a:ext cx="4089400" cy="56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body" idx="6"/>
          </p:nvPr>
        </p:nvSpPr>
        <p:spPr>
          <a:xfrm>
            <a:off x="1184275" y="5536561"/>
            <a:ext cx="4089400" cy="56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5808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>
            <a:spLocks noGrp="1"/>
          </p:cNvSpPr>
          <p:nvPr>
            <p:ph type="pic" idx="2"/>
          </p:nvPr>
        </p:nvSpPr>
        <p:spPr>
          <a:xfrm>
            <a:off x="3887390" y="0"/>
            <a:ext cx="5256621" cy="675510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2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p2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1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41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8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5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55F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34"/>
          <p:cNvSpPr/>
          <p:nvPr userDrawn="1"/>
        </p:nvSpPr>
        <p:spPr>
          <a:xfrm>
            <a:off x="5696953" y="6755101"/>
            <a:ext cx="1401679" cy="110921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9" name="Shape 35"/>
          <p:cNvSpPr/>
          <p:nvPr userDrawn="1"/>
        </p:nvSpPr>
        <p:spPr>
          <a:xfrm>
            <a:off x="7098631" y="6755100"/>
            <a:ext cx="2045369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0" name="Shape 36"/>
          <p:cNvSpPr/>
          <p:nvPr userDrawn="1"/>
        </p:nvSpPr>
        <p:spPr>
          <a:xfrm>
            <a:off x="0" y="6755100"/>
            <a:ext cx="1473867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11" name="Shape 37"/>
          <p:cNvSpPr/>
          <p:nvPr userDrawn="1"/>
        </p:nvSpPr>
        <p:spPr>
          <a:xfrm>
            <a:off x="1473868" y="6755100"/>
            <a:ext cx="4223084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37" y="122933"/>
            <a:ext cx="986625" cy="1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6"/>
          <p:cNvSpPr/>
          <p:nvPr userDrawn="1"/>
        </p:nvSpPr>
        <p:spPr>
          <a:xfrm>
            <a:off x="4967681" y="2071863"/>
            <a:ext cx="1467900" cy="102035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" name="Shape 27"/>
          <p:cNvSpPr/>
          <p:nvPr userDrawn="1"/>
        </p:nvSpPr>
        <p:spPr>
          <a:xfrm>
            <a:off x="6435581" y="2071864"/>
            <a:ext cx="2720451" cy="102035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" name="Shape 28"/>
          <p:cNvSpPr/>
          <p:nvPr userDrawn="1"/>
        </p:nvSpPr>
        <p:spPr>
          <a:xfrm>
            <a:off x="0" y="2071861"/>
            <a:ext cx="2364206" cy="102035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6" name="Shape 29"/>
          <p:cNvSpPr/>
          <p:nvPr userDrawn="1"/>
        </p:nvSpPr>
        <p:spPr>
          <a:xfrm>
            <a:off x="2364205" y="2071862"/>
            <a:ext cx="1753412" cy="102035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7" name="Shape 25"/>
          <p:cNvSpPr txBox="1"/>
          <p:nvPr userDrawn="1"/>
        </p:nvSpPr>
        <p:spPr>
          <a:xfrm>
            <a:off x="3766612" y="1552771"/>
            <a:ext cx="14679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97A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sz="7200" b="1" dirty="0">
              <a:solidFill>
                <a:srgbClr val="97A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11" y="146610"/>
            <a:ext cx="986625" cy="17472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50036" y="2584133"/>
            <a:ext cx="6619875" cy="738187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13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7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9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rple">
    <p:bg>
      <p:bgPr>
        <a:solidFill>
          <a:srgbClr val="455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80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1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C9B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82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420341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5" name="Shape 246"/>
          <p:cNvSpPr/>
          <p:nvPr/>
        </p:nvSpPr>
        <p:spPr>
          <a:xfrm>
            <a:off x="5632317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8" name="Shape 249"/>
          <p:cNvSpPr/>
          <p:nvPr/>
        </p:nvSpPr>
        <p:spPr>
          <a:xfrm>
            <a:off x="0" y="2669632"/>
            <a:ext cx="3546900" cy="669000"/>
          </a:xfrm>
          <a:prstGeom prst="homePlate">
            <a:avLst>
              <a:gd name="adj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Raleway"/>
            </a:endParaRPr>
          </a:p>
        </p:txBody>
      </p:sp>
      <p:sp>
        <p:nvSpPr>
          <p:cNvPr id="11" name="Shape 252"/>
          <p:cNvSpPr/>
          <p:nvPr/>
        </p:nvSpPr>
        <p:spPr>
          <a:xfrm>
            <a:off x="2944204" y="2669418"/>
            <a:ext cx="3305700" cy="669000"/>
          </a:xfrm>
          <a:prstGeom prst="chevron">
            <a:avLst>
              <a:gd name="adj" fmla="val 50000"/>
            </a:avLst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b="1" dirty="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Shape 60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61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62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63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423590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69401" y="2797175"/>
            <a:ext cx="2332038" cy="403225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62494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220188" y="3527425"/>
            <a:ext cx="2430463" cy="227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49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rrow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36"/>
          <p:cNvSpPr/>
          <p:nvPr userDrawn="1"/>
        </p:nvSpPr>
        <p:spPr>
          <a:xfrm>
            <a:off x="0" y="86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237"/>
          <p:cNvSpPr/>
          <p:nvPr userDrawn="1"/>
        </p:nvSpPr>
        <p:spPr>
          <a:xfrm>
            <a:off x="0" y="2767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238"/>
          <p:cNvSpPr/>
          <p:nvPr userDrawn="1"/>
        </p:nvSpPr>
        <p:spPr>
          <a:xfrm>
            <a:off x="0" y="4672500"/>
            <a:ext cx="940500" cy="8916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16" y="154631"/>
            <a:ext cx="1315500" cy="174724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185063" y="912529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EFAA1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1185063" y="2802315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C63F2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185063" y="4725064"/>
            <a:ext cx="6110287" cy="647302"/>
          </a:xfrm>
        </p:spPr>
        <p:txBody>
          <a:bodyPr/>
          <a:lstStyle>
            <a:lvl1pPr marL="0" indent="0">
              <a:buNone/>
              <a:defRPr>
                <a:solidFill>
                  <a:srgbClr val="008CA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1184275" y="1654175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1184275" y="3691037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1184275" y="5536561"/>
            <a:ext cx="4089400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1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256621" cy="67551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hape 73"/>
          <p:cNvSpPr/>
          <p:nvPr userDrawn="1"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EFA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Shape 74"/>
          <p:cNvSpPr/>
          <p:nvPr userDrawn="1"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C63F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75"/>
          <p:cNvSpPr/>
          <p:nvPr userDrawn="1"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008C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76"/>
          <p:cNvSpPr/>
          <p:nvPr userDrawn="1"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455F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9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0" r:id="rId4"/>
    <p:sldLayoutId id="2147483667" r:id="rId5"/>
    <p:sldLayoutId id="2147483668" r:id="rId6"/>
    <p:sldLayoutId id="2147483673" r:id="rId7"/>
    <p:sldLayoutId id="2147483674" r:id="rId8"/>
    <p:sldLayoutId id="214748367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1311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welch@csi.state.co.us" TargetMode="External"/><Relationship Id="rId2" Type="http://schemas.openxmlformats.org/officeDocument/2006/relationships/hyperlink" Target="https://resources.csi.state.co.us/school-accountability-committee-sac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Unified Improvement Plans (UIP)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5824"/>
            <a:ext cx="6858000" cy="481990"/>
          </a:xfrm>
        </p:spPr>
        <p:txBody>
          <a:bodyPr/>
          <a:lstStyle/>
          <a:p>
            <a:r>
              <a:rPr lang="en-US" dirty="0"/>
              <a:t>Overview for School Accountability Committees </a:t>
            </a:r>
          </a:p>
        </p:txBody>
      </p:sp>
    </p:spTree>
    <p:extLst>
      <p:ext uri="{BB962C8B-B14F-4D97-AF65-F5344CB8AC3E}">
        <p14:creationId xmlns:p14="http://schemas.microsoft.com/office/powerpoint/2010/main" val="302866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093C3-AEBE-9BA3-1B83-D198F0A38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0861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UIP Section</a:t>
            </a:r>
          </a:p>
          <a:p>
            <a:pPr marL="0" indent="0">
              <a:buNone/>
            </a:pPr>
            <a:r>
              <a:rPr lang="en-US" dirty="0"/>
              <a:t>Root Cause Analysis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What are the factors </a:t>
            </a:r>
            <a:r>
              <a:rPr lang="en-US" sz="1600" b="1" dirty="0">
                <a:solidFill>
                  <a:srgbClr val="00B050"/>
                </a:solidFill>
              </a:rPr>
              <a:t>(under school control</a:t>
            </a:r>
            <a:r>
              <a:rPr lang="en-US" sz="1600" dirty="0">
                <a:solidFill>
                  <a:srgbClr val="00B050"/>
                </a:solidFill>
              </a:rPr>
              <a:t>) that are contributing to the Priority Performance Challenges?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840A63-B17B-5CAE-9B6A-ED32D6A197A2}"/>
              </a:ext>
            </a:extLst>
          </p:cNvPr>
          <p:cNvGrpSpPr/>
          <p:nvPr/>
        </p:nvGrpSpPr>
        <p:grpSpPr>
          <a:xfrm>
            <a:off x="3583729" y="259504"/>
            <a:ext cx="1976542" cy="1976542"/>
            <a:chOff x="5427609" y="2100616"/>
            <a:chExt cx="1976542" cy="197654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23328C-8AC3-DD9A-EC0E-B7665D4ED7E8}"/>
                </a:ext>
              </a:extLst>
            </p:cNvPr>
            <p:cNvSpPr/>
            <p:nvPr/>
          </p:nvSpPr>
          <p:spPr>
            <a:xfrm>
              <a:off x="5427609" y="2100616"/>
              <a:ext cx="1976542" cy="197654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040410"/>
                <a:satOff val="-23066"/>
                <a:lumOff val="5033"/>
                <a:alphaOff val="0"/>
              </a:schemeClr>
            </a:fillRef>
            <a:effectRef idx="0">
              <a:schemeClr val="accent2">
                <a:hueOff val="-2040410"/>
                <a:satOff val="-23066"/>
                <a:lumOff val="50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B30FFF18-DB66-07A0-5B2B-383BF7C80795}"/>
                </a:ext>
              </a:extLst>
            </p:cNvPr>
            <p:cNvSpPr txBox="1"/>
            <p:nvPr/>
          </p:nvSpPr>
          <p:spPr>
            <a:xfrm>
              <a:off x="5717067" y="2390074"/>
              <a:ext cx="1397626" cy="13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Dig deeper- What’s the underlying cause?</a:t>
              </a: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EF13B9-59F8-0DB0-99E3-964FD21C4CA4}"/>
              </a:ext>
            </a:extLst>
          </p:cNvPr>
          <p:cNvSpPr/>
          <p:nvPr/>
        </p:nvSpPr>
        <p:spPr>
          <a:xfrm>
            <a:off x="6423102" y="1825625"/>
            <a:ext cx="2252547" cy="4262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simple protocol: “5 Whys”.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When thinking about the cause, ask “Why is this happening, and how do we know?” each time you arrive at a possible Root Cause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7134A28-8C3B-81A1-BDB6-86D73C961174}"/>
              </a:ext>
            </a:extLst>
          </p:cNvPr>
          <p:cNvSpPr/>
          <p:nvPr/>
        </p:nvSpPr>
        <p:spPr>
          <a:xfrm>
            <a:off x="3389971" y="3590693"/>
            <a:ext cx="2732049" cy="32338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88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AEC23-927D-49B7-46C5-7FE38DDB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48" y="1825625"/>
            <a:ext cx="29550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UIP Section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Major Improvement Strategies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92D050"/>
                </a:solidFill>
              </a:rPr>
              <a:t>The school-wide </a:t>
            </a:r>
            <a:r>
              <a:rPr lang="en-US" sz="2000" b="1" i="1" dirty="0">
                <a:solidFill>
                  <a:srgbClr val="92D050"/>
                </a:solidFill>
              </a:rPr>
              <a:t>strategies, programs, or practices </a:t>
            </a:r>
            <a:r>
              <a:rPr lang="en-US" sz="2000" dirty="0">
                <a:solidFill>
                  <a:srgbClr val="92D050"/>
                </a:solidFill>
              </a:rPr>
              <a:t>that will be implemented for the next 1-4 years to address the identified root Causes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5EF564B-2DCC-CCF2-DDC8-DAD377354D6B}"/>
              </a:ext>
            </a:extLst>
          </p:cNvPr>
          <p:cNvGrpSpPr/>
          <p:nvPr/>
        </p:nvGrpSpPr>
        <p:grpSpPr>
          <a:xfrm>
            <a:off x="3583729" y="192829"/>
            <a:ext cx="1976542" cy="1976542"/>
            <a:chOff x="3327250" y="4200975"/>
            <a:chExt cx="1976542" cy="197654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CB42CD8-2D42-74D0-10BB-E14F831EC8B2}"/>
                </a:ext>
              </a:extLst>
            </p:cNvPr>
            <p:cNvSpPr/>
            <p:nvPr/>
          </p:nvSpPr>
          <p:spPr>
            <a:xfrm>
              <a:off x="3327250" y="4200975"/>
              <a:ext cx="1976542" cy="197654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080819"/>
                <a:satOff val="-46133"/>
                <a:lumOff val="10066"/>
                <a:alphaOff val="0"/>
              </a:schemeClr>
            </a:fillRef>
            <a:effectRef idx="0">
              <a:schemeClr val="accent2">
                <a:hueOff val="-4080819"/>
                <a:satOff val="-46133"/>
                <a:lumOff val="1006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22D949EC-6828-49CD-C700-C37A5C21B0FD}"/>
                </a:ext>
              </a:extLst>
            </p:cNvPr>
            <p:cNvSpPr txBox="1"/>
            <p:nvPr/>
          </p:nvSpPr>
          <p:spPr>
            <a:xfrm>
              <a:off x="3616708" y="4490433"/>
              <a:ext cx="1397626" cy="13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How will we address these challenges?</a:t>
              </a: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CCEAAEA-9EB1-C0C5-723E-01C36CA2CE44}"/>
              </a:ext>
            </a:extLst>
          </p:cNvPr>
          <p:cNvSpPr/>
          <p:nvPr/>
        </p:nvSpPr>
        <p:spPr>
          <a:xfrm>
            <a:off x="6155473" y="1825625"/>
            <a:ext cx="2359877" cy="41179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the “What” in “So what are we going to do about it?”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There must be evidence or research to support the selected strategy, program, or practice. Essentially, how do you know it will work?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E0CAE17-282B-8C5E-9753-88415FEDA2E5}"/>
              </a:ext>
            </a:extLst>
          </p:cNvPr>
          <p:cNvSpPr/>
          <p:nvPr/>
        </p:nvSpPr>
        <p:spPr>
          <a:xfrm>
            <a:off x="3713356" y="3891776"/>
            <a:ext cx="1976542" cy="62446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3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730378-0E8A-FB6A-A809-EBE81C547CC6}"/>
              </a:ext>
            </a:extLst>
          </p:cNvPr>
          <p:cNvGrpSpPr/>
          <p:nvPr/>
        </p:nvGrpSpPr>
        <p:grpSpPr>
          <a:xfrm>
            <a:off x="3583729" y="221404"/>
            <a:ext cx="1976542" cy="1976542"/>
            <a:chOff x="1226891" y="2100616"/>
            <a:chExt cx="1976542" cy="197654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8C5975-1224-4187-94FB-5D07F0C0DB16}"/>
                </a:ext>
              </a:extLst>
            </p:cNvPr>
            <p:cNvSpPr/>
            <p:nvPr/>
          </p:nvSpPr>
          <p:spPr>
            <a:xfrm>
              <a:off x="1226891" y="2100616"/>
              <a:ext cx="1976542" cy="197654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6121229"/>
                <a:satOff val="-69199"/>
                <a:lumOff val="15099"/>
                <a:alphaOff val="0"/>
              </a:schemeClr>
            </a:fillRef>
            <a:effectRef idx="0">
              <a:schemeClr val="accent2">
                <a:hueOff val="-6121229"/>
                <a:satOff val="-69199"/>
                <a:lumOff val="1509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B30E46C1-98E8-D9F9-ADDD-E3CDADAB078D}"/>
                </a:ext>
              </a:extLst>
            </p:cNvPr>
            <p:cNvSpPr txBox="1"/>
            <p:nvPr/>
          </p:nvSpPr>
          <p:spPr>
            <a:xfrm>
              <a:off x="1516349" y="2390074"/>
              <a:ext cx="1397626" cy="13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Create a plan, execute, evaluate</a:t>
              </a:r>
            </a:p>
          </p:txBody>
        </p:sp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552681-47F2-09EE-0801-BF3A31469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02" y="1688214"/>
            <a:ext cx="3430394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UIP Section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Action Plan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sz="2000" dirty="0"/>
              <a:t>Action Steps</a:t>
            </a:r>
          </a:p>
          <a:p>
            <a:pPr marL="0" indent="0">
              <a:buNone/>
            </a:pPr>
            <a:r>
              <a:rPr lang="en-US" sz="1800" dirty="0"/>
              <a:t>   Implementation Benchmarks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Target Setting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F68783C-304B-A4FD-2CB7-080AC3874E74}"/>
              </a:ext>
            </a:extLst>
          </p:cNvPr>
          <p:cNvSpPr/>
          <p:nvPr/>
        </p:nvSpPr>
        <p:spPr>
          <a:xfrm>
            <a:off x="5042448" y="2091995"/>
            <a:ext cx="3943350" cy="17718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needs to happen to get each Major Improvement Strategy going?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Once it’s started, how will you know it’s being done correctly?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9C316D-EB72-8F93-0948-D2C297E98ABF}"/>
              </a:ext>
            </a:extLst>
          </p:cNvPr>
          <p:cNvSpPr/>
          <p:nvPr/>
        </p:nvSpPr>
        <p:spPr>
          <a:xfrm>
            <a:off x="5042448" y="4405075"/>
            <a:ext cx="3943350" cy="17718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Once each Major Improvement Strategy is implemented, what impact will it have on student test scores (or other outcome measure)?</a:t>
            </a:r>
          </a:p>
        </p:txBody>
      </p:sp>
      <p:sp>
        <p:nvSpPr>
          <p:cNvPr id="10" name="Arrow: Left-Up 9">
            <a:extLst>
              <a:ext uri="{FF2B5EF4-FFF2-40B4-BE49-F238E27FC236}">
                <a16:creationId xmlns:a16="http://schemas.microsoft.com/office/drawing/2014/main" id="{7642BB23-4E1E-287A-5FE8-CADC89C2F695}"/>
              </a:ext>
            </a:extLst>
          </p:cNvPr>
          <p:cNvSpPr/>
          <p:nvPr/>
        </p:nvSpPr>
        <p:spPr>
          <a:xfrm rot="8279856">
            <a:off x="3477896" y="3699816"/>
            <a:ext cx="1509556" cy="155002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2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7A57-9E2F-8624-08D3-EA6690461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8CACF-29AD-8161-C57F-F047A65F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7717"/>
            <a:ext cx="7886700" cy="48165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Typically, school staff will complete the bulk of the analysis and planning for the UIP.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One of the unique strengths of the SAC is family and community voice.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So consider- how can your SAC contribute to this process through the lens of family experience and/or the priorities your committee has set for the year?</a:t>
            </a:r>
          </a:p>
        </p:txBody>
      </p:sp>
    </p:spTree>
    <p:extLst>
      <p:ext uri="{BB962C8B-B14F-4D97-AF65-F5344CB8AC3E}">
        <p14:creationId xmlns:p14="http://schemas.microsoft.com/office/powerpoint/2010/main" val="334446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309CA-BCE4-A1F6-67C3-77222A34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SAC contributions to UIP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45DD5-4822-E9A6-2A48-F2777623D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7872"/>
            <a:ext cx="7886700" cy="47050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Determined need for literacy-specific survey for K-5 families; used survey results to design family-facing programming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Family communication Major Improvement Strategy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SAC hosted “understanding state and school assessment results” hybrid event for families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5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10353-AE6B-2F2B-F200-74AA22E7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Additional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20D0F-4159-D674-9EBF-A44D2F712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https://resources.csi.state.co.us/school-accountability-committee-sac/</a:t>
            </a: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Ad hoc training available- email or call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jessicawelch@csi.state.co.us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>
                <a:solidFill>
                  <a:schemeClr val="accent3">
                    <a:lumMod val="75000"/>
                  </a:schemeClr>
                </a:solidFill>
              </a:rPr>
              <a:t>720-827-7616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0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EFB3-A661-D56B-6E23-6A9D0124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BA93-ADB8-0BC2-AE14-B834640BD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333333"/>
                </a:solidFill>
                <a:effectLst/>
                <a:latin typeface="+mn-lt"/>
              </a:rPr>
              <a:t>Unified Improvement Planning was introduced as part of the 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+mn-lt"/>
              </a:rPr>
              <a:t>Education Accountability Act in 2009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+mn-lt"/>
              </a:rPr>
              <a:t>to streamline improvement planning components of </a:t>
            </a:r>
            <a:r>
              <a:rPr lang="en-US" sz="3200" b="0" i="1" dirty="0">
                <a:solidFill>
                  <a:srgbClr val="333333"/>
                </a:solidFill>
                <a:effectLst/>
                <a:latin typeface="+mn-lt"/>
              </a:rPr>
              <a:t>state and federal accountability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+mn-lt"/>
              </a:rPr>
              <a:t>requirements.</a:t>
            </a:r>
          </a:p>
          <a:p>
            <a:endParaRPr lang="en-US" dirty="0">
              <a:solidFill>
                <a:srgbClr val="333333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Schools are required to submit plans annually (or biennially) via an online template. </a:t>
            </a:r>
          </a:p>
        </p:txBody>
      </p:sp>
    </p:spTree>
    <p:extLst>
      <p:ext uri="{BB962C8B-B14F-4D97-AF65-F5344CB8AC3E}">
        <p14:creationId xmlns:p14="http://schemas.microsoft.com/office/powerpoint/2010/main" val="247464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g127a8349ab0_0_0"/>
          <p:cNvGrpSpPr/>
          <p:nvPr/>
        </p:nvGrpSpPr>
        <p:grpSpPr>
          <a:xfrm>
            <a:off x="1737647" y="612460"/>
            <a:ext cx="5039733" cy="5165360"/>
            <a:chOff x="2961500" y="961400"/>
            <a:chExt cx="3221100" cy="3220500"/>
          </a:xfrm>
        </p:grpSpPr>
        <p:sp>
          <p:nvSpPr>
            <p:cNvPr id="123" name="Google Shape;123;g127a8349ab0_0_0"/>
            <p:cNvSpPr/>
            <p:nvPr/>
          </p:nvSpPr>
          <p:spPr>
            <a:xfrm>
              <a:off x="2961500" y="961400"/>
              <a:ext cx="3221100" cy="3220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g127a8349ab0_0_0"/>
            <p:cNvSpPr txBox="1"/>
            <p:nvPr/>
          </p:nvSpPr>
          <p:spPr>
            <a:xfrm>
              <a:off x="3507640" y="1200950"/>
              <a:ext cx="2113500" cy="56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Strategic Plan (~5 year)</a:t>
              </a:r>
              <a:endParaRPr sz="2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5" name="Google Shape;125;g127a8349ab0_0_0"/>
          <p:cNvGrpSpPr/>
          <p:nvPr/>
        </p:nvGrpSpPr>
        <p:grpSpPr>
          <a:xfrm>
            <a:off x="2376261" y="1714314"/>
            <a:ext cx="3762514" cy="4063516"/>
            <a:chOff x="3401686" y="1841492"/>
            <a:chExt cx="2340600" cy="2340600"/>
          </a:xfrm>
        </p:grpSpPr>
        <p:sp>
          <p:nvSpPr>
            <p:cNvPr id="126" name="Google Shape;126;g127a8349ab0_0_0"/>
            <p:cNvSpPr/>
            <p:nvPr/>
          </p:nvSpPr>
          <p:spPr>
            <a:xfrm>
              <a:off x="3401686" y="1841492"/>
              <a:ext cx="2340600" cy="23406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g127a8349ab0_0_0"/>
            <p:cNvSpPr txBox="1"/>
            <p:nvPr/>
          </p:nvSpPr>
          <p:spPr>
            <a:xfrm>
              <a:off x="3833274" y="2126800"/>
              <a:ext cx="1477200" cy="53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en-US" sz="22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UIP (1-2 year)</a:t>
              </a:r>
              <a:endParaRPr sz="22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8" name="Google Shape;128;g127a8349ab0_0_0"/>
          <p:cNvGrpSpPr/>
          <p:nvPr/>
        </p:nvGrpSpPr>
        <p:grpSpPr>
          <a:xfrm>
            <a:off x="3286152" y="3551399"/>
            <a:ext cx="2106059" cy="2226436"/>
            <a:chOff x="3833620" y="2704915"/>
            <a:chExt cx="1476900" cy="1477200"/>
          </a:xfrm>
        </p:grpSpPr>
        <p:sp>
          <p:nvSpPr>
            <p:cNvPr id="129" name="Google Shape;129;g127a8349ab0_0_0"/>
            <p:cNvSpPr/>
            <p:nvPr/>
          </p:nvSpPr>
          <p:spPr>
            <a:xfrm>
              <a:off x="3833620" y="2704915"/>
              <a:ext cx="1476900" cy="1477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g127a8349ab0_0_0"/>
            <p:cNvSpPr txBox="1"/>
            <p:nvPr/>
          </p:nvSpPr>
          <p:spPr>
            <a:xfrm>
              <a:off x="3957047" y="3143188"/>
              <a:ext cx="1230000" cy="649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60-90 day plan</a:t>
              </a:r>
              <a:endParaRPr sz="19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UIP Requirements: Overview</a:t>
            </a: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-First draft due in August, final draft in October.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-Additional uses</a:t>
            </a:r>
            <a:endParaRPr dirty="0"/>
          </a:p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-Contract (authorization) renewal</a:t>
            </a:r>
            <a:endParaRPr dirty="0"/>
          </a:p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-Support and resources</a:t>
            </a:r>
            <a:endParaRPr dirty="0"/>
          </a:p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-Federal Title I, II, and III funding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CC20-13FC-8965-5551-C8948F748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24" y="440924"/>
            <a:ext cx="8396704" cy="57774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School Accountability Committees (SACs) are required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by statute </a:t>
            </a:r>
            <a:r>
              <a:rPr lang="en-US" dirty="0"/>
              <a:t>to have a stake in the annual UIP process.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309DFA-7FEB-D781-4D94-E5A15060D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3" y="1869814"/>
            <a:ext cx="3977196" cy="430715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FB61F3C-D2DD-B3D2-82BA-F23C15035E82}"/>
              </a:ext>
            </a:extLst>
          </p:cNvPr>
          <p:cNvSpPr/>
          <p:nvPr/>
        </p:nvSpPr>
        <p:spPr>
          <a:xfrm>
            <a:off x="106532" y="2503503"/>
            <a:ext cx="4172505" cy="435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2988B5-E373-8552-BADB-074E58DEC2D9}"/>
              </a:ext>
            </a:extLst>
          </p:cNvPr>
          <p:cNvSpPr/>
          <p:nvPr/>
        </p:nvSpPr>
        <p:spPr>
          <a:xfrm>
            <a:off x="-16184" y="4023389"/>
            <a:ext cx="4172505" cy="4350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DE1E46-C29F-E98A-652A-678807F2331B}"/>
              </a:ext>
            </a:extLst>
          </p:cNvPr>
          <p:cNvCxnSpPr/>
          <p:nvPr/>
        </p:nvCxnSpPr>
        <p:spPr>
          <a:xfrm flipV="1">
            <a:off x="4365778" y="2462075"/>
            <a:ext cx="1129500" cy="258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339B1A8-59EE-79E2-6796-9E08A505794B}"/>
              </a:ext>
            </a:extLst>
          </p:cNvPr>
          <p:cNvSpPr txBox="1"/>
          <p:nvPr/>
        </p:nvSpPr>
        <p:spPr>
          <a:xfrm>
            <a:off x="5424256" y="1869814"/>
            <a:ext cx="354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SACs work with the principal 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create </a:t>
            </a:r>
            <a:r>
              <a:rPr lang="en-US" dirty="0"/>
              <a:t>the UIP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4ACF61-611B-EEFD-46A9-DA7FAA05E1CF}"/>
              </a:ext>
            </a:extLst>
          </p:cNvPr>
          <p:cNvCxnSpPr>
            <a:cxnSpLocks/>
          </p:cNvCxnSpPr>
          <p:nvPr/>
        </p:nvCxnSpPr>
        <p:spPr>
          <a:xfrm>
            <a:off x="4156321" y="4224083"/>
            <a:ext cx="1338957" cy="418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767CCB1-F12A-78B4-4966-DF3610FAF28D}"/>
              </a:ext>
            </a:extLst>
          </p:cNvPr>
          <p:cNvSpPr txBox="1"/>
          <p:nvPr/>
        </p:nvSpPr>
        <p:spPr>
          <a:xfrm>
            <a:off x="5681245" y="4578724"/>
            <a:ext cx="3285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SACs monitor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implementation</a:t>
            </a:r>
            <a:r>
              <a:rPr lang="en-US" dirty="0"/>
              <a:t> of the UIP</a:t>
            </a:r>
          </a:p>
        </p:txBody>
      </p:sp>
    </p:spTree>
    <p:extLst>
      <p:ext uri="{BB962C8B-B14F-4D97-AF65-F5344CB8AC3E}">
        <p14:creationId xmlns:p14="http://schemas.microsoft.com/office/powerpoint/2010/main" val="159032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70D9F3-D768-0821-9299-4C74F9085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52514"/>
              </p:ext>
            </p:extLst>
          </p:nvPr>
        </p:nvGraphicFramePr>
        <p:xfrm>
          <a:off x="245327" y="301083"/>
          <a:ext cx="8631044" cy="6177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FCF4A4-F015-B372-6BCD-505BB40EB7D9}"/>
              </a:ext>
            </a:extLst>
          </p:cNvPr>
          <p:cNvSpPr txBox="1"/>
          <p:nvPr/>
        </p:nvSpPr>
        <p:spPr>
          <a:xfrm>
            <a:off x="4352925" y="40771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B3B32B-8BDB-972B-A42F-6ABAC926BC95}"/>
              </a:ext>
            </a:extLst>
          </p:cNvPr>
          <p:cNvSpPr txBox="1"/>
          <p:nvPr/>
        </p:nvSpPr>
        <p:spPr>
          <a:xfrm>
            <a:off x="6496050" y="2524125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34A18-52B8-A168-1057-45B0DBA033F1}"/>
              </a:ext>
            </a:extLst>
          </p:cNvPr>
          <p:cNvSpPr txBox="1"/>
          <p:nvPr/>
        </p:nvSpPr>
        <p:spPr>
          <a:xfrm>
            <a:off x="4352925" y="4581525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A86BC3-DB4E-3BA2-F63C-63EBBBDACCB3}"/>
              </a:ext>
            </a:extLst>
          </p:cNvPr>
          <p:cNvSpPr txBox="1"/>
          <p:nvPr/>
        </p:nvSpPr>
        <p:spPr>
          <a:xfrm>
            <a:off x="2200275" y="2524125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73298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658F-5D27-656B-BB35-C40453AE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your school’s UIP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400AC-4AA5-A364-8413-CF945D5A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Screen share: www.cde.state.co.us</a:t>
            </a:r>
          </a:p>
        </p:txBody>
      </p:sp>
    </p:spTree>
    <p:extLst>
      <p:ext uri="{BB962C8B-B14F-4D97-AF65-F5344CB8AC3E}">
        <p14:creationId xmlns:p14="http://schemas.microsoft.com/office/powerpoint/2010/main" val="406987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ECDF-F253-344C-3C94-EBC736A52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terms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2F7CD-7E57-812A-5F3C-1101F8AD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Data</a:t>
            </a:r>
            <a:r>
              <a:rPr lang="en-US" dirty="0"/>
              <a:t>: This can mean academic data (tests, grades), but also can mean evidence related to implementation or how the system is doing. 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Disaggregation</a:t>
            </a:r>
            <a:r>
              <a:rPr lang="en-US" dirty="0"/>
              <a:t>: ways to break down data/evidence by category. Oftentimes school- or grade-level data doesn’t tell the whole story of whether the school is serving</a:t>
            </a:r>
            <a:r>
              <a:rPr lang="en-US" b="1" dirty="0"/>
              <a:t> </a:t>
            </a:r>
            <a:r>
              <a:rPr lang="en-US" b="1" i="1" dirty="0"/>
              <a:t>all </a:t>
            </a:r>
            <a:r>
              <a:rPr lang="en-US" dirty="0"/>
              <a:t>students well. Common categories for disaggregation including students with an IEP, multilingual students, students who qualify for free lunch, and students who identify as non-white. </a:t>
            </a:r>
          </a:p>
        </p:txBody>
      </p:sp>
    </p:spTree>
    <p:extLst>
      <p:ext uri="{BB962C8B-B14F-4D97-AF65-F5344CB8AC3E}">
        <p14:creationId xmlns:p14="http://schemas.microsoft.com/office/powerpoint/2010/main" val="154447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91081-E1C7-AEAF-1EA4-74067C02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4624"/>
            <a:ext cx="2886075" cy="49681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UIP Sections</a:t>
            </a:r>
          </a:p>
          <a:p>
            <a:pPr marL="0" indent="0">
              <a:buNone/>
            </a:pPr>
            <a:r>
              <a:rPr lang="en-US" dirty="0"/>
              <a:t>Prior Year Targets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3"/>
                </a:solidFill>
              </a:rPr>
              <a:t>Did the school meet last year’s goals?</a:t>
            </a:r>
          </a:p>
          <a:p>
            <a:pPr marL="0" indent="0">
              <a:buNone/>
            </a:pPr>
            <a:r>
              <a:rPr lang="en-US" dirty="0"/>
              <a:t>Current Performance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92D050"/>
                </a:solidFill>
              </a:rPr>
              <a:t>How is this school doing this year?</a:t>
            </a:r>
            <a:endParaRPr lang="en-US" sz="16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/>
              <a:t>Trends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accent3"/>
                </a:solidFill>
              </a:rPr>
              <a:t>Which data are trends vs. blips?</a:t>
            </a:r>
            <a:endParaRPr lang="en-US" sz="16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Priority Performance Challenges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accent3"/>
                </a:solidFill>
              </a:rPr>
              <a:t>What does our data/evidence tell us we should prioritize?</a:t>
            </a:r>
            <a:endParaRPr lang="en-US" sz="1600" dirty="0">
              <a:solidFill>
                <a:schemeClr val="accent3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F9EC04-3E71-1C8D-209C-ACDF9402480B}"/>
              </a:ext>
            </a:extLst>
          </p:cNvPr>
          <p:cNvGrpSpPr/>
          <p:nvPr/>
        </p:nvGrpSpPr>
        <p:grpSpPr>
          <a:xfrm>
            <a:off x="3583729" y="288079"/>
            <a:ext cx="1976542" cy="1976542"/>
            <a:chOff x="3327250" y="0"/>
            <a:chExt cx="1976542" cy="197654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B63D739-7749-2DD6-9FD4-9C503B22E696}"/>
                </a:ext>
              </a:extLst>
            </p:cNvPr>
            <p:cNvSpPr/>
            <p:nvPr/>
          </p:nvSpPr>
          <p:spPr>
            <a:xfrm>
              <a:off x="3327250" y="0"/>
              <a:ext cx="1976542" cy="197654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5E91BFB4-7CE3-4622-D8E5-2794280D9C7B}"/>
                </a:ext>
              </a:extLst>
            </p:cNvPr>
            <p:cNvSpPr txBox="1"/>
            <p:nvPr/>
          </p:nvSpPr>
          <p:spPr>
            <a:xfrm>
              <a:off x="3616708" y="289458"/>
              <a:ext cx="1397626" cy="13976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Identify and prioritize  area of improvement</a:t>
              </a:r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83814C-449D-E555-C1DD-B1F289B28F3C}"/>
              </a:ext>
            </a:extLst>
          </p:cNvPr>
          <p:cNvSpPr/>
          <p:nvPr/>
        </p:nvSpPr>
        <p:spPr>
          <a:xfrm>
            <a:off x="5953126" y="1466850"/>
            <a:ext cx="2562224" cy="45243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Academic data:   School and state assessments</a:t>
            </a:r>
          </a:p>
          <a:p>
            <a:r>
              <a:rPr lang="en-US" dirty="0"/>
              <a:t>Grades </a:t>
            </a:r>
          </a:p>
          <a:p>
            <a:r>
              <a:rPr lang="en-US" dirty="0"/>
              <a:t>Graduation rates</a:t>
            </a:r>
          </a:p>
          <a:p>
            <a:r>
              <a:rPr lang="en-US" dirty="0"/>
              <a:t>Dropout rates</a:t>
            </a:r>
          </a:p>
          <a:p>
            <a:endParaRPr lang="en-US" dirty="0"/>
          </a:p>
          <a:p>
            <a:r>
              <a:rPr lang="en-US" dirty="0"/>
              <a:t>Non-Academic data:</a:t>
            </a:r>
          </a:p>
          <a:p>
            <a:r>
              <a:rPr lang="en-US" dirty="0"/>
              <a:t>Attendance</a:t>
            </a:r>
          </a:p>
          <a:p>
            <a:r>
              <a:rPr lang="en-US" dirty="0"/>
              <a:t>Behavior </a:t>
            </a:r>
          </a:p>
          <a:p>
            <a:r>
              <a:rPr lang="en-US" dirty="0"/>
              <a:t>Surveys</a:t>
            </a:r>
          </a:p>
          <a:p>
            <a:r>
              <a:rPr lang="en-US" dirty="0"/>
              <a:t>Observations</a:t>
            </a:r>
          </a:p>
          <a:p>
            <a:r>
              <a:rPr lang="en-US" dirty="0"/>
              <a:t>Teacher evaluations</a:t>
            </a:r>
          </a:p>
          <a:p>
            <a:r>
              <a:rPr lang="en-US" dirty="0"/>
              <a:t>Enrollment </a:t>
            </a:r>
          </a:p>
          <a:p>
            <a:r>
              <a:rPr lang="en-US" dirty="0"/>
              <a:t>Retention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AFFD703-03D2-EB22-2773-65A0615EE053}"/>
              </a:ext>
            </a:extLst>
          </p:cNvPr>
          <p:cNvSpPr/>
          <p:nvPr/>
        </p:nvSpPr>
        <p:spPr>
          <a:xfrm>
            <a:off x="2867025" y="3352800"/>
            <a:ext cx="2693246" cy="23812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161E7A-7D8E-4E72-8ED2-4D0B8F32613B}" vid="{CA3A0DFE-0BC8-4572-A734-C88B1C6E7B1B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55FA9"/>
      </a:accent1>
      <a:accent2>
        <a:srgbClr val="008CA0"/>
      </a:accent2>
      <a:accent3>
        <a:srgbClr val="7C9B52"/>
      </a:accent3>
      <a:accent4>
        <a:srgbClr val="EFAA1F"/>
      </a:accent4>
      <a:accent5>
        <a:srgbClr val="C63F28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with Colors for Smart Art</Template>
  <TotalTime>6871</TotalTime>
  <Words>751</Words>
  <Application>Microsoft Office PowerPoint</Application>
  <PresentationFormat>On-screen Show (4:3)</PresentationFormat>
  <Paragraphs>106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Roboto</vt:lpstr>
      <vt:lpstr>Wingdings</vt:lpstr>
      <vt:lpstr>Office Theme</vt:lpstr>
      <vt:lpstr>1_Office Theme</vt:lpstr>
      <vt:lpstr>Unified Improvement Plans (UIP)</vt:lpstr>
      <vt:lpstr>Brief History</vt:lpstr>
      <vt:lpstr>PowerPoint Presentation</vt:lpstr>
      <vt:lpstr>UIP Requirements: Overview</vt:lpstr>
      <vt:lpstr>PowerPoint Presentation</vt:lpstr>
      <vt:lpstr>PowerPoint Presentation</vt:lpstr>
      <vt:lpstr>Accessing your school’s UIP</vt:lpstr>
      <vt:lpstr>Defining terms </vt:lpstr>
      <vt:lpstr>PowerPoint Presentation</vt:lpstr>
      <vt:lpstr>PowerPoint Presentation</vt:lpstr>
      <vt:lpstr>PowerPoint Presentation</vt:lpstr>
      <vt:lpstr>PowerPoint Presentation</vt:lpstr>
      <vt:lpstr>SAC Involvement</vt:lpstr>
      <vt:lpstr>Examples of SAC contributions to UIP</vt:lpstr>
      <vt:lpstr>Additional resources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Welch, Jessica</dc:creator>
  <cp:lastModifiedBy>Welch, Jessica</cp:lastModifiedBy>
  <cp:revision>22</cp:revision>
  <dcterms:created xsi:type="dcterms:W3CDTF">2023-01-04T21:21:08Z</dcterms:created>
  <dcterms:modified xsi:type="dcterms:W3CDTF">2023-01-09T15:52:34Z</dcterms:modified>
</cp:coreProperties>
</file>