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50_A89092E8.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6"/>
  </p:notesMasterIdLst>
  <p:handoutMasterIdLst>
    <p:handoutMasterId r:id="rId37"/>
  </p:handoutMasterIdLst>
  <p:sldIdLst>
    <p:sldId id="257" r:id="rId2"/>
    <p:sldId id="418" r:id="rId3"/>
    <p:sldId id="429" r:id="rId4"/>
    <p:sldId id="430" r:id="rId5"/>
    <p:sldId id="431" r:id="rId6"/>
    <p:sldId id="269" r:id="rId7"/>
    <p:sldId id="273" r:id="rId8"/>
    <p:sldId id="275" r:id="rId9"/>
    <p:sldId id="272" r:id="rId10"/>
    <p:sldId id="420" r:id="rId11"/>
    <p:sldId id="265" r:id="rId12"/>
    <p:sldId id="415" r:id="rId13"/>
    <p:sldId id="262" r:id="rId14"/>
    <p:sldId id="422" r:id="rId15"/>
    <p:sldId id="423" r:id="rId16"/>
    <p:sldId id="424" r:id="rId17"/>
    <p:sldId id="425" r:id="rId18"/>
    <p:sldId id="434" r:id="rId19"/>
    <p:sldId id="426" r:id="rId20"/>
    <p:sldId id="427" r:id="rId21"/>
    <p:sldId id="261" r:id="rId22"/>
    <p:sldId id="433" r:id="rId23"/>
    <p:sldId id="419" r:id="rId24"/>
    <p:sldId id="432" r:id="rId25"/>
    <p:sldId id="440" r:id="rId26"/>
    <p:sldId id="442" r:id="rId27"/>
    <p:sldId id="336" r:id="rId28"/>
    <p:sldId id="435" r:id="rId29"/>
    <p:sldId id="436" r:id="rId30"/>
    <p:sldId id="441" r:id="rId31"/>
    <p:sldId id="438" r:id="rId32"/>
    <p:sldId id="439" r:id="rId33"/>
    <p:sldId id="284" r:id="rId34"/>
    <p:sldId id="41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8816-78CE-C17D-E9B8-D0B008AF308F}" name="Tribbett, Jessica" initials="TJ" userId="S::Tribbett_J@cde.state.co.us::c64e4176-a843-4db9-a852-c8ed41991137" providerId="AD"/>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26" clrIdx="0"/>
  <p:cmAuthor id="2" name="Rogers, Jessica" initials="RJ" lastIdx="6" clrIdx="1">
    <p:extLst>
      <p:ext uri="{19B8F6BF-5375-455C-9EA6-DF929625EA0E}">
        <p15:presenceInfo xmlns:p15="http://schemas.microsoft.com/office/powerpoint/2012/main" userId="S-1-5-21-170422339-1359699126-1544898942-59008" providerId="AD"/>
      </p:ext>
    </p:extLst>
  </p:cmAuthor>
  <p:cmAuthor id="3" name="Eddy, Julie" initials="EJ" lastIdx="2" clrIdx="2">
    <p:extLst>
      <p:ext uri="{19B8F6BF-5375-455C-9EA6-DF929625EA0E}">
        <p15:presenceInfo xmlns:p15="http://schemas.microsoft.com/office/powerpoint/2012/main" userId="S-1-5-21-170422339-1359699126-1544898942-36154" providerId="AD"/>
      </p:ext>
    </p:extLst>
  </p:cmAuthor>
  <p:cmAuthor id="4" name="Tribbett, Jessica" initials="TJ" lastIdx="17" clrIdx="3">
    <p:extLst>
      <p:ext uri="{19B8F6BF-5375-455C-9EA6-DF929625EA0E}">
        <p15:presenceInfo xmlns:p15="http://schemas.microsoft.com/office/powerpoint/2012/main" userId="S::Rogers_J@cde.state.co.us::c64e4176-a843-4db9-a852-c8ed41991137" providerId="AD"/>
      </p:ext>
    </p:extLst>
  </p:cmAuthor>
  <p:cmAuthor id="5" name="Eddy, Julie" initials="EJ [2]" lastIdx="17" clrIdx="4">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AA1F"/>
    <a:srgbClr val="008CA0"/>
    <a:srgbClr val="C63F28"/>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78" autoAdjust="0"/>
    <p:restoredTop sz="71790" autoAdjust="0"/>
  </p:normalViewPr>
  <p:slideViewPr>
    <p:cSldViewPr snapToGrid="0">
      <p:cViewPr varScale="1">
        <p:scale>
          <a:sx n="93" d="100"/>
          <a:sy n="93" d="100"/>
        </p:scale>
        <p:origin x="1824" y="90"/>
      </p:cViewPr>
      <p:guideLst/>
    </p:cSldViewPr>
  </p:slideViewPr>
  <p:notesTextViewPr>
    <p:cViewPr>
      <p:scale>
        <a:sx n="1" d="1"/>
        <a:sy n="1" d="1"/>
      </p:scale>
      <p:origin x="0" y="0"/>
    </p:cViewPr>
  </p:notesTextViewPr>
  <p:notesViewPr>
    <p:cSldViewPr snapToGrid="0">
      <p:cViewPr varScale="1">
        <p:scale>
          <a:sx n="101" d="100"/>
          <a:sy n="101" d="100"/>
        </p:scale>
        <p:origin x="26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modernComment_150_A89092E8.xml><?xml version="1.0" encoding="utf-8"?>
<p188:cmLst xmlns:a="http://schemas.openxmlformats.org/drawingml/2006/main" xmlns:r="http://schemas.openxmlformats.org/officeDocument/2006/relationships" xmlns:p188="http://schemas.microsoft.com/office/powerpoint/2018/8/main">
  <p188:cm id="{E361B635-BBDD-4699-B1A1-E2080327A869}" authorId="{390D4570-BC3A-4780-5408-AB1E07BF42FB}" status="resolved" created="2022-01-27T20:10:08.117">
    <pc:sldMkLst xmlns:pc="http://schemas.microsoft.com/office/powerpoint/2013/main/command">
      <pc:docMk/>
      <pc:sldMk cId="2828047080" sldId="336"/>
    </pc:sldMkLst>
    <p188:txBody>
      <a:bodyPr/>
      <a:lstStyle/>
      <a:p>
        <a:r>
          <a:rPr lang="en-US"/>
          <a:t>Maybe mention what happens in the OC if a student is not coded correctly and that we would expect there to be a disability reported in the SD file for the EOY for these students.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EFDD2-8997-43BF-8ABF-C8C4459B0F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5745C3-97F6-4904-BB58-3FA6A1D8B8BF}">
      <dgm:prSet/>
      <dgm:spPr/>
      <dgm:t>
        <a:bodyPr/>
        <a:lstStyle/>
        <a:p>
          <a:pPr>
            <a:lnSpc>
              <a:spcPct val="100000"/>
            </a:lnSpc>
          </a:pPr>
          <a:r>
            <a:rPr lang="en-US"/>
            <a:t>Is your SIS up to date? </a:t>
          </a:r>
        </a:p>
      </dgm:t>
    </dgm:pt>
    <dgm:pt modelId="{ECF6A34D-EF1B-4B1F-AC18-225239948A0F}" type="parTrans" cxnId="{026C9E23-92B2-42EC-8C63-D194A475F257}">
      <dgm:prSet/>
      <dgm:spPr/>
      <dgm:t>
        <a:bodyPr/>
        <a:lstStyle/>
        <a:p>
          <a:endParaRPr lang="en-US"/>
        </a:p>
      </dgm:t>
    </dgm:pt>
    <dgm:pt modelId="{71A0BBA2-2063-43FD-BF80-2FE7F93AF828}" type="sibTrans" cxnId="{026C9E23-92B2-42EC-8C63-D194A475F257}">
      <dgm:prSet/>
      <dgm:spPr/>
      <dgm:t>
        <a:bodyPr/>
        <a:lstStyle/>
        <a:p>
          <a:endParaRPr lang="en-US"/>
        </a:p>
      </dgm:t>
    </dgm:pt>
    <dgm:pt modelId="{F9D25639-E545-4689-B275-3E628CBD1F1F}">
      <dgm:prSet/>
      <dgm:spPr/>
      <dgm:t>
        <a:bodyPr/>
        <a:lstStyle/>
        <a:p>
          <a:pPr>
            <a:lnSpc>
              <a:spcPct val="100000"/>
            </a:lnSpc>
          </a:pPr>
          <a:r>
            <a:rPr lang="en-US" dirty="0"/>
            <a:t>Are new fields/codes showing up in your SIS?</a:t>
          </a:r>
        </a:p>
      </dgm:t>
    </dgm:pt>
    <dgm:pt modelId="{166EBBD0-2491-4054-A118-90ED232125D4}" type="parTrans" cxnId="{02103EB9-08C6-40EA-9F9C-994BDEB3B757}">
      <dgm:prSet/>
      <dgm:spPr/>
      <dgm:t>
        <a:bodyPr/>
        <a:lstStyle/>
        <a:p>
          <a:endParaRPr lang="en-US"/>
        </a:p>
      </dgm:t>
    </dgm:pt>
    <dgm:pt modelId="{1FD72C48-E34B-46D4-A64E-1C07E3503493}" type="sibTrans" cxnId="{02103EB9-08C6-40EA-9F9C-994BDEB3B757}">
      <dgm:prSet/>
      <dgm:spPr/>
      <dgm:t>
        <a:bodyPr/>
        <a:lstStyle/>
        <a:p>
          <a:endParaRPr lang="en-US"/>
        </a:p>
      </dgm:t>
    </dgm:pt>
    <dgm:pt modelId="{28B540A4-44B6-4BB6-B4B5-4F40E20ADCAD}">
      <dgm:prSet/>
      <dgm:spPr/>
      <dgm:t>
        <a:bodyPr/>
        <a:lstStyle/>
        <a:p>
          <a:pPr>
            <a:lnSpc>
              <a:spcPct val="100000"/>
            </a:lnSpc>
          </a:pPr>
          <a:r>
            <a:rPr lang="en-US"/>
            <a:t>Do the SD and SSA files successfully extract from your system?</a:t>
          </a:r>
        </a:p>
      </dgm:t>
    </dgm:pt>
    <dgm:pt modelId="{3757ACE1-90F3-4E3B-A19A-AB99B3FCCE5E}" type="parTrans" cxnId="{D944D478-CE63-4720-9F6D-D4146B0F7346}">
      <dgm:prSet/>
      <dgm:spPr/>
      <dgm:t>
        <a:bodyPr/>
        <a:lstStyle/>
        <a:p>
          <a:endParaRPr lang="en-US"/>
        </a:p>
      </dgm:t>
    </dgm:pt>
    <dgm:pt modelId="{117D3CE3-56C2-4FF3-A168-8122AB3A3723}" type="sibTrans" cxnId="{D944D478-CE63-4720-9F6D-D4146B0F7346}">
      <dgm:prSet/>
      <dgm:spPr/>
      <dgm:t>
        <a:bodyPr/>
        <a:lstStyle/>
        <a:p>
          <a:endParaRPr lang="en-US"/>
        </a:p>
      </dgm:t>
    </dgm:pt>
    <dgm:pt modelId="{A76DFCED-E9EE-4B4E-A098-FCFFB1AB2B4A}">
      <dgm:prSet/>
      <dgm:spPr/>
      <dgm:t>
        <a:bodyPr/>
        <a:lstStyle/>
        <a:p>
          <a:pPr>
            <a:lnSpc>
              <a:spcPct val="100000"/>
            </a:lnSpc>
          </a:pPr>
          <a:r>
            <a:rPr lang="en-US" dirty="0"/>
            <a:t>Do file extracts include data in general, and data for new fields if applicable?</a:t>
          </a:r>
        </a:p>
      </dgm:t>
    </dgm:pt>
    <dgm:pt modelId="{6131FB14-9A00-44E7-B706-0EE948DDC708}" type="parTrans" cxnId="{C664A063-2574-4C02-89EB-B240D48188D6}">
      <dgm:prSet/>
      <dgm:spPr/>
      <dgm:t>
        <a:bodyPr/>
        <a:lstStyle/>
        <a:p>
          <a:endParaRPr lang="en-US"/>
        </a:p>
      </dgm:t>
    </dgm:pt>
    <dgm:pt modelId="{90084DD6-B14C-4322-9149-E9E46B5C538B}" type="sibTrans" cxnId="{C664A063-2574-4C02-89EB-B240D48188D6}">
      <dgm:prSet/>
      <dgm:spPr/>
      <dgm:t>
        <a:bodyPr/>
        <a:lstStyle/>
        <a:p>
          <a:endParaRPr lang="en-US"/>
        </a:p>
      </dgm:t>
    </dgm:pt>
    <dgm:pt modelId="{674B597C-B3ED-42B4-8964-E6ED6F8FC3A0}">
      <dgm:prSet/>
      <dgm:spPr/>
      <dgm:t>
        <a:bodyPr/>
        <a:lstStyle/>
        <a:p>
          <a:pPr>
            <a:lnSpc>
              <a:spcPct val="100000"/>
            </a:lnSpc>
          </a:pPr>
          <a:r>
            <a:rPr lang="en-US" dirty="0"/>
            <a:t>Have you used the Record Checker Tool yet?</a:t>
          </a:r>
        </a:p>
      </dgm:t>
    </dgm:pt>
    <dgm:pt modelId="{4C8BF906-EECD-49F0-8C76-E874D6A393DC}" type="parTrans" cxnId="{67A296B1-263B-4647-9A95-4C501475BC88}">
      <dgm:prSet/>
      <dgm:spPr/>
      <dgm:t>
        <a:bodyPr/>
        <a:lstStyle/>
        <a:p>
          <a:endParaRPr lang="en-US"/>
        </a:p>
      </dgm:t>
    </dgm:pt>
    <dgm:pt modelId="{36465AA0-B456-41A0-A961-E41EED87FD44}" type="sibTrans" cxnId="{67A296B1-263B-4647-9A95-4C501475BC88}">
      <dgm:prSet/>
      <dgm:spPr/>
      <dgm:t>
        <a:bodyPr/>
        <a:lstStyle/>
        <a:p>
          <a:endParaRPr lang="en-US"/>
        </a:p>
      </dgm:t>
    </dgm:pt>
    <dgm:pt modelId="{0BF03D63-F887-4CDC-A6DB-E7FAE232F082}">
      <dgm:prSet/>
      <dgm:spPr/>
      <dgm:t>
        <a:bodyPr/>
        <a:lstStyle/>
        <a:p>
          <a:pPr>
            <a:lnSpc>
              <a:spcPct val="100000"/>
            </a:lnSpc>
          </a:pPr>
          <a:r>
            <a:rPr lang="en-US" dirty="0"/>
            <a:t>Schools should address flags in data from the Tool prior to submitting files to CSI.</a:t>
          </a:r>
        </a:p>
      </dgm:t>
    </dgm:pt>
    <dgm:pt modelId="{97B1BC03-7FE5-4FAC-9320-A92B51DE94D0}" type="parTrans" cxnId="{965F3EBD-713A-463D-9AEE-AA01ED5499BD}">
      <dgm:prSet/>
      <dgm:spPr/>
      <dgm:t>
        <a:bodyPr/>
        <a:lstStyle/>
        <a:p>
          <a:endParaRPr lang="en-US"/>
        </a:p>
      </dgm:t>
    </dgm:pt>
    <dgm:pt modelId="{AC4D999C-4719-422B-A0E1-6689CA27AFB0}" type="sibTrans" cxnId="{965F3EBD-713A-463D-9AEE-AA01ED5499BD}">
      <dgm:prSet/>
      <dgm:spPr/>
      <dgm:t>
        <a:bodyPr/>
        <a:lstStyle/>
        <a:p>
          <a:endParaRPr lang="en-US"/>
        </a:p>
      </dgm:t>
    </dgm:pt>
    <dgm:pt modelId="{30668B34-1FBD-4DA8-B3ED-C541DB3EE3FD}" type="pres">
      <dgm:prSet presAssocID="{6E8EFDD2-8997-43BF-8ABF-C8C4459B0F06}" presName="root" presStyleCnt="0">
        <dgm:presLayoutVars>
          <dgm:dir/>
          <dgm:resizeHandles val="exact"/>
        </dgm:presLayoutVars>
      </dgm:prSet>
      <dgm:spPr/>
    </dgm:pt>
    <dgm:pt modelId="{D8F6371B-4982-40D7-AB94-6857C9AC4BE9}" type="pres">
      <dgm:prSet presAssocID="{575745C3-97F6-4904-BB58-3FA6A1D8B8BF}" presName="compNode" presStyleCnt="0"/>
      <dgm:spPr/>
    </dgm:pt>
    <dgm:pt modelId="{3D120063-9199-4DCD-8182-7C084C3593BC}" type="pres">
      <dgm:prSet presAssocID="{575745C3-97F6-4904-BB58-3FA6A1D8B8BF}" presName="bgRect" presStyleLbl="bgShp" presStyleIdx="0" presStyleCnt="3"/>
      <dgm:spPr/>
    </dgm:pt>
    <dgm:pt modelId="{6A546B4C-87AE-4230-9834-88A1F371C33B}" type="pres">
      <dgm:prSet presAssocID="{575745C3-97F6-4904-BB58-3FA6A1D8B8B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oud Computing with solid fill"/>
        </a:ext>
      </dgm:extLst>
    </dgm:pt>
    <dgm:pt modelId="{5954CB7B-5D8D-482A-A210-D8AF1248373F}" type="pres">
      <dgm:prSet presAssocID="{575745C3-97F6-4904-BB58-3FA6A1D8B8BF}" presName="spaceRect" presStyleCnt="0"/>
      <dgm:spPr/>
    </dgm:pt>
    <dgm:pt modelId="{DD25884D-BEA2-417B-907B-4A85BE5116A7}" type="pres">
      <dgm:prSet presAssocID="{575745C3-97F6-4904-BB58-3FA6A1D8B8BF}" presName="parTx" presStyleLbl="revTx" presStyleIdx="0" presStyleCnt="6">
        <dgm:presLayoutVars>
          <dgm:chMax val="0"/>
          <dgm:chPref val="0"/>
        </dgm:presLayoutVars>
      </dgm:prSet>
      <dgm:spPr/>
    </dgm:pt>
    <dgm:pt modelId="{072579E9-65FA-4DD6-B954-B136E39F930C}" type="pres">
      <dgm:prSet presAssocID="{575745C3-97F6-4904-BB58-3FA6A1D8B8BF}" presName="desTx" presStyleLbl="revTx" presStyleIdx="1" presStyleCnt="6">
        <dgm:presLayoutVars/>
      </dgm:prSet>
      <dgm:spPr/>
    </dgm:pt>
    <dgm:pt modelId="{D0DC13AB-783D-431C-BE31-288EFA1044D5}" type="pres">
      <dgm:prSet presAssocID="{71A0BBA2-2063-43FD-BF80-2FE7F93AF828}" presName="sibTrans" presStyleCnt="0"/>
      <dgm:spPr/>
    </dgm:pt>
    <dgm:pt modelId="{FAD0032D-09AB-4EBA-9DCE-864544AEF762}" type="pres">
      <dgm:prSet presAssocID="{28B540A4-44B6-4BB6-B4B5-4F40E20ADCAD}" presName="compNode" presStyleCnt="0"/>
      <dgm:spPr/>
    </dgm:pt>
    <dgm:pt modelId="{CF089980-7E56-41FC-A4F6-27FBCFA80280}" type="pres">
      <dgm:prSet presAssocID="{28B540A4-44B6-4BB6-B4B5-4F40E20ADCAD}" presName="bgRect" presStyleLbl="bgShp" presStyleIdx="1" presStyleCnt="3"/>
      <dgm:spPr/>
    </dgm:pt>
    <dgm:pt modelId="{62EABE46-D417-4FF6-9A45-9B376A636518}" type="pres">
      <dgm:prSet presAssocID="{28B540A4-44B6-4BB6-B4B5-4F40E20ADC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AD257966-1931-4355-AA10-246AD7B9C156}" type="pres">
      <dgm:prSet presAssocID="{28B540A4-44B6-4BB6-B4B5-4F40E20ADCAD}" presName="spaceRect" presStyleCnt="0"/>
      <dgm:spPr/>
    </dgm:pt>
    <dgm:pt modelId="{33CA5431-1E26-4496-B1AC-311A9A280F59}" type="pres">
      <dgm:prSet presAssocID="{28B540A4-44B6-4BB6-B4B5-4F40E20ADCAD}" presName="parTx" presStyleLbl="revTx" presStyleIdx="2" presStyleCnt="6">
        <dgm:presLayoutVars>
          <dgm:chMax val="0"/>
          <dgm:chPref val="0"/>
        </dgm:presLayoutVars>
      </dgm:prSet>
      <dgm:spPr/>
    </dgm:pt>
    <dgm:pt modelId="{0F65EADA-7091-4573-BEAB-7E88D04CA62B}" type="pres">
      <dgm:prSet presAssocID="{28B540A4-44B6-4BB6-B4B5-4F40E20ADCAD}" presName="desTx" presStyleLbl="revTx" presStyleIdx="3" presStyleCnt="6">
        <dgm:presLayoutVars/>
      </dgm:prSet>
      <dgm:spPr/>
    </dgm:pt>
    <dgm:pt modelId="{EE98B2BA-50C3-4935-B2AF-679ECD0EF8BB}" type="pres">
      <dgm:prSet presAssocID="{117D3CE3-56C2-4FF3-A168-8122AB3A3723}" presName="sibTrans" presStyleCnt="0"/>
      <dgm:spPr/>
    </dgm:pt>
    <dgm:pt modelId="{B9B7BCB9-6DB7-4BD4-82BC-E35A7B29AF1C}" type="pres">
      <dgm:prSet presAssocID="{674B597C-B3ED-42B4-8964-E6ED6F8FC3A0}" presName="compNode" presStyleCnt="0"/>
      <dgm:spPr/>
    </dgm:pt>
    <dgm:pt modelId="{BD9D2EC7-B7B3-468A-9935-DA416D93468E}" type="pres">
      <dgm:prSet presAssocID="{674B597C-B3ED-42B4-8964-E6ED6F8FC3A0}" presName="bgRect" presStyleLbl="bgShp" presStyleIdx="2" presStyleCnt="3"/>
      <dgm:spPr/>
    </dgm:pt>
    <dgm:pt modelId="{7E409355-A351-4F8C-9E8D-3EC540220D33}" type="pres">
      <dgm:prSet presAssocID="{674B597C-B3ED-42B4-8964-E6ED6F8FC3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ools with solid fill"/>
        </a:ext>
      </dgm:extLst>
    </dgm:pt>
    <dgm:pt modelId="{B4A446EB-7FF1-4C40-86D7-508BA1F3691E}" type="pres">
      <dgm:prSet presAssocID="{674B597C-B3ED-42B4-8964-E6ED6F8FC3A0}" presName="spaceRect" presStyleCnt="0"/>
      <dgm:spPr/>
    </dgm:pt>
    <dgm:pt modelId="{20425856-9C6F-4258-835C-CDFE56C84D53}" type="pres">
      <dgm:prSet presAssocID="{674B597C-B3ED-42B4-8964-E6ED6F8FC3A0}" presName="parTx" presStyleLbl="revTx" presStyleIdx="4" presStyleCnt="6">
        <dgm:presLayoutVars>
          <dgm:chMax val="0"/>
          <dgm:chPref val="0"/>
        </dgm:presLayoutVars>
      </dgm:prSet>
      <dgm:spPr/>
    </dgm:pt>
    <dgm:pt modelId="{C1EACB30-7591-4517-A0F9-A208895F1919}" type="pres">
      <dgm:prSet presAssocID="{674B597C-B3ED-42B4-8964-E6ED6F8FC3A0}" presName="desTx" presStyleLbl="revTx" presStyleIdx="5" presStyleCnt="6">
        <dgm:presLayoutVars/>
      </dgm:prSet>
      <dgm:spPr/>
    </dgm:pt>
  </dgm:ptLst>
  <dgm:cxnLst>
    <dgm:cxn modelId="{026C9E23-92B2-42EC-8C63-D194A475F257}" srcId="{6E8EFDD2-8997-43BF-8ABF-C8C4459B0F06}" destId="{575745C3-97F6-4904-BB58-3FA6A1D8B8BF}" srcOrd="0" destOrd="0" parTransId="{ECF6A34D-EF1B-4B1F-AC18-225239948A0F}" sibTransId="{71A0BBA2-2063-43FD-BF80-2FE7F93AF828}"/>
    <dgm:cxn modelId="{752E1838-815F-4AFE-8872-3F541DAAE85E}" type="presOf" srcId="{F9D25639-E545-4689-B275-3E628CBD1F1F}" destId="{072579E9-65FA-4DD6-B954-B136E39F930C}" srcOrd="0" destOrd="0" presId="urn:microsoft.com/office/officeart/2018/2/layout/IconVerticalSolidList"/>
    <dgm:cxn modelId="{C664A063-2574-4C02-89EB-B240D48188D6}" srcId="{28B540A4-44B6-4BB6-B4B5-4F40E20ADCAD}" destId="{A76DFCED-E9EE-4B4E-A098-FCFFB1AB2B4A}" srcOrd="0" destOrd="0" parTransId="{6131FB14-9A00-44E7-B706-0EE948DDC708}" sibTransId="{90084DD6-B14C-4322-9149-E9E46B5C538B}"/>
    <dgm:cxn modelId="{6B930C51-C97C-474A-B3A2-C6C88EB18B3C}" type="presOf" srcId="{0BF03D63-F887-4CDC-A6DB-E7FAE232F082}" destId="{C1EACB30-7591-4517-A0F9-A208895F1919}" srcOrd="0" destOrd="0" presId="urn:microsoft.com/office/officeart/2018/2/layout/IconVerticalSolidList"/>
    <dgm:cxn modelId="{D944D478-CE63-4720-9F6D-D4146B0F7346}" srcId="{6E8EFDD2-8997-43BF-8ABF-C8C4459B0F06}" destId="{28B540A4-44B6-4BB6-B4B5-4F40E20ADCAD}" srcOrd="1" destOrd="0" parTransId="{3757ACE1-90F3-4E3B-A19A-AB99B3FCCE5E}" sibTransId="{117D3CE3-56C2-4FF3-A168-8122AB3A3723}"/>
    <dgm:cxn modelId="{7D58E4A1-0641-4575-B66C-01310F8C04D1}" type="presOf" srcId="{A76DFCED-E9EE-4B4E-A098-FCFFB1AB2B4A}" destId="{0F65EADA-7091-4573-BEAB-7E88D04CA62B}" srcOrd="0" destOrd="0" presId="urn:microsoft.com/office/officeart/2018/2/layout/IconVerticalSolidList"/>
    <dgm:cxn modelId="{5A0AD6A4-B581-445A-AB75-32B658EF31C0}" type="presOf" srcId="{674B597C-B3ED-42B4-8964-E6ED6F8FC3A0}" destId="{20425856-9C6F-4258-835C-CDFE56C84D53}" srcOrd="0" destOrd="0" presId="urn:microsoft.com/office/officeart/2018/2/layout/IconVerticalSolidList"/>
    <dgm:cxn modelId="{45316CAF-2661-469F-9BFC-94AF35476A05}" type="presOf" srcId="{575745C3-97F6-4904-BB58-3FA6A1D8B8BF}" destId="{DD25884D-BEA2-417B-907B-4A85BE5116A7}" srcOrd="0" destOrd="0" presId="urn:microsoft.com/office/officeart/2018/2/layout/IconVerticalSolidList"/>
    <dgm:cxn modelId="{67A296B1-263B-4647-9A95-4C501475BC88}" srcId="{6E8EFDD2-8997-43BF-8ABF-C8C4459B0F06}" destId="{674B597C-B3ED-42B4-8964-E6ED6F8FC3A0}" srcOrd="2" destOrd="0" parTransId="{4C8BF906-EECD-49F0-8C76-E874D6A393DC}" sibTransId="{36465AA0-B456-41A0-A961-E41EED87FD44}"/>
    <dgm:cxn modelId="{02103EB9-08C6-40EA-9F9C-994BDEB3B757}" srcId="{575745C3-97F6-4904-BB58-3FA6A1D8B8BF}" destId="{F9D25639-E545-4689-B275-3E628CBD1F1F}" srcOrd="0" destOrd="0" parTransId="{166EBBD0-2491-4054-A118-90ED232125D4}" sibTransId="{1FD72C48-E34B-46D4-A64E-1C07E3503493}"/>
    <dgm:cxn modelId="{965F3EBD-713A-463D-9AEE-AA01ED5499BD}" srcId="{674B597C-B3ED-42B4-8964-E6ED6F8FC3A0}" destId="{0BF03D63-F887-4CDC-A6DB-E7FAE232F082}" srcOrd="0" destOrd="0" parTransId="{97B1BC03-7FE5-4FAC-9320-A92B51DE94D0}" sibTransId="{AC4D999C-4719-422B-A0E1-6689CA27AFB0}"/>
    <dgm:cxn modelId="{E9CE10FC-475C-429C-951F-D949CD02BE68}" type="presOf" srcId="{6E8EFDD2-8997-43BF-8ABF-C8C4459B0F06}" destId="{30668B34-1FBD-4DA8-B3ED-C541DB3EE3FD}" srcOrd="0" destOrd="0" presId="urn:microsoft.com/office/officeart/2018/2/layout/IconVerticalSolidList"/>
    <dgm:cxn modelId="{C53EEAFE-B0B3-47A6-97D1-1118724F91FA}" type="presOf" srcId="{28B540A4-44B6-4BB6-B4B5-4F40E20ADCAD}" destId="{33CA5431-1E26-4496-B1AC-311A9A280F59}" srcOrd="0" destOrd="0" presId="urn:microsoft.com/office/officeart/2018/2/layout/IconVerticalSolidList"/>
    <dgm:cxn modelId="{5C02419A-B5DC-44F3-80AD-D1205E18EE29}" type="presParOf" srcId="{30668B34-1FBD-4DA8-B3ED-C541DB3EE3FD}" destId="{D8F6371B-4982-40D7-AB94-6857C9AC4BE9}" srcOrd="0" destOrd="0" presId="urn:microsoft.com/office/officeart/2018/2/layout/IconVerticalSolidList"/>
    <dgm:cxn modelId="{CD58F868-B167-4B65-8A3E-E5C638900FA9}" type="presParOf" srcId="{D8F6371B-4982-40D7-AB94-6857C9AC4BE9}" destId="{3D120063-9199-4DCD-8182-7C084C3593BC}" srcOrd="0" destOrd="0" presId="urn:microsoft.com/office/officeart/2018/2/layout/IconVerticalSolidList"/>
    <dgm:cxn modelId="{625A37D9-0DEE-40EC-9466-EB304A8522DD}" type="presParOf" srcId="{D8F6371B-4982-40D7-AB94-6857C9AC4BE9}" destId="{6A546B4C-87AE-4230-9834-88A1F371C33B}" srcOrd="1" destOrd="0" presId="urn:microsoft.com/office/officeart/2018/2/layout/IconVerticalSolidList"/>
    <dgm:cxn modelId="{E033C5F8-E985-4117-B583-41907C0E258C}" type="presParOf" srcId="{D8F6371B-4982-40D7-AB94-6857C9AC4BE9}" destId="{5954CB7B-5D8D-482A-A210-D8AF1248373F}" srcOrd="2" destOrd="0" presId="urn:microsoft.com/office/officeart/2018/2/layout/IconVerticalSolidList"/>
    <dgm:cxn modelId="{B9896C46-1604-4EF5-89CB-2F946262C9B3}" type="presParOf" srcId="{D8F6371B-4982-40D7-AB94-6857C9AC4BE9}" destId="{DD25884D-BEA2-417B-907B-4A85BE5116A7}" srcOrd="3" destOrd="0" presId="urn:microsoft.com/office/officeart/2018/2/layout/IconVerticalSolidList"/>
    <dgm:cxn modelId="{DBFFF71C-1CDA-42ED-B128-D47E3B22AD0F}" type="presParOf" srcId="{D8F6371B-4982-40D7-AB94-6857C9AC4BE9}" destId="{072579E9-65FA-4DD6-B954-B136E39F930C}" srcOrd="4" destOrd="0" presId="urn:microsoft.com/office/officeart/2018/2/layout/IconVerticalSolidList"/>
    <dgm:cxn modelId="{044DE131-B1C3-49C3-A3F1-9287364F4E36}" type="presParOf" srcId="{30668B34-1FBD-4DA8-B3ED-C541DB3EE3FD}" destId="{D0DC13AB-783D-431C-BE31-288EFA1044D5}" srcOrd="1" destOrd="0" presId="urn:microsoft.com/office/officeart/2018/2/layout/IconVerticalSolidList"/>
    <dgm:cxn modelId="{FB14E64E-6C31-4FE4-BFD0-FC9D888B63DD}" type="presParOf" srcId="{30668B34-1FBD-4DA8-B3ED-C541DB3EE3FD}" destId="{FAD0032D-09AB-4EBA-9DCE-864544AEF762}" srcOrd="2" destOrd="0" presId="urn:microsoft.com/office/officeart/2018/2/layout/IconVerticalSolidList"/>
    <dgm:cxn modelId="{73291272-F503-4FD3-B9BF-EA40D1C7AB89}" type="presParOf" srcId="{FAD0032D-09AB-4EBA-9DCE-864544AEF762}" destId="{CF089980-7E56-41FC-A4F6-27FBCFA80280}" srcOrd="0" destOrd="0" presId="urn:microsoft.com/office/officeart/2018/2/layout/IconVerticalSolidList"/>
    <dgm:cxn modelId="{3E0DA417-C997-40DC-84C0-15C92162C55B}" type="presParOf" srcId="{FAD0032D-09AB-4EBA-9DCE-864544AEF762}" destId="{62EABE46-D417-4FF6-9A45-9B376A636518}" srcOrd="1" destOrd="0" presId="urn:microsoft.com/office/officeart/2018/2/layout/IconVerticalSolidList"/>
    <dgm:cxn modelId="{9A45B899-AAA3-46DF-9DB2-372C5403EA34}" type="presParOf" srcId="{FAD0032D-09AB-4EBA-9DCE-864544AEF762}" destId="{AD257966-1931-4355-AA10-246AD7B9C156}" srcOrd="2" destOrd="0" presId="urn:microsoft.com/office/officeart/2018/2/layout/IconVerticalSolidList"/>
    <dgm:cxn modelId="{C3374B17-DFAE-443C-B5FD-DABF3F662BF3}" type="presParOf" srcId="{FAD0032D-09AB-4EBA-9DCE-864544AEF762}" destId="{33CA5431-1E26-4496-B1AC-311A9A280F59}" srcOrd="3" destOrd="0" presId="urn:microsoft.com/office/officeart/2018/2/layout/IconVerticalSolidList"/>
    <dgm:cxn modelId="{5A1CDCF1-2FA3-4E6F-B885-56835A70AEEA}" type="presParOf" srcId="{FAD0032D-09AB-4EBA-9DCE-864544AEF762}" destId="{0F65EADA-7091-4573-BEAB-7E88D04CA62B}" srcOrd="4" destOrd="0" presId="urn:microsoft.com/office/officeart/2018/2/layout/IconVerticalSolidList"/>
    <dgm:cxn modelId="{4B8386A3-4213-4C14-8B78-1A3DA3438521}" type="presParOf" srcId="{30668B34-1FBD-4DA8-B3ED-C541DB3EE3FD}" destId="{EE98B2BA-50C3-4935-B2AF-679ECD0EF8BB}" srcOrd="3" destOrd="0" presId="urn:microsoft.com/office/officeart/2018/2/layout/IconVerticalSolidList"/>
    <dgm:cxn modelId="{9C1D3143-88CF-4A80-8BD2-F1A753850D03}" type="presParOf" srcId="{30668B34-1FBD-4DA8-B3ED-C541DB3EE3FD}" destId="{B9B7BCB9-6DB7-4BD4-82BC-E35A7B29AF1C}" srcOrd="4" destOrd="0" presId="urn:microsoft.com/office/officeart/2018/2/layout/IconVerticalSolidList"/>
    <dgm:cxn modelId="{B29E26CD-2DE8-4326-ACFF-C74BDA23A93B}" type="presParOf" srcId="{B9B7BCB9-6DB7-4BD4-82BC-E35A7B29AF1C}" destId="{BD9D2EC7-B7B3-468A-9935-DA416D93468E}" srcOrd="0" destOrd="0" presId="urn:microsoft.com/office/officeart/2018/2/layout/IconVerticalSolidList"/>
    <dgm:cxn modelId="{65E93DCE-4544-4FB6-BFE1-81EE7AD116A5}" type="presParOf" srcId="{B9B7BCB9-6DB7-4BD4-82BC-E35A7B29AF1C}" destId="{7E409355-A351-4F8C-9E8D-3EC540220D33}" srcOrd="1" destOrd="0" presId="urn:microsoft.com/office/officeart/2018/2/layout/IconVerticalSolidList"/>
    <dgm:cxn modelId="{73E0A372-510D-4401-B2DC-E6A6B03A65DC}" type="presParOf" srcId="{B9B7BCB9-6DB7-4BD4-82BC-E35A7B29AF1C}" destId="{B4A446EB-7FF1-4C40-86D7-508BA1F3691E}" srcOrd="2" destOrd="0" presId="urn:microsoft.com/office/officeart/2018/2/layout/IconVerticalSolidList"/>
    <dgm:cxn modelId="{7F77045D-4B4F-4721-8EA5-E6ACEEEF9E79}" type="presParOf" srcId="{B9B7BCB9-6DB7-4BD4-82BC-E35A7B29AF1C}" destId="{20425856-9C6F-4258-835C-CDFE56C84D53}" srcOrd="3" destOrd="0" presId="urn:microsoft.com/office/officeart/2018/2/layout/IconVerticalSolidList"/>
    <dgm:cxn modelId="{CF3929DB-26C6-4BC0-A954-2762A784D021}" type="presParOf" srcId="{B9B7BCB9-6DB7-4BD4-82BC-E35A7B29AF1C}" destId="{C1EACB30-7591-4517-A0F9-A208895F1919}"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20063-9199-4DCD-8182-7C084C3593BC}">
      <dsp:nvSpPr>
        <dsp:cNvPr id="0" name=""/>
        <dsp:cNvSpPr/>
      </dsp:nvSpPr>
      <dsp:spPr>
        <a:xfrm>
          <a:off x="0" y="53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546B4C-87AE-4230-9834-88A1F371C33B}">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5884D-BEA2-417B-907B-4A85BE5116A7}">
      <dsp:nvSpPr>
        <dsp:cNvPr id="0" name=""/>
        <dsp:cNvSpPr/>
      </dsp:nvSpPr>
      <dsp:spPr>
        <a:xfrm>
          <a:off x="1435590" y="531"/>
          <a:ext cx="354901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Is your SIS up to date? </a:t>
          </a:r>
        </a:p>
      </dsp:txBody>
      <dsp:txXfrm>
        <a:off x="1435590" y="531"/>
        <a:ext cx="3549015" cy="1242935"/>
      </dsp:txXfrm>
    </dsp:sp>
    <dsp:sp modelId="{072579E9-65FA-4DD6-B954-B136E39F930C}">
      <dsp:nvSpPr>
        <dsp:cNvPr id="0" name=""/>
        <dsp:cNvSpPr/>
      </dsp:nvSpPr>
      <dsp:spPr>
        <a:xfrm>
          <a:off x="4984605" y="531"/>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dirty="0"/>
            <a:t>Are new fields/codes showing up in your SIS?</a:t>
          </a:r>
        </a:p>
      </dsp:txBody>
      <dsp:txXfrm>
        <a:off x="4984605" y="531"/>
        <a:ext cx="2902094" cy="1242935"/>
      </dsp:txXfrm>
    </dsp:sp>
    <dsp:sp modelId="{CF089980-7E56-41FC-A4F6-27FBCFA80280}">
      <dsp:nvSpPr>
        <dsp:cNvPr id="0" name=""/>
        <dsp:cNvSpPr/>
      </dsp:nvSpPr>
      <dsp:spPr>
        <a:xfrm>
          <a:off x="0" y="155420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ABE46-D417-4FF6-9A45-9B376A63651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A5431-1E26-4496-B1AC-311A9A280F59}">
      <dsp:nvSpPr>
        <dsp:cNvPr id="0" name=""/>
        <dsp:cNvSpPr/>
      </dsp:nvSpPr>
      <dsp:spPr>
        <a:xfrm>
          <a:off x="1435590" y="1554201"/>
          <a:ext cx="354901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Do the SD and SSA files successfully extract from your system?</a:t>
          </a:r>
        </a:p>
      </dsp:txBody>
      <dsp:txXfrm>
        <a:off x="1435590" y="1554201"/>
        <a:ext cx="3549015" cy="1242935"/>
      </dsp:txXfrm>
    </dsp:sp>
    <dsp:sp modelId="{0F65EADA-7091-4573-BEAB-7E88D04CA62B}">
      <dsp:nvSpPr>
        <dsp:cNvPr id="0" name=""/>
        <dsp:cNvSpPr/>
      </dsp:nvSpPr>
      <dsp:spPr>
        <a:xfrm>
          <a:off x="4984605" y="1554201"/>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dirty="0"/>
            <a:t>Do file extracts include data in general, and data for new fields if applicable?</a:t>
          </a:r>
        </a:p>
      </dsp:txBody>
      <dsp:txXfrm>
        <a:off x="4984605" y="1554201"/>
        <a:ext cx="2902094" cy="1242935"/>
      </dsp:txXfrm>
    </dsp:sp>
    <dsp:sp modelId="{BD9D2EC7-B7B3-468A-9935-DA416D93468E}">
      <dsp:nvSpPr>
        <dsp:cNvPr id="0" name=""/>
        <dsp:cNvSpPr/>
      </dsp:nvSpPr>
      <dsp:spPr>
        <a:xfrm>
          <a:off x="0" y="310787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09355-A351-4F8C-9E8D-3EC540220D3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425856-9C6F-4258-835C-CDFE56C84D53}">
      <dsp:nvSpPr>
        <dsp:cNvPr id="0" name=""/>
        <dsp:cNvSpPr/>
      </dsp:nvSpPr>
      <dsp:spPr>
        <a:xfrm>
          <a:off x="1435590" y="3107870"/>
          <a:ext cx="354901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Have you used the Record Checker Tool yet?</a:t>
          </a:r>
        </a:p>
      </dsp:txBody>
      <dsp:txXfrm>
        <a:off x="1435590" y="3107870"/>
        <a:ext cx="3549015" cy="1242935"/>
      </dsp:txXfrm>
    </dsp:sp>
    <dsp:sp modelId="{C1EACB30-7591-4517-A0F9-A208895F1919}">
      <dsp:nvSpPr>
        <dsp:cNvPr id="0" name=""/>
        <dsp:cNvSpPr/>
      </dsp:nvSpPr>
      <dsp:spPr>
        <a:xfrm>
          <a:off x="4984605" y="3107870"/>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dirty="0"/>
            <a:t>Schools should address flags in data from the Tool prior to submitting files to CSI.</a:t>
          </a:r>
        </a:p>
      </dsp:txBody>
      <dsp:txXfrm>
        <a:off x="4984605" y="3107870"/>
        <a:ext cx="2902094"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46CFCB-BC0C-425E-9047-FAEC0308926D}" type="datetimeFigureOut">
              <a:rPr lang="en-US" smtClean="0"/>
              <a:t>8/9/2022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AA7D6C-8030-4A3E-8083-AFCCA9FB48C1}" type="slidenum">
              <a:rPr lang="en-US" smtClean="0"/>
              <a:t>‹#›</a:t>
            </a:fld>
            <a:endParaRPr lang="en-US"/>
          </a:p>
        </p:txBody>
      </p:sp>
    </p:spTree>
    <p:extLst>
      <p:ext uri="{BB962C8B-B14F-4D97-AF65-F5344CB8AC3E}">
        <p14:creationId xmlns:p14="http://schemas.microsoft.com/office/powerpoint/2010/main" val="8860772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466D5-34F4-4BA2-A218-5989F81112C3}" type="datetimeFigureOut">
              <a:rPr lang="en-US" smtClean="0"/>
              <a:t>8/9/2022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F1E83-3B0C-495F-94FD-96131F1D8C8D}" type="slidenum">
              <a:rPr lang="en-US" smtClean="0"/>
              <a:t>‹#›</a:t>
            </a:fld>
            <a:endParaRPr lang="en-US"/>
          </a:p>
        </p:txBody>
      </p:sp>
    </p:spTree>
    <p:extLst>
      <p:ext uri="{BB962C8B-B14F-4D97-AF65-F5344CB8AC3E}">
        <p14:creationId xmlns:p14="http://schemas.microsoft.com/office/powerpoint/2010/main" val="9212979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a:t>
            </a:r>
            <a:r>
              <a:rPr lang="en-US" baseline="0" dirty="0"/>
              <a:t>welcome to the general overview training for the 22-23 October Count collection. </a:t>
            </a:r>
            <a:r>
              <a:rPr lang="en-US" b="0" baseline="0" dirty="0"/>
              <a:t>This module will walk through the purpose and uses of the October Count, resources available to support you, and the general timeline and specific deadlines for the October Count collection.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For details about the October Count Audit process, please access the separate October Count Audit General Overview Training in the Data Submissions Resource Library.  </a:t>
            </a:r>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2" name="Slide Number Placeholder 1"/>
          <p:cNvSpPr>
            <a:spLocks noGrp="1"/>
          </p:cNvSpPr>
          <p:nvPr>
            <p:ph type="sldNum" sz="quarter" idx="10"/>
          </p:nvPr>
        </p:nvSpPr>
        <p:spPr/>
        <p:txBody>
          <a:bodyPr/>
          <a:lstStyle/>
          <a:p>
            <a:fld id="{E78F1E83-3B0C-495F-94FD-96131F1D8C8D}" type="slidenum">
              <a:rPr lang="en-US" smtClean="0"/>
              <a:t>1</a:t>
            </a:fld>
            <a:endParaRPr lang="en-US"/>
          </a:p>
        </p:txBody>
      </p:sp>
    </p:spTree>
    <p:extLst>
      <p:ext uri="{BB962C8B-B14F-4D97-AF65-F5344CB8AC3E}">
        <p14:creationId xmlns:p14="http://schemas.microsoft.com/office/powerpoint/2010/main" val="236278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reviewed the timeline for the October Count data collection. I want to provide some additional considerations as you think about the preparations needed for the first deadline, the initial file submission.</a:t>
            </a:r>
          </a:p>
          <a:p>
            <a:endParaRPr lang="en-US" dirty="0"/>
          </a:p>
          <a:p>
            <a:r>
              <a:rPr lang="en-US" dirty="0"/>
              <a:t>Is your SIS up to date? You can check by reviewing the vendor’s release notes to confirm whether you are on the latest version. You can also check any fields that have been updated for this school year (which we’ll discuss later in this training). If there’s a new code added to a field, you’ll want to check whether your SIS has that new code available for you to use.</a:t>
            </a:r>
          </a:p>
          <a:p>
            <a:endParaRPr lang="en-US" dirty="0"/>
          </a:p>
          <a:p>
            <a:r>
              <a:rPr lang="en-US" dirty="0"/>
              <a:t>Do the SD and SSA files extract successfully from your system? That is, when you extract a file, is student data coming out or is the spreadsheet blank? Additionally, does the extract include any new fields that have been added for this year’s collection? This is especially important for new schools and new contacts. </a:t>
            </a:r>
          </a:p>
          <a:p>
            <a:endParaRPr lang="en-US" dirty="0"/>
          </a:p>
          <a:p>
            <a:r>
              <a:rPr lang="en-US" dirty="0"/>
              <a:t>Finally, have you used the Record Checker Tool yet? This tool will save significant time during the October Count collection if it is used prior to submitting any files to CSI. If you are new to the Tool, please review the training on the October Count resource page prior to using the tool. Additionally, note that in addition to using the tool to identify potential errors, it is expected that schools are addressing those possible errors in their SIS </a:t>
            </a:r>
            <a:r>
              <a:rPr lang="en-US" i="1" dirty="0"/>
              <a:t>prior </a:t>
            </a:r>
            <a:r>
              <a:rPr lang="en-US" i="0" dirty="0"/>
              <a:t>to submitting initial files to CSI so be sure you are building time in to do this before the initial file submission deadline.</a:t>
            </a:r>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10</a:t>
            </a:fld>
            <a:endParaRPr lang="en-US"/>
          </a:p>
        </p:txBody>
      </p:sp>
    </p:spTree>
    <p:extLst>
      <p:ext uri="{BB962C8B-B14F-4D97-AF65-F5344CB8AC3E}">
        <p14:creationId xmlns:p14="http://schemas.microsoft.com/office/powerpoint/2010/main" val="3646567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let’s look at resources to help you navigate October Count.</a:t>
            </a:r>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11</a:t>
            </a:fld>
            <a:endParaRPr lang="en-US"/>
          </a:p>
        </p:txBody>
      </p:sp>
    </p:spTree>
    <p:extLst>
      <p:ext uri="{BB962C8B-B14F-4D97-AF65-F5344CB8AC3E}">
        <p14:creationId xmlns:p14="http://schemas.microsoft.com/office/powerpoint/2010/main" val="257426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a:t>One of the highest (and earliest) priorities is to ensure that all students have a SASID. We recognize the beginning of the year is busy, but staying on top of SASID requests and updates is essential for a smooth October Count data collection. While we do occasionally see initial file submissions with missing SASIDs, there is no reason this missing data should persist. If you submit a file with missing SASIDs, the expectation is that you have that SASID filled with your next submission. </a:t>
            </a:r>
          </a:p>
          <a:p>
            <a:pPr eaLnBrk="1" hangingPunct="1">
              <a:spcBef>
                <a:spcPct val="0"/>
              </a:spcBef>
            </a:pPr>
            <a:endParaRPr lang="en-US" baseline="0" dirty="0"/>
          </a:p>
          <a:p>
            <a:pPr eaLnBrk="1" hangingPunct="1">
              <a:spcBef>
                <a:spcPct val="0"/>
              </a:spcBef>
            </a:pPr>
            <a:r>
              <a:rPr lang="en-US" baseline="0" dirty="0"/>
              <a:t>If you need a review on how to request SASIDs or SASID updates, please review the SASID resources and trainings on the SASID/EDID webpage. </a:t>
            </a:r>
          </a:p>
        </p:txBody>
      </p:sp>
      <p:sp>
        <p:nvSpPr>
          <p:cNvPr id="2" name="Slide Number Placeholder 1"/>
          <p:cNvSpPr>
            <a:spLocks noGrp="1"/>
          </p:cNvSpPr>
          <p:nvPr>
            <p:ph type="sldNum" sz="quarter" idx="10"/>
          </p:nvPr>
        </p:nvSpPr>
        <p:spPr/>
        <p:txBody>
          <a:bodyPr/>
          <a:lstStyle/>
          <a:p>
            <a:fld id="{E78F1E83-3B0C-495F-94FD-96131F1D8C8D}" type="slidenum">
              <a:rPr lang="en-US" smtClean="0"/>
              <a:t>12</a:t>
            </a:fld>
            <a:endParaRPr lang="en-US"/>
          </a:p>
        </p:txBody>
      </p:sp>
    </p:spTree>
    <p:extLst>
      <p:ext uri="{BB962C8B-B14F-4D97-AF65-F5344CB8AC3E}">
        <p14:creationId xmlns:p14="http://schemas.microsoft.com/office/powerpoint/2010/main" val="115837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resources you will need to</a:t>
            </a:r>
            <a:r>
              <a:rPr lang="en-US" baseline="0" dirty="0"/>
              <a:t> reference for the October Count Collection will be found on the October Count Resource page on the Data Submissions Library. </a:t>
            </a:r>
          </a:p>
          <a:p>
            <a:endParaRPr lang="en-US" baseline="0" dirty="0"/>
          </a:p>
          <a:p>
            <a:r>
              <a:rPr lang="en-US" baseline="0" dirty="0"/>
              <a:t>The link to the October Count Resource page is at the bottom of the Data Submission Library Home page, under ‘Student Collections.’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be successful in meeting the October Count collection requirements and deadlines, CSI several trainings and tools.  Please take time - as part of Collection Prep, to review these resources. Once this training is concluded, it is highly recommended that you to take 15-20 minutes to navigate to the October Count resource page and click through the resources to get a feel for where they are, how they look, and what information they include. </a:t>
            </a:r>
            <a:endParaRPr lang="en-US" b="0" baseline="0" dirty="0"/>
          </a:p>
          <a:p>
            <a:endParaRPr lang="en-US" b="0" baseline="0" dirty="0"/>
          </a:p>
          <a:p>
            <a:endParaRPr lang="en-US" b="1"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13</a:t>
            </a:fld>
            <a:endParaRPr lang="en-US"/>
          </a:p>
        </p:txBody>
      </p:sp>
    </p:spTree>
    <p:extLst>
      <p:ext uri="{BB962C8B-B14F-4D97-AF65-F5344CB8AC3E}">
        <p14:creationId xmlns:p14="http://schemas.microsoft.com/office/powerpoint/2010/main" val="276315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General Submissions Resources provides quick links to frequently accessed resources source as the Data Submissions Handbook, Calendar, and Troubleshooting Errors tool. </a:t>
            </a:r>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14</a:t>
            </a:fld>
            <a:endParaRPr lang="en-US"/>
          </a:p>
        </p:txBody>
      </p:sp>
    </p:spTree>
    <p:extLst>
      <p:ext uri="{BB962C8B-B14F-4D97-AF65-F5344CB8AC3E}">
        <p14:creationId xmlns:p14="http://schemas.microsoft.com/office/powerpoint/2010/main" val="2352660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next group of resources on the October Count page are the File Layouts.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There are a total of three files that can be submitted for October Count: Title I, Student Demographic, and Student School Association files. While every school will be submitting SD and SSA files, only a handful of schools will need to submit a Title I file and we will be reaching out to those schools individually.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File Layouts can support schools with data collection, data entry, and troubleshooting data errors. If you are unfamiliar with how you can use File Layouts, please access the File Layout training module from the Data Submissions Boot Camp.</a:t>
            </a:r>
          </a:p>
        </p:txBody>
      </p:sp>
      <p:sp>
        <p:nvSpPr>
          <p:cNvPr id="5" name="Slide Number Placeholder 4"/>
          <p:cNvSpPr>
            <a:spLocks noGrp="1"/>
          </p:cNvSpPr>
          <p:nvPr>
            <p:ph type="sldNum" sz="quarter" idx="10"/>
          </p:nvPr>
        </p:nvSpPr>
        <p:spPr/>
        <p:txBody>
          <a:bodyPr/>
          <a:lstStyle/>
          <a:p>
            <a:fld id="{E78F1E83-3B0C-495F-94FD-96131F1D8C8D}" type="slidenum">
              <a:rPr lang="en-US" smtClean="0"/>
              <a:t>15</a:t>
            </a:fld>
            <a:endParaRPr lang="en-US"/>
          </a:p>
        </p:txBody>
      </p:sp>
    </p:spTree>
    <p:extLst>
      <p:ext uri="{BB962C8B-B14F-4D97-AF65-F5344CB8AC3E}">
        <p14:creationId xmlns:p14="http://schemas.microsoft.com/office/powerpoint/2010/main" val="6305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this general overview training, there are several additional trainings available. We will send out an email each time a new training is released, and the Weekly Update will also include notifications on new trainings. These trainings can be reviewed as many times as needed. </a:t>
            </a:r>
          </a:p>
          <a:p>
            <a:r>
              <a:rPr lang="en-US" b="0" baseline="0" dirty="0"/>
              <a:t> </a:t>
            </a:r>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16</a:t>
            </a:fld>
            <a:endParaRPr lang="en-US"/>
          </a:p>
        </p:txBody>
      </p:sp>
    </p:spTree>
    <p:extLst>
      <p:ext uri="{BB962C8B-B14F-4D97-AF65-F5344CB8AC3E}">
        <p14:creationId xmlns:p14="http://schemas.microsoft.com/office/powerpoint/2010/main" val="2304011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next group of resources are the data validation resources available to your school, including the October Count Record Checker Tool. Please be sure to review the toolkit and walk through the steps in full before the initial submission deadline.</a:t>
            </a:r>
          </a:p>
          <a:p>
            <a:endParaRPr lang="en-US" b="0" dirty="0"/>
          </a:p>
          <a:p>
            <a:r>
              <a:rPr lang="en-US" b="0" dirty="0"/>
              <a:t>Additionally, there is a useful validation resource that helps with determining funding eligibility of your students. If you are unsure of how which funding code to use for a student or student population, be sure to check this resource for guidance. </a:t>
            </a:r>
          </a:p>
        </p:txBody>
      </p:sp>
      <p:sp>
        <p:nvSpPr>
          <p:cNvPr id="5" name="Slide Number Placeholder 4"/>
          <p:cNvSpPr>
            <a:spLocks noGrp="1"/>
          </p:cNvSpPr>
          <p:nvPr>
            <p:ph type="sldNum" sz="quarter" idx="10"/>
          </p:nvPr>
        </p:nvSpPr>
        <p:spPr/>
        <p:txBody>
          <a:bodyPr/>
          <a:lstStyle/>
          <a:p>
            <a:fld id="{E78F1E83-3B0C-495F-94FD-96131F1D8C8D}" type="slidenum">
              <a:rPr lang="en-US" smtClean="0"/>
              <a:t>17</a:t>
            </a:fld>
            <a:endParaRPr lang="en-US"/>
          </a:p>
        </p:txBody>
      </p:sp>
    </p:spTree>
    <p:extLst>
      <p:ext uri="{BB962C8B-B14F-4D97-AF65-F5344CB8AC3E}">
        <p14:creationId xmlns:p14="http://schemas.microsoft.com/office/powerpoint/2010/main" val="305759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The Record Checker Tool was mentioned earlier in this module. We want you to be aware that CSI has an updated version specifically for the 21-22 October Count collection and the location on the webpage is shown here. Instructions are directly inside the file itself. </a:t>
            </a:r>
          </a:p>
          <a:p>
            <a:endParaRPr lang="en-US" b="0" dirty="0"/>
          </a:p>
          <a:p>
            <a:r>
              <a:rPr lang="en-US" b="0" dirty="0"/>
              <a:t>The recommended date from CSI that you complete your check is by August 20</a:t>
            </a:r>
            <a:r>
              <a:rPr lang="en-US" b="0" baseline="30000" dirty="0"/>
              <a:t>th</a:t>
            </a:r>
            <a:r>
              <a:rPr lang="en-US" b="0" dirty="0"/>
              <a:t>. Please complete it as soon as possible if you can’t make that date and rerun that as many times as you like. </a:t>
            </a:r>
          </a:p>
        </p:txBody>
      </p:sp>
      <p:sp>
        <p:nvSpPr>
          <p:cNvPr id="4" name="Slide Number Placeholder 3"/>
          <p:cNvSpPr>
            <a:spLocks noGrp="1"/>
          </p:cNvSpPr>
          <p:nvPr>
            <p:ph type="sldNum" sz="quarter" idx="5"/>
          </p:nvPr>
        </p:nvSpPr>
        <p:spPr/>
        <p:txBody>
          <a:bodyPr/>
          <a:lstStyle/>
          <a:p>
            <a:fld id="{E78F1E83-3B0C-495F-94FD-96131F1D8C8D}" type="slidenum">
              <a:rPr lang="en-US" smtClean="0"/>
              <a:t>18</a:t>
            </a:fld>
            <a:endParaRPr lang="en-US"/>
          </a:p>
        </p:txBody>
      </p:sp>
    </p:spTree>
    <p:extLst>
      <p:ext uri="{BB962C8B-B14F-4D97-AF65-F5344CB8AC3E}">
        <p14:creationId xmlns:p14="http://schemas.microsoft.com/office/powerpoint/2010/main" val="298603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type of resource available to you are field-specific resources, which are specific to special population fields.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Here is a screen shot of the October Count field specific resource section which includes documentation and forms that help with the data entry of specific fields found in the Student Demographic and Student School Association files. This section includes migrant student and military connected forms along with English Learner programs and codes. There is also a link to another resource site that exclusively covers Free and Reduced lunch eligibility and resources. </a:t>
            </a:r>
          </a:p>
          <a:p>
            <a:endParaRPr lang="en-US" b="0" baseline="0" dirty="0"/>
          </a:p>
          <a:p>
            <a:r>
              <a:rPr lang="en-US" b="0" baseline="0" dirty="0"/>
              <a:t>New this year is the SIS Field Specific Data Mapping resource. This includes links for both Infinite Campus and PowerSchool and navigates users to specific and sometimes harder to find fields within their SIS.  </a:t>
            </a:r>
          </a:p>
        </p:txBody>
      </p:sp>
      <p:sp>
        <p:nvSpPr>
          <p:cNvPr id="5" name="Slide Number Placeholder 4"/>
          <p:cNvSpPr>
            <a:spLocks noGrp="1"/>
          </p:cNvSpPr>
          <p:nvPr>
            <p:ph type="sldNum" sz="quarter" idx="10"/>
          </p:nvPr>
        </p:nvSpPr>
        <p:spPr/>
        <p:txBody>
          <a:bodyPr/>
          <a:lstStyle/>
          <a:p>
            <a:fld id="{E78F1E83-3B0C-495F-94FD-96131F1D8C8D}" type="slidenum">
              <a:rPr lang="en-US" smtClean="0"/>
              <a:t>19</a:t>
            </a:fld>
            <a:endParaRPr lang="en-US"/>
          </a:p>
        </p:txBody>
      </p:sp>
    </p:spTree>
    <p:extLst>
      <p:ext uri="{BB962C8B-B14F-4D97-AF65-F5344CB8AC3E}">
        <p14:creationId xmlns:p14="http://schemas.microsoft.com/office/powerpoint/2010/main" val="191533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This training is just one element of Step 1 of the Data Submission Process, which focuses on collection prep. If you are a new data submissions contact or a returning contact wanting a review of the data submission process, please review the recent Boot Camp training modules that focus on the Data Submission Process. </a:t>
            </a:r>
          </a:p>
          <a:p>
            <a:endParaRPr lang="en-US" baseline="0" dirty="0"/>
          </a:p>
          <a:p>
            <a:r>
              <a:rPr lang="en-US" baseline="0" dirty="0"/>
              <a:t>The Data Submission’s Boot Camp series can be found under the General Resource section of the main Data Submission Library home page. </a:t>
            </a:r>
          </a:p>
          <a:p>
            <a:endParaRPr lang="en-US" baseline="0" dirty="0"/>
          </a:p>
          <a:p>
            <a:r>
              <a:rPr lang="en-US" baseline="0" dirty="0"/>
              <a:t>. </a:t>
            </a:r>
          </a:p>
          <a:p>
            <a:endParaRPr lang="en-US" dirty="0"/>
          </a:p>
        </p:txBody>
      </p:sp>
    </p:spTree>
    <p:extLst>
      <p:ext uri="{BB962C8B-B14F-4D97-AF65-F5344CB8AC3E}">
        <p14:creationId xmlns:p14="http://schemas.microsoft.com/office/powerpoint/2010/main" val="272829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final section of the October Count Resource page is the October Count Audit Resource section. This will be covered in a separate training. </a:t>
            </a:r>
            <a:endParaRPr lang="en-US" b="0" baseline="0" dirty="0"/>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20</a:t>
            </a:fld>
            <a:endParaRPr lang="en-US"/>
          </a:p>
        </p:txBody>
      </p:sp>
    </p:spTree>
    <p:extLst>
      <p:ext uri="{BB962C8B-B14F-4D97-AF65-F5344CB8AC3E}">
        <p14:creationId xmlns:p14="http://schemas.microsoft.com/office/powerpoint/2010/main" val="17726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 but not least, one of the most important resources available to you are the content-experts at your school! </a:t>
            </a:r>
          </a:p>
          <a:p>
            <a:endParaRPr lang="en-US" b="0" dirty="0"/>
          </a:p>
          <a:p>
            <a:r>
              <a:rPr lang="en-US" b="0" dirty="0"/>
              <a:t>The CSI Data Submissions Team expects school data submissions contacts to be experts in the data submissions process. We expect school data submissions contacts to also work closely with content-experts as their schools in reviewing data for accuracy.</a:t>
            </a:r>
          </a:p>
          <a:p>
            <a:endParaRPr lang="en-US" b="0" dirty="0"/>
          </a:p>
          <a:p>
            <a:r>
              <a:rPr lang="en-US" b="0" dirty="0"/>
              <a:t>Because </a:t>
            </a:r>
            <a:r>
              <a:rPr lang="en-US" b="0" baseline="0" dirty="0"/>
              <a:t>October Count collection pulls in a variety of data about students, it is essential that data submissions contacts are working closely with school-level content experts in the collection, reporting, and verification of October Count data. </a:t>
            </a:r>
          </a:p>
          <a:p>
            <a:endParaRPr lang="en-US" b="0" baseline="0" dirty="0"/>
          </a:p>
          <a:p>
            <a:r>
              <a:rPr lang="en-US" b="0" baseline="0" dirty="0"/>
              <a:t>We’ve provided a list of key types of data in the October Count collection, and particular fields where they can be found. This information is included in the Appendix of the Data Submissions Handbook and identifies that roles at your school that will be helpful to collaborate with during the October Count data collection.  </a:t>
            </a:r>
          </a:p>
          <a:p>
            <a:endParaRPr lang="en-US" b="0" baseline="0" dirty="0"/>
          </a:p>
          <a:p>
            <a:r>
              <a:rPr lang="en-US" b="0" baseline="0" dirty="0"/>
              <a:t>It might be a good idea to go ahead and reach out to the subject experts in your school to let them know that October Count is underway and you will be needing their input and expertise in the coming weeks.  </a:t>
            </a:r>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21</a:t>
            </a:fld>
            <a:endParaRPr lang="en-US"/>
          </a:p>
        </p:txBody>
      </p:sp>
    </p:spTree>
    <p:extLst>
      <p:ext uri="{BB962C8B-B14F-4D97-AF65-F5344CB8AC3E}">
        <p14:creationId xmlns:p14="http://schemas.microsoft.com/office/powerpoint/2010/main" val="55708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let’s look briefly at what changes to expect for the 2022-23 data collection.</a:t>
            </a:r>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22</a:t>
            </a:fld>
            <a:endParaRPr lang="en-US"/>
          </a:p>
        </p:txBody>
      </p:sp>
    </p:spTree>
    <p:extLst>
      <p:ext uri="{BB962C8B-B14F-4D97-AF65-F5344CB8AC3E}">
        <p14:creationId xmlns:p14="http://schemas.microsoft.com/office/powerpoint/2010/main" val="2297359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there are minimal updates to the SD and SSA File Layouts this year. </a:t>
            </a:r>
          </a:p>
          <a:p>
            <a:endParaRPr lang="en-US" dirty="0"/>
          </a:p>
          <a:p>
            <a:r>
              <a:rPr lang="en-US" dirty="0"/>
              <a:t>For the SD file, there are no new fields and the only updates are related to existing data elements. Specifically the Postsecondary Enrollment filed has added code 17 for 12</a:t>
            </a:r>
            <a:r>
              <a:rPr lang="en-US" baseline="30000" dirty="0"/>
              <a:t>th</a:t>
            </a:r>
            <a:r>
              <a:rPr lang="en-US" dirty="0"/>
              <a:t> graders returning to participate in a Teacher Recruitment Education and Preparation program.</a:t>
            </a:r>
            <a:endParaRPr lang="en-US" b="1" dirty="0"/>
          </a:p>
        </p:txBody>
      </p:sp>
      <p:sp>
        <p:nvSpPr>
          <p:cNvPr id="4" name="Slide Number Placeholder 3"/>
          <p:cNvSpPr>
            <a:spLocks noGrp="1"/>
          </p:cNvSpPr>
          <p:nvPr>
            <p:ph type="sldNum" sz="quarter" idx="5"/>
          </p:nvPr>
        </p:nvSpPr>
        <p:spPr/>
        <p:txBody>
          <a:bodyPr/>
          <a:lstStyle/>
          <a:p>
            <a:fld id="{E78F1E83-3B0C-495F-94FD-96131F1D8C8D}" type="slidenum">
              <a:rPr lang="en-US" smtClean="0"/>
              <a:t>23</a:t>
            </a:fld>
            <a:endParaRPr lang="en-US"/>
          </a:p>
        </p:txBody>
      </p:sp>
    </p:spTree>
    <p:extLst>
      <p:ext uri="{BB962C8B-B14F-4D97-AF65-F5344CB8AC3E}">
        <p14:creationId xmlns:p14="http://schemas.microsoft.com/office/powerpoint/2010/main" val="182354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there are minimal updates to the SSA File Layout this year. There are no new fields and just a few updates to existing fields.</a:t>
            </a:r>
          </a:p>
          <a:p>
            <a:endParaRPr lang="en-US" b="0" dirty="0"/>
          </a:p>
          <a:p>
            <a:r>
              <a:rPr lang="en-US" b="0" dirty="0"/>
              <a:t>Exit Type 92 can now be used on 12</a:t>
            </a:r>
            <a:r>
              <a:rPr lang="en-US" b="0" baseline="30000" dirty="0"/>
              <a:t>th</a:t>
            </a:r>
            <a:r>
              <a:rPr lang="en-US" b="0" dirty="0"/>
              <a:t> grade SPED completers, however this change will not impact October Count but will be relevant for EOY. </a:t>
            </a:r>
          </a:p>
          <a:p>
            <a:endParaRPr lang="en-US" b="0" dirty="0"/>
          </a:p>
          <a:p>
            <a:r>
              <a:rPr lang="en-US" b="0" dirty="0"/>
              <a:t>Independent Study coding has been removed as has the Non-School Program code of 05 – 100% Remote Learning Option. The removal of this code is due to CDE requirements that districts may only provide temporary remote learning as a result of COVID-19 health concerns. See CSI’s webpage on Remote Learning Requirements for the 22-23 school year. </a:t>
            </a:r>
          </a:p>
        </p:txBody>
      </p:sp>
      <p:sp>
        <p:nvSpPr>
          <p:cNvPr id="4" name="Slide Number Placeholder 3"/>
          <p:cNvSpPr>
            <a:spLocks noGrp="1"/>
          </p:cNvSpPr>
          <p:nvPr>
            <p:ph type="sldNum" sz="quarter" idx="5"/>
          </p:nvPr>
        </p:nvSpPr>
        <p:spPr/>
        <p:txBody>
          <a:bodyPr/>
          <a:lstStyle/>
          <a:p>
            <a:fld id="{E78F1E83-3B0C-495F-94FD-96131F1D8C8D}" type="slidenum">
              <a:rPr lang="en-US" smtClean="0"/>
              <a:t>24</a:t>
            </a:fld>
            <a:endParaRPr lang="en-US"/>
          </a:p>
        </p:txBody>
      </p:sp>
    </p:spTree>
    <p:extLst>
      <p:ext uri="{BB962C8B-B14F-4D97-AF65-F5344CB8AC3E}">
        <p14:creationId xmlns:p14="http://schemas.microsoft.com/office/powerpoint/2010/main" val="2960868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Data Submissions Team will be working closely with School Programs and Equity Initiatives Manager Brooke Frarck to try to limit errors around EL Learners. </a:t>
            </a:r>
          </a:p>
          <a:p>
            <a:endParaRPr lang="en-US" dirty="0"/>
          </a:p>
          <a:p>
            <a:r>
              <a:rPr lang="en-US" dirty="0"/>
              <a:t>When a newly enrolled student completes a home language survey that indicates a language other than English is spoken in the home, that student should be added to a spreadsheet that will be created by the school. This spreadsheet only needs to contain the students SASID, last name, and first name. Standard file naming conventions should be applied to this file, with school code &amp; initials preceding “EL Historic Report Request”, followed by the date. Once there are several students on the list, you, as the data submission coordinator, will upload this file to the October Count Files to Run folder on </a:t>
            </a:r>
            <a:r>
              <a:rPr lang="en-US" dirty="0" err="1"/>
              <a:t>GDrive</a:t>
            </a:r>
            <a:r>
              <a:rPr lang="en-US" dirty="0"/>
              <a:t>, being sure to email the submissions inbox, notifying us of a new file to process.</a:t>
            </a:r>
          </a:p>
          <a:p>
            <a:endParaRPr lang="en-US" dirty="0"/>
          </a:p>
          <a:p>
            <a:r>
              <a:rPr lang="en-US" dirty="0"/>
              <a:t>We will then upload the SASIDs to a Cognos report that was created in a joint effort with CSI – the English Learner Historic Report for Multiple SASIDs. We will then upload the resulting file of EL Histories back to your Files to Run folder. </a:t>
            </a:r>
          </a:p>
          <a:p>
            <a:endParaRPr lang="en-US" dirty="0"/>
          </a:p>
          <a:p>
            <a:r>
              <a:rPr lang="en-US" dirty="0"/>
              <a:t>It is important to note that the EL Historic Report serves as just one piece of the body of evidence needed when evaluating a potential EL student. </a:t>
            </a:r>
          </a:p>
          <a:p>
            <a:endParaRPr lang="en-US" dirty="0"/>
          </a:p>
          <a:p>
            <a:r>
              <a:rPr lang="en-US" dirty="0"/>
              <a:t>If an EL coordinator feels strongly that a student should be redesignated to an EL code outside of the logical EL progression then CSI can request an exception for the resulting error and the new EL designation will stand. </a:t>
            </a:r>
          </a:p>
        </p:txBody>
      </p:sp>
      <p:sp>
        <p:nvSpPr>
          <p:cNvPr id="4" name="Slide Number Placeholder 3"/>
          <p:cNvSpPr>
            <a:spLocks noGrp="1"/>
          </p:cNvSpPr>
          <p:nvPr>
            <p:ph type="sldNum" sz="quarter" idx="5"/>
          </p:nvPr>
        </p:nvSpPr>
        <p:spPr/>
        <p:txBody>
          <a:bodyPr/>
          <a:lstStyle/>
          <a:p>
            <a:fld id="{C144E3A8-7B1E-4EF9-91D2-89D140A85CF3}" type="slidenum">
              <a:rPr lang="en-US" smtClean="0"/>
              <a:t>25</a:t>
            </a:fld>
            <a:endParaRPr lang="en-US"/>
          </a:p>
        </p:txBody>
      </p:sp>
    </p:spTree>
    <p:extLst>
      <p:ext uri="{BB962C8B-B14F-4D97-AF65-F5344CB8AC3E}">
        <p14:creationId xmlns:p14="http://schemas.microsoft.com/office/powerpoint/2010/main" val="176586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the recent passage of a piece of legislation, ASCENT slots are no longer limited to 500 state-wide. Instead, any eligible student can participate in the ASCENT program if they meet eligibility requirements. </a:t>
            </a:r>
          </a:p>
          <a:p>
            <a:endParaRPr lang="en-US" dirty="0"/>
          </a:p>
          <a:p>
            <a:r>
              <a:rPr lang="en-US" dirty="0"/>
              <a:t>Other changes to the ASCENT program include the reduction of credit hours required from 12 to 9. </a:t>
            </a:r>
          </a:p>
          <a:p>
            <a:endParaRPr lang="en-US" dirty="0"/>
          </a:p>
          <a:p>
            <a:r>
              <a:rPr lang="en-US" dirty="0"/>
              <a:t>Guidance on coding updates for students participating in ASCENT have not yet been released. However, CDE will be hosting a coding webinar in early September. CSI will send out an email of all relevant information around coding for ASCENT students. </a:t>
            </a:r>
          </a:p>
          <a:p>
            <a:endParaRPr lang="en-US" dirty="0"/>
          </a:p>
          <a:p>
            <a:r>
              <a:rPr lang="en-US" dirty="0"/>
              <a:t>In the meantime, if you have any questions, please be sure to visit the CDE ASCENT &amp; CE Programs Update page or reach out to CSI’s Michael McManus. </a:t>
            </a:r>
          </a:p>
        </p:txBody>
      </p:sp>
      <p:sp>
        <p:nvSpPr>
          <p:cNvPr id="4" name="Slide Number Placeholder 3"/>
          <p:cNvSpPr>
            <a:spLocks noGrp="1"/>
          </p:cNvSpPr>
          <p:nvPr>
            <p:ph type="sldNum" sz="quarter" idx="5"/>
          </p:nvPr>
        </p:nvSpPr>
        <p:spPr/>
        <p:txBody>
          <a:bodyPr/>
          <a:lstStyle/>
          <a:p>
            <a:fld id="{C144E3A8-7B1E-4EF9-91D2-89D140A85CF3}" type="slidenum">
              <a:rPr lang="en-US" smtClean="0"/>
              <a:t>26</a:t>
            </a:fld>
            <a:endParaRPr lang="en-US"/>
          </a:p>
        </p:txBody>
      </p:sp>
    </p:spTree>
    <p:extLst>
      <p:ext uri="{BB962C8B-B14F-4D97-AF65-F5344CB8AC3E}">
        <p14:creationId xmlns:p14="http://schemas.microsoft.com/office/powerpoint/2010/main" val="2789649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CDE introduced new retention coding for SPED Transition students. </a:t>
            </a:r>
          </a:p>
          <a:p>
            <a:endParaRPr lang="en-US" dirty="0"/>
          </a:p>
          <a:p>
            <a:r>
              <a:rPr lang="en-US" dirty="0"/>
              <a:t>Unlike the other retention codes, this code </a:t>
            </a:r>
            <a:r>
              <a:rPr lang="en-US" i="1" dirty="0"/>
              <a:t>does </a:t>
            </a:r>
            <a:r>
              <a:rPr lang="en-US" i="0" dirty="0"/>
              <a:t>need to continue to be on the enrollment record for both October Count and End of Year. So if you used retention code three in the 21-22 EOY collection, you will need to make sure that retention code three is also on the record in 22-23 October Count reporting. </a:t>
            </a:r>
            <a:endParaRPr lang="en-US" dirty="0"/>
          </a:p>
          <a:p>
            <a:endParaRPr lang="en-US" dirty="0"/>
          </a:p>
          <a:p>
            <a:r>
              <a:rPr lang="en-US" dirty="0"/>
              <a:t>Please note that this exit coding will trigger an error if the student does not have a disability reported on the SD file. </a:t>
            </a:r>
          </a:p>
        </p:txBody>
      </p:sp>
      <p:sp>
        <p:nvSpPr>
          <p:cNvPr id="4" name="Slide Number Placeholder 3"/>
          <p:cNvSpPr>
            <a:spLocks noGrp="1"/>
          </p:cNvSpPr>
          <p:nvPr>
            <p:ph type="sldNum" sz="quarter" idx="10"/>
          </p:nvPr>
        </p:nvSpPr>
        <p:spPr/>
        <p:txBody>
          <a:bodyPr/>
          <a:lstStyle/>
          <a:p>
            <a:fld id="{A8065EE1-F171-4C2E-9AB3-5E7861C540B4}" type="slidenum">
              <a:rPr lang="en-US" smtClean="0"/>
              <a:t>27</a:t>
            </a:fld>
            <a:endParaRPr lang="en-US"/>
          </a:p>
        </p:txBody>
      </p:sp>
    </p:spTree>
    <p:extLst>
      <p:ext uri="{BB962C8B-B14F-4D97-AF65-F5344CB8AC3E}">
        <p14:creationId xmlns:p14="http://schemas.microsoft.com/office/powerpoint/2010/main" val="1636012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28</a:t>
            </a:fld>
            <a:endParaRPr lang="en-US"/>
          </a:p>
        </p:txBody>
      </p:sp>
    </p:spTree>
    <p:extLst>
      <p:ext uri="{BB962C8B-B14F-4D97-AF65-F5344CB8AC3E}">
        <p14:creationId xmlns:p14="http://schemas.microsoft.com/office/powerpoint/2010/main" val="1143236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two validation tools you will want use prior to your initial submission are first the October Count Validations Tool kit and then the Record Checker Tool. </a:t>
            </a:r>
          </a:p>
          <a:p>
            <a:endParaRPr lang="en-US" b="0" dirty="0"/>
          </a:p>
          <a:p>
            <a:r>
              <a:rPr lang="en-US" b="0" dirty="0"/>
              <a:t>The October Count Validations Toolkit will help walk you through identifying and checking special population groups such as McKenny Vento, EL learners, ASCENT students, and more. </a:t>
            </a:r>
          </a:p>
          <a:p>
            <a:endParaRPr lang="en-US" b="0" dirty="0"/>
          </a:p>
          <a:p>
            <a:r>
              <a:rPr lang="en-US" b="0" dirty="0"/>
              <a:t>The Record Checker Tool will help you identify potential errors. If you would like the Data Submission Team to review your Record Checker data, please upload the file to your October Count Files to Run folder and send an email to CSI.</a:t>
            </a:r>
          </a:p>
          <a:p>
            <a:endParaRPr lang="en-US" b="0" dirty="0"/>
          </a:p>
          <a:p>
            <a:r>
              <a:rPr lang="en-US" b="0" dirty="0"/>
              <a:t>If you are a new Data Submissions contact or a Tier Two School, you will want to submit your Record Checker Tool by August 29</a:t>
            </a:r>
            <a:r>
              <a:rPr lang="en-US" b="0" baseline="30000" dirty="0"/>
              <a:t>th</a:t>
            </a:r>
            <a:r>
              <a:rPr lang="en-US" b="0" dirty="0"/>
              <a:t> </a:t>
            </a:r>
            <a:r>
              <a:rPr lang="en-US" b="0"/>
              <a:t>for review. </a:t>
            </a:r>
            <a:endParaRPr lang="en-US" b="0" dirty="0"/>
          </a:p>
        </p:txBody>
      </p:sp>
      <p:sp>
        <p:nvSpPr>
          <p:cNvPr id="5" name="Slide Number Placeholder 4"/>
          <p:cNvSpPr>
            <a:spLocks noGrp="1"/>
          </p:cNvSpPr>
          <p:nvPr>
            <p:ph type="sldNum" sz="quarter" idx="10"/>
          </p:nvPr>
        </p:nvSpPr>
        <p:spPr/>
        <p:txBody>
          <a:bodyPr/>
          <a:lstStyle/>
          <a:p>
            <a:fld id="{E78F1E83-3B0C-495F-94FD-96131F1D8C8D}" type="slidenum">
              <a:rPr lang="en-US" smtClean="0"/>
              <a:t>29</a:t>
            </a:fld>
            <a:endParaRPr lang="en-US"/>
          </a:p>
        </p:txBody>
      </p:sp>
    </p:spTree>
    <p:extLst>
      <p:ext uri="{BB962C8B-B14F-4D97-AF65-F5344CB8AC3E}">
        <p14:creationId xmlns:p14="http://schemas.microsoft.com/office/powerpoint/2010/main" val="191650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October Count data collection serves many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a:t>
            </a:r>
            <a:r>
              <a:rPr lang="en-US" baseline="0" dirty="0"/>
              <a:t> October Count Collection is a requirement for Colorado public schools based on the Public School Finance Act. Data collected for public school Prek-12</a:t>
            </a:r>
            <a:r>
              <a:rPr lang="en-US" baseline="30000" dirty="0"/>
              <a:t>th</a:t>
            </a:r>
            <a:r>
              <a:rPr lang="en-US" baseline="0" dirty="0"/>
              <a:t> grade students is used to determine the level of funding to provide each school or district based on the count of students and particular special populations to which students may belong. </a:t>
            </a:r>
            <a:endParaRPr lang="en-US" dirty="0"/>
          </a:p>
          <a:p>
            <a:endParaRPr lang="en-US" dirty="0"/>
          </a:p>
          <a:p>
            <a:r>
              <a:rPr lang="en-US" dirty="0"/>
              <a:t>Additionally, data is used for </a:t>
            </a:r>
            <a:r>
              <a:rPr lang="en-US" baseline="0" dirty="0"/>
              <a:t>student demographic reporting and comparisons, grant eligibility, improvement planning, and accountability. </a:t>
            </a:r>
          </a:p>
          <a:p>
            <a:endParaRPr lang="en-US" baseline="0" dirty="0"/>
          </a:p>
          <a:p>
            <a:r>
              <a:rPr lang="en-US" baseline="0" dirty="0"/>
              <a:t>Because of the high-stakes nature of this data collection, it is extremely important that data is comprehensive and accurate. We’ll discuss a variety of resources that can support data quality.</a:t>
            </a:r>
          </a:p>
          <a:p>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3</a:t>
            </a:fld>
            <a:endParaRPr lang="en-US"/>
          </a:p>
        </p:txBody>
      </p:sp>
    </p:spTree>
    <p:extLst>
      <p:ext uri="{BB962C8B-B14F-4D97-AF65-F5344CB8AC3E}">
        <p14:creationId xmlns:p14="http://schemas.microsoft.com/office/powerpoint/2010/main" val="2120682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One of the errors the record check will help you identify is if your Attendance data is populating correctly. While Attendance Data is not used until the end of the year process, it is a CSI requirement that all schools have attendance properly set up at the beginning of the school year. Be sure to check that Attendance is extracting correctly before submitting your first file. </a:t>
            </a:r>
          </a:p>
        </p:txBody>
      </p:sp>
      <p:sp>
        <p:nvSpPr>
          <p:cNvPr id="4" name="Slide Number Placeholder 3"/>
          <p:cNvSpPr>
            <a:spLocks noGrp="1"/>
          </p:cNvSpPr>
          <p:nvPr>
            <p:ph type="sldNum" sz="quarter" idx="5"/>
          </p:nvPr>
        </p:nvSpPr>
        <p:spPr/>
        <p:txBody>
          <a:bodyPr/>
          <a:lstStyle/>
          <a:p>
            <a:fld id="{E78F1E83-3B0C-495F-94FD-96131F1D8C8D}" type="slidenum">
              <a:rPr lang="en-US" smtClean="0"/>
              <a:t>30</a:t>
            </a:fld>
            <a:endParaRPr lang="en-US"/>
          </a:p>
        </p:txBody>
      </p:sp>
    </p:spTree>
    <p:extLst>
      <p:ext uri="{BB962C8B-B14F-4D97-AF65-F5344CB8AC3E}">
        <p14:creationId xmlns:p14="http://schemas.microsoft.com/office/powerpoint/2010/main" val="2796760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help ensure correct SIS set-up, the Data Submission Team will be auditing your SIS from now until August 19</a:t>
            </a:r>
            <a:r>
              <a:rPr lang="en-US" b="0" baseline="30000" dirty="0"/>
              <a:t>th</a:t>
            </a:r>
            <a:r>
              <a:rPr lang="en-US" b="0" dirty="0"/>
              <a:t>. </a:t>
            </a:r>
          </a:p>
          <a:p>
            <a:endParaRPr lang="en-US" b="0" dirty="0"/>
          </a:p>
          <a:p>
            <a:r>
              <a:rPr lang="en-US" b="0" dirty="0"/>
              <a:t>We will let you know if we find anything that needs updating, however you can be proactive in the task by review the “SIS Reminders and Updates” email sent by Janet Dinnen on August 2</a:t>
            </a:r>
            <a:r>
              <a:rPr lang="en-US" b="0" baseline="30000" dirty="0"/>
              <a:t>nd</a:t>
            </a:r>
            <a:r>
              <a:rPr lang="en-US" b="0" dirty="0"/>
              <a:t>. If you did not receive this email, please reach out and we will forward it to you. </a:t>
            </a:r>
          </a:p>
          <a:p>
            <a:r>
              <a:rPr lang="en-US" b="0" dirty="0"/>
              <a:t> </a:t>
            </a:r>
          </a:p>
          <a:p>
            <a:r>
              <a:rPr lang="en-US" b="0" dirty="0"/>
              <a:t>While the email contains many tips and resources on SIS upkeep best practices you’ll want to be sure to review the materials on CSI’s Data Management Systems website, paying close attention to the IC Set Up Audit or the PowerSchool State Reporting Set up guide – depending on which SIS you use. </a:t>
            </a:r>
          </a:p>
        </p:txBody>
      </p:sp>
      <p:sp>
        <p:nvSpPr>
          <p:cNvPr id="4" name="Slide Number Placeholder 3"/>
          <p:cNvSpPr>
            <a:spLocks noGrp="1"/>
          </p:cNvSpPr>
          <p:nvPr>
            <p:ph type="sldNum" sz="quarter" idx="5"/>
          </p:nvPr>
        </p:nvSpPr>
        <p:spPr/>
        <p:txBody>
          <a:bodyPr/>
          <a:lstStyle/>
          <a:p>
            <a:fld id="{C144E3A8-7B1E-4EF9-91D2-89D140A85CF3}" type="slidenum">
              <a:rPr lang="en-US" smtClean="0"/>
              <a:t>31</a:t>
            </a:fld>
            <a:endParaRPr lang="en-US"/>
          </a:p>
        </p:txBody>
      </p:sp>
    </p:spTree>
    <p:extLst>
      <p:ext uri="{BB962C8B-B14F-4D97-AF65-F5344CB8AC3E}">
        <p14:creationId xmlns:p14="http://schemas.microsoft.com/office/powerpoint/2010/main" val="2402687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as a final reminder, CSI is no longer using FileZilla for file transfers. We have fully shifted to </a:t>
            </a:r>
            <a:r>
              <a:rPr lang="en-US" b="0" dirty="0" err="1"/>
              <a:t>GDrive</a:t>
            </a:r>
            <a:r>
              <a:rPr lang="en-US" b="0" dirty="0"/>
              <a:t> and all school data submission contacts have been granted access. If you are unable to access your schools folder on </a:t>
            </a:r>
            <a:r>
              <a:rPr lang="en-US" b="0" dirty="0" err="1"/>
              <a:t>GDrive</a:t>
            </a:r>
            <a:r>
              <a:rPr lang="en-US" b="0" dirty="0"/>
              <a:t>, be sure to check first that you are not using your personal Google Account. </a:t>
            </a:r>
          </a:p>
          <a:p>
            <a:endParaRPr lang="en-US" b="0" dirty="0"/>
          </a:p>
          <a:p>
            <a:r>
              <a:rPr lang="en-US" b="0" dirty="0"/>
              <a:t>If you continue to have issues with access, please reach out the submission’s inbox for assistance. </a:t>
            </a:r>
          </a:p>
        </p:txBody>
      </p:sp>
      <p:sp>
        <p:nvSpPr>
          <p:cNvPr id="4" name="Slide Number Placeholder 3"/>
          <p:cNvSpPr>
            <a:spLocks noGrp="1"/>
          </p:cNvSpPr>
          <p:nvPr>
            <p:ph type="sldNum" sz="quarter" idx="5"/>
          </p:nvPr>
        </p:nvSpPr>
        <p:spPr/>
        <p:txBody>
          <a:bodyPr/>
          <a:lstStyle/>
          <a:p>
            <a:fld id="{C144E3A8-7B1E-4EF9-91D2-89D140A85CF3}" type="slidenum">
              <a:rPr lang="en-US" smtClean="0"/>
              <a:t>32</a:t>
            </a:fld>
            <a:endParaRPr lang="en-US"/>
          </a:p>
        </p:txBody>
      </p:sp>
    </p:spTree>
    <p:extLst>
      <p:ext uri="{BB962C8B-B14F-4D97-AF65-F5344CB8AC3E}">
        <p14:creationId xmlns:p14="http://schemas.microsoft.com/office/powerpoint/2010/main" val="3632645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final thoughts as we wrap up the October Count General Overview Training.</a:t>
            </a:r>
          </a:p>
          <a:p>
            <a:endParaRPr lang="en-US" dirty="0"/>
          </a:p>
          <a:p>
            <a:r>
              <a:rPr lang="en-US" dirty="0"/>
              <a:t>First, it’s extremely important to collaborate with the content experts at your school. Take time to introduce yourself, let them know the collection is kicking off, and let them know that you’ll be leaning on their expertise to verify data and resolve issues.</a:t>
            </a:r>
          </a:p>
          <a:p>
            <a:endParaRPr lang="en-US" dirty="0"/>
          </a:p>
          <a:p>
            <a:r>
              <a:rPr lang="en-US" dirty="0"/>
              <a:t>Second, keep up with SASID requests and updates. For new students to your school, check whether there is already a SASID for them in the RITS system and request one if there isn’t. While we recognize there may be times when students have missing SASIDs in the initial file submission, it is expected that those particular errors are resolved prior to the next submission.</a:t>
            </a:r>
          </a:p>
          <a:p>
            <a:endParaRPr lang="en-US" dirty="0"/>
          </a:p>
          <a:p>
            <a:r>
              <a:rPr lang="en-US" dirty="0"/>
              <a:t>Finally, make sure you have a system that works for you for staying on top of the various deadlines associated with the collection. Add deadlines (or even set earlier, internal deadlines) to your calendar. Share deadlines with colleagues that you’ll be collaborating with.</a:t>
            </a:r>
          </a:p>
          <a:p>
            <a:endParaRPr lang="en-US" dirty="0"/>
          </a:p>
          <a:p>
            <a:r>
              <a:rPr lang="en-US" dirty="0"/>
              <a:t>These practices will support you in a smooth October Count data collection process.</a:t>
            </a:r>
          </a:p>
          <a:p>
            <a:endParaRPr lang="en-US" dirty="0"/>
          </a:p>
        </p:txBody>
      </p:sp>
      <p:sp>
        <p:nvSpPr>
          <p:cNvPr id="4" name="Slide Number Placeholder 3"/>
          <p:cNvSpPr>
            <a:spLocks noGrp="1"/>
          </p:cNvSpPr>
          <p:nvPr>
            <p:ph type="sldNum" sz="quarter" idx="10"/>
          </p:nvPr>
        </p:nvSpPr>
        <p:spPr/>
        <p:txBody>
          <a:bodyPr/>
          <a:lstStyle/>
          <a:p>
            <a:fld id="{E78F1E83-3B0C-495F-94FD-96131F1D8C8D}" type="slidenum">
              <a:rPr lang="en-US" smtClean="0"/>
              <a:t>33</a:t>
            </a:fld>
            <a:endParaRPr lang="en-US"/>
          </a:p>
        </p:txBody>
      </p:sp>
    </p:spTree>
    <p:extLst>
      <p:ext uri="{BB962C8B-B14F-4D97-AF65-F5344CB8AC3E}">
        <p14:creationId xmlns:p14="http://schemas.microsoft.com/office/powerpoint/2010/main" val="3779405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Thanks so much for reviewing this training!</a:t>
            </a:r>
            <a:r>
              <a:rPr lang="en-US" baseline="0" dirty="0"/>
              <a:t>  If you have questions on any of this information, please reach out to the CSI Data submissions inbox.  Have a great day!</a:t>
            </a:r>
            <a:endParaRPr dirty="0"/>
          </a:p>
        </p:txBody>
      </p:sp>
    </p:spTree>
    <p:extLst>
      <p:ext uri="{BB962C8B-B14F-4D97-AF65-F5344CB8AC3E}">
        <p14:creationId xmlns:p14="http://schemas.microsoft.com/office/powerpoint/2010/main" val="72030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student data collected is used to determine the level of funding that each school receives.</a:t>
            </a:r>
          </a:p>
          <a:p>
            <a:endParaRPr lang="en-US" dirty="0"/>
          </a:p>
          <a:p>
            <a:r>
              <a:rPr lang="en-US" dirty="0"/>
              <a:t>CDE</a:t>
            </a:r>
            <a:r>
              <a:rPr lang="en-US" baseline="0" dirty="0"/>
              <a:t> has specific requirements that must be met for students to be eligible for full or part time funding.</a:t>
            </a:r>
          </a:p>
          <a:p>
            <a:endParaRPr lang="en-US" baseline="0" dirty="0"/>
          </a:p>
          <a:p>
            <a:r>
              <a:rPr lang="en-US" baseline="0" dirty="0"/>
              <a:t>In order to be eligible for funding, students have to meet </a:t>
            </a:r>
            <a:r>
              <a:rPr lang="en-US" b="1" baseline="0" dirty="0"/>
              <a:t>Membership</a:t>
            </a:r>
            <a:r>
              <a:rPr lang="en-US" baseline="0" dirty="0"/>
              <a:t> requirements. That is, students must be enrolled and in attendance for Count Day to be eligible for funding. If a student is absent on Count Day, so long as they were in attendance prior to Count Day and within 30 days of Count day, they are likely eligible for funding.</a:t>
            </a:r>
          </a:p>
        </p:txBody>
      </p:sp>
      <p:sp>
        <p:nvSpPr>
          <p:cNvPr id="4" name="Slide Number Placeholder 3"/>
          <p:cNvSpPr>
            <a:spLocks noGrp="1"/>
          </p:cNvSpPr>
          <p:nvPr>
            <p:ph type="sldNum" sz="quarter" idx="5"/>
          </p:nvPr>
        </p:nvSpPr>
        <p:spPr/>
        <p:txBody>
          <a:bodyPr/>
          <a:lstStyle/>
          <a:p>
            <a:fld id="{E78F1E83-3B0C-495F-94FD-96131F1D8C8D}" type="slidenum">
              <a:rPr lang="en-US" smtClean="0"/>
              <a:t>4</a:t>
            </a:fld>
            <a:endParaRPr lang="en-US"/>
          </a:p>
        </p:txBody>
      </p:sp>
    </p:spTree>
    <p:extLst>
      <p:ext uri="{BB962C8B-B14F-4D97-AF65-F5344CB8AC3E}">
        <p14:creationId xmlns:p14="http://schemas.microsoft.com/office/powerpoint/2010/main" val="349146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the membership requirements are met, then funding levels (full or part time) are based on the </a:t>
            </a:r>
            <a:r>
              <a:rPr lang="en-US" b="1" baseline="0" dirty="0"/>
              <a:t>student’s scheduled teacher-pupil instruction and contact hours </a:t>
            </a:r>
            <a:r>
              <a:rPr lang="en-US" baseline="0" dirty="0"/>
              <a:t>as of the semester pupil enrollment count date.  </a:t>
            </a:r>
            <a:endParaRPr lang="en-US" dirty="0"/>
          </a:p>
          <a:p>
            <a:endParaRPr lang="en-US" baseline="0" dirty="0"/>
          </a:p>
          <a:p>
            <a:r>
              <a:rPr lang="en-US" baseline="0" dirty="0"/>
              <a:t>CDE requires supporting documentation for ‘meeting’ the requirements, so schools must be able to provide documentation to prove that students meet the level of funding schools have submitted in their October Count files. This is covered in more detail in the October Count audit trainings.</a:t>
            </a:r>
            <a:endParaRPr lang="en-US" dirty="0"/>
          </a:p>
          <a:p>
            <a:endParaRPr lang="en-US" dirty="0"/>
          </a:p>
          <a:p>
            <a:r>
              <a:rPr lang="en-US" dirty="0"/>
              <a:t>At this time, it’s just important to know that students being included in your data reporting should have the appropriate backup documentation to confirm their eligibility for funding.</a:t>
            </a:r>
          </a:p>
        </p:txBody>
      </p:sp>
      <p:sp>
        <p:nvSpPr>
          <p:cNvPr id="4" name="Slide Number Placeholder 3"/>
          <p:cNvSpPr>
            <a:spLocks noGrp="1"/>
          </p:cNvSpPr>
          <p:nvPr>
            <p:ph type="sldNum" sz="quarter" idx="5"/>
          </p:nvPr>
        </p:nvSpPr>
        <p:spPr/>
        <p:txBody>
          <a:bodyPr/>
          <a:lstStyle/>
          <a:p>
            <a:fld id="{E78F1E83-3B0C-495F-94FD-96131F1D8C8D}" type="slidenum">
              <a:rPr lang="en-US" smtClean="0"/>
              <a:t>5</a:t>
            </a:fld>
            <a:endParaRPr lang="en-US"/>
          </a:p>
        </p:txBody>
      </p:sp>
    </p:spTree>
    <p:extLst>
      <p:ext uri="{BB962C8B-B14F-4D97-AF65-F5344CB8AC3E}">
        <p14:creationId xmlns:p14="http://schemas.microsoft.com/office/powerpoint/2010/main" val="204067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Let’s discuss the October Count submissions timeline.</a:t>
            </a:r>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6</a:t>
            </a:fld>
            <a:endParaRPr lang="en-US"/>
          </a:p>
        </p:txBody>
      </p:sp>
    </p:spTree>
    <p:extLst>
      <p:ext uri="{BB962C8B-B14F-4D97-AF65-F5344CB8AC3E}">
        <p14:creationId xmlns:p14="http://schemas.microsoft.com/office/powerpoint/2010/main" val="185833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0" dirty="0"/>
              <a:t>At the top of the October</a:t>
            </a:r>
            <a:r>
              <a:rPr lang="en-US" b="0" baseline="0" dirty="0"/>
              <a:t> Count Resource page is a link to the Data Submission calendar. This calendar is printable and color coded by collection. The October Count and October Count Audit dates are all marked in blue.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As a reminder, you can also access the CSI Online Calendar. The online calendar is updated regularly throughout the year as timelines change. Users can subscribe to the calendar to have deadlines synced to their google calendars.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October Count is one of the shortest collections, lasting roughly 12 weeks and overlapping with other first semester collections, as well as End of Year wrap up. Given this, it is important to begin reviewing October Count Recourses, which we’ll discuss shortly, as soon as possible in order to say on top of the collection. And, it is important to set internal deadlines for yourself and colleagues to ensure your school is able to meet CSI deadlines.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latin typeface="Segoe UI" panose="020B0502040204020203" pitchFamily="34" charset="0"/>
              </a:rPr>
              <a:t>Key dates for the October Count submissions are listed on this slide. </a:t>
            </a: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The initial file submission to CSI is due by September 2</a:t>
            </a:r>
            <a:r>
              <a:rPr lang="en-US" b="0" baseline="30000" dirty="0"/>
              <a:t>nd</a:t>
            </a:r>
            <a:r>
              <a:rPr lang="en-US" b="0" baseline="0" dirty="0"/>
              <a:t>. Of course, the CSI Data Submissions Team welcomes earlier submissions! Remember, before submitting files to CSI, schools should be using the Record Checker Tool and updating their data as much as possible based on any errors generated in the tool.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Count Day takes place on Monday, October 3rd.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Level 1 errors must be resolved by October 11</a:t>
            </a:r>
            <a:r>
              <a:rPr lang="en-US" b="0" baseline="30000" dirty="0"/>
              <a:t>th</a:t>
            </a:r>
            <a:r>
              <a:rPr lang="en-US" b="0" baseline="0" dirty="0"/>
              <a:t> and Level 2 errors must be resolved by October 21st. Data should be certified as complete and accurate no later than November 3rd.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aseline="0" dirty="0">
              <a:latin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latin typeface="Segoe UI" panose="020B0502040204020203" pitchFamily="34" charset="0"/>
              </a:rPr>
              <a:t>These deadlines are specific to the October Count Submissions. For more details on dates associated with the October Count Audit, please review the October Count Audit General Overview Training.</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FF0000"/>
              </a:solidFill>
            </a:endParaRPr>
          </a:p>
        </p:txBody>
      </p:sp>
      <p:sp>
        <p:nvSpPr>
          <p:cNvPr id="2" name="Slide Number Placeholder 1"/>
          <p:cNvSpPr>
            <a:spLocks noGrp="1"/>
          </p:cNvSpPr>
          <p:nvPr>
            <p:ph type="sldNum" sz="quarter" idx="10"/>
          </p:nvPr>
        </p:nvSpPr>
        <p:spPr/>
        <p:txBody>
          <a:bodyPr/>
          <a:lstStyle/>
          <a:p>
            <a:fld id="{E78F1E83-3B0C-495F-94FD-96131F1D8C8D}" type="slidenum">
              <a:rPr lang="en-US" smtClean="0"/>
              <a:t>7</a:t>
            </a:fld>
            <a:endParaRPr lang="en-US"/>
          </a:p>
        </p:txBody>
      </p:sp>
    </p:spTree>
    <p:extLst>
      <p:ext uri="{BB962C8B-B14F-4D97-AF65-F5344CB8AC3E}">
        <p14:creationId xmlns:p14="http://schemas.microsoft.com/office/powerpoint/2010/main" val="4897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baseline="0" dirty="0">
                <a:solidFill>
                  <a:srgbClr val="FF0000"/>
                </a:solidFill>
              </a:rPr>
              <a:t>In addition to the October Count submissions related dates, there are other dates that are good to be mindful of. These are not on the calendar because they are not submission dates.  Reminders for these deadlines will be included in our weekly emails.</a:t>
            </a:r>
          </a:p>
          <a:p>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The Initial file submission date is Sept 2</a:t>
            </a:r>
            <a:r>
              <a:rPr lang="en-US" b="0" baseline="30000" dirty="0">
                <a:solidFill>
                  <a:srgbClr val="FF0000"/>
                </a:solidFill>
              </a:rPr>
              <a:t>nd</a:t>
            </a:r>
            <a:r>
              <a:rPr lang="en-US" b="0" baseline="0" dirty="0">
                <a:solidFill>
                  <a:srgbClr val="FF0000"/>
                </a:solidFill>
              </a:rPr>
              <a:t>. Following this deadline , CSI will be running total enrollment checks on the data from all schools, comparing the data to projected enrollment counts that we compiled earlier this year. This is just a data validation check that we like to do to look for any major discrepancies in enrollment. There is nothing you need to do for this step beyond ensuring that you make that Initial Submission Deadline.</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As we’ll discuss shortly, September 6</a:t>
            </a:r>
            <a:r>
              <a:rPr lang="en-US" b="0" baseline="30000" dirty="0">
                <a:solidFill>
                  <a:srgbClr val="FF0000"/>
                </a:solidFill>
              </a:rPr>
              <a:t>th</a:t>
            </a:r>
            <a:r>
              <a:rPr lang="en-US" b="0" baseline="0" dirty="0">
                <a:solidFill>
                  <a:srgbClr val="FF0000"/>
                </a:solidFill>
              </a:rPr>
              <a:t> is also the date by which schools can request an alternate count date.</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There are also two different deadlines for September 30</a:t>
            </a:r>
            <a:r>
              <a:rPr lang="en-US" b="0" baseline="30000" dirty="0">
                <a:solidFill>
                  <a:srgbClr val="FF0000"/>
                </a:solidFill>
              </a:rPr>
              <a:t>th</a:t>
            </a:r>
            <a:r>
              <a:rPr lang="en-US" b="0" baseline="0" dirty="0">
                <a:solidFill>
                  <a:srgbClr val="FF0000"/>
                </a:solidFill>
              </a:rPr>
              <a:t>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The first is the deadline to submit the McKinney-Vento forms for homeless students and families for inclusion in the October Count data collection. These need to be submitted in September so we have enough time to get approval before the October Count date.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Also on September 30</a:t>
            </a:r>
            <a:r>
              <a:rPr lang="en-US" b="0" baseline="30000" dirty="0">
                <a:solidFill>
                  <a:srgbClr val="FF0000"/>
                </a:solidFill>
              </a:rPr>
              <a:t>th</a:t>
            </a:r>
            <a:r>
              <a:rPr lang="en-US" b="0" baseline="0" dirty="0">
                <a:solidFill>
                  <a:srgbClr val="FF0000"/>
                </a:solidFill>
              </a:rPr>
              <a:t> is the ALPs approval deadline for Early Access students. Kindergarteners who are under the age of 5 are eligible for a maximum of full-time funding if they meet the related state requirements. Because of this, ALPs have to be approved by Sept 30</a:t>
            </a:r>
            <a:r>
              <a:rPr lang="en-US" b="0" baseline="30000" dirty="0">
                <a:solidFill>
                  <a:srgbClr val="FF0000"/>
                </a:solidFill>
              </a:rPr>
              <a:t>th</a:t>
            </a:r>
            <a:r>
              <a:rPr lang="en-US" b="0" baseline="0" dirty="0">
                <a:solidFill>
                  <a:srgbClr val="FF0000"/>
                </a:solidFill>
              </a:rPr>
              <a:t> in order to claim extra funding for those students.</a:t>
            </a:r>
          </a:p>
          <a:p>
            <a:pPr marL="0" indent="0">
              <a:buFont typeface="Arial" panose="020B0604020202020204" pitchFamily="34" charset="0"/>
              <a:buNone/>
            </a:pPr>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Since the October Count collection has a relatively short turnaround time and the data is used for several high stakes purposes, CSI will utilize the School Compliance Policy for schools missing October Count deadlines. </a:t>
            </a:r>
          </a:p>
          <a:p>
            <a:pPr marL="0" indent="0">
              <a:buFont typeface="Arial" panose="020B0604020202020204" pitchFamily="34" charset="0"/>
              <a:buNone/>
            </a:pPr>
            <a:endParaRPr lang="en-US" b="0" baseline="0" dirty="0">
              <a:solidFill>
                <a:srgbClr val="FF0000"/>
              </a:solidFill>
            </a:endParaRPr>
          </a:p>
        </p:txBody>
      </p:sp>
      <p:sp>
        <p:nvSpPr>
          <p:cNvPr id="2" name="Slide Number Placeholder 1"/>
          <p:cNvSpPr>
            <a:spLocks noGrp="1"/>
          </p:cNvSpPr>
          <p:nvPr>
            <p:ph type="sldNum" sz="quarter" idx="10"/>
          </p:nvPr>
        </p:nvSpPr>
        <p:spPr/>
        <p:txBody>
          <a:bodyPr/>
          <a:lstStyle/>
          <a:p>
            <a:fld id="{E78F1E83-3B0C-495F-94FD-96131F1D8C8D}" type="slidenum">
              <a:rPr lang="en-US" smtClean="0"/>
              <a:t>8</a:t>
            </a:fld>
            <a:endParaRPr lang="en-US"/>
          </a:p>
        </p:txBody>
      </p:sp>
    </p:spTree>
    <p:extLst>
      <p:ext uri="{BB962C8B-B14F-4D97-AF65-F5344CB8AC3E}">
        <p14:creationId xmlns:p14="http://schemas.microsoft.com/office/powerpoint/2010/main" val="357659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As mentioned on the previous slide, schools, in rare circumstances, have the opportunity to request an alternative count day.</a:t>
            </a:r>
          </a:p>
          <a:p>
            <a:endParaRPr lang="en-US" b="0" baseline="0" dirty="0"/>
          </a:p>
          <a:p>
            <a:r>
              <a:rPr lang="en-US" b="0" baseline="0" dirty="0"/>
              <a:t>This typically is considered for schools that are not in session for Count Day and/or are</a:t>
            </a:r>
            <a:r>
              <a:rPr lang="en-US" b="0" i="1" baseline="0" dirty="0"/>
              <a:t> not </a:t>
            </a:r>
            <a:r>
              <a:rPr lang="en-US" b="0" baseline="0" dirty="0"/>
              <a:t>in sessions for multiple days within the count window. If you are interested in learning more about whether an alternative count date may be necessary for your school, please email the submissions inbox. If you are requesting an alternate count date, please also include your desired count date and count window and a reason why you are requesting an alternative date.</a:t>
            </a:r>
          </a:p>
          <a:p>
            <a:endParaRPr lang="en-US" b="0" baseline="0" dirty="0"/>
          </a:p>
          <a:p>
            <a:r>
              <a:rPr lang="en-US" b="0" i="1" baseline="0" dirty="0"/>
              <a:t>If</a:t>
            </a:r>
            <a:r>
              <a:rPr lang="en-US" b="0" baseline="0" dirty="0"/>
              <a:t> an alternative date is approved, all data (including FRL eligibility and transportation data) must be based off of your school’s alternative count date instead of October 1st.  </a:t>
            </a:r>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9</a:t>
            </a:fld>
            <a:endParaRPr lang="en-US"/>
          </a:p>
        </p:txBody>
      </p:sp>
    </p:spTree>
    <p:extLst>
      <p:ext uri="{BB962C8B-B14F-4D97-AF65-F5344CB8AC3E}">
        <p14:creationId xmlns:p14="http://schemas.microsoft.com/office/powerpoint/2010/main" val="174283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223359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595312" y="6388650"/>
            <a:ext cx="548700" cy="417900"/>
          </a:xfrm>
          <a:prstGeom prst="rect">
            <a:avLst/>
          </a:prstGeom>
        </p:spPr>
        <p:txBody>
          <a:bodyPr spcFirstLastPara="1" wrap="square" lIns="91425" tIns="91425" rIns="91425" bIns="91425" anchor="t" anchorCtr="0">
            <a:noAutofit/>
          </a:bodyPr>
          <a:lstStyle>
            <a:lvl1pPr lvl="0" algn="ctr">
              <a:buNone/>
              <a:defRPr sz="1000">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75184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82297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411484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48911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 id="2147483679" r:id="rId13"/>
    <p:sldLayoutId id="214748368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https://resources.csi.state.co.us/sasid-edid-request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hyperlink" Target="https://resources.csi.state.co.us/october-count/"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hyperlink" Target="https://resources.csi.state.co.us/october-count/"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hyperlink" Target="https://resources.csi.state.co.us/october-count/"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hyperlink" Target="https://resources.csi.state.co.us/october-count/"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resources.csi.state.co.us/october-cou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resources.csi.state.co.us/october-count/" TargetMode="External"/><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hyperlink" Target="https://resources.csi.state.co.us/22-23-remote-learning-requirement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MichaelMcManus@csi.state.co.us" TargetMode="External"/><Relationship Id="rId5" Type="http://schemas.openxmlformats.org/officeDocument/2006/relationships/hyperlink" Target="https://www.cde.state.co.us/postsecondary/ascent_changes"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png"/><Relationship Id="rId5" Type="http://schemas.microsoft.com/office/2018/10/relationships/comments" Target="../comments/modernComment_150_A89092E8.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png"/><Relationship Id="rId5" Type="http://schemas.openxmlformats.org/officeDocument/2006/relationships/hyperlink" Target="https://resources.csi.state.co.us/october-coun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hyperlink" Target="https://docs.powerschool.com/USACO/state-reporting-setup"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resources.csi.state.co.us/ic-system-set-up-audit/" TargetMode="External"/><Relationship Id="rId5" Type="http://schemas.openxmlformats.org/officeDocument/2006/relationships/hyperlink" Target="https://resources.csi.state.co.us/data-management-systems/"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hyperlink" Target="http://www.csi.state.co.us/school_resources/legal_policy/compliance_procedure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g"/><Relationship Id="rId5" Type="http://schemas.openxmlformats.org/officeDocument/2006/relationships/hyperlink" Target="mailto:submissions_csi@csi.state.co.u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Rectangle 1"/>
          <p:cNvSpPr/>
          <p:nvPr/>
        </p:nvSpPr>
        <p:spPr>
          <a:xfrm>
            <a:off x="492451" y="1755917"/>
            <a:ext cx="7367279" cy="2062103"/>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October Count General Overview Training </a:t>
            </a:r>
          </a:p>
          <a:p>
            <a:endParaRPr lang="en-US" sz="4000" dirty="0"/>
          </a:p>
        </p:txBody>
      </p:sp>
      <p:sp>
        <p:nvSpPr>
          <p:cNvPr id="7" name="Title 1">
            <a:extLst>
              <a:ext uri="{FF2B5EF4-FFF2-40B4-BE49-F238E27FC236}">
                <a16:creationId xmlns:a16="http://schemas.microsoft.com/office/drawing/2014/main" id="{988E34DE-2FA2-4C0A-A43D-F8B1DB3ADEE9}"/>
              </a:ext>
            </a:extLst>
          </p:cNvPr>
          <p:cNvSpPr txBox="1">
            <a:spLocks/>
          </p:cNvSpPr>
          <p:nvPr/>
        </p:nvSpPr>
        <p:spPr>
          <a:xfrm>
            <a:off x="495299" y="3307275"/>
            <a:ext cx="5953125" cy="6853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a:lstStyle>
          <a:p>
            <a:r>
              <a:rPr lang="en-US" sz="1600" dirty="0"/>
              <a:t>Recorded August 2022</a:t>
            </a:r>
          </a:p>
        </p:txBody>
      </p:sp>
      <p:pic>
        <p:nvPicPr>
          <p:cNvPr id="5" name="Audio 4">
            <a:hlinkClick r:id="" action="ppaction://media"/>
            <a:extLst>
              <a:ext uri="{FF2B5EF4-FFF2-40B4-BE49-F238E27FC236}">
                <a16:creationId xmlns:a16="http://schemas.microsoft.com/office/drawing/2014/main" id="{7443478F-01A3-C37C-EAF5-9962F369E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7329644"/>
      </p:ext>
    </p:extLst>
  </p:cSld>
  <p:clrMapOvr>
    <a:masterClrMapping/>
  </p:clrMapOvr>
  <mc:AlternateContent xmlns:mc="http://schemas.openxmlformats.org/markup-compatibility/2006" xmlns:p14="http://schemas.microsoft.com/office/powerpoint/2010/main">
    <mc:Choice Requires="p14">
      <p:transition spd="slow" p14:dur="2000" advTm="29384"/>
    </mc:Choice>
    <mc:Fallback xmlns="">
      <p:transition spd="slow" advTm="2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54A0-1639-4A93-9402-A6433E63C2CC}"/>
              </a:ext>
            </a:extLst>
          </p:cNvPr>
          <p:cNvSpPr>
            <a:spLocks noGrp="1"/>
          </p:cNvSpPr>
          <p:nvPr>
            <p:ph type="title"/>
          </p:nvPr>
        </p:nvSpPr>
        <p:spPr/>
        <p:txBody>
          <a:bodyPr anchor="ctr">
            <a:normAutofit/>
          </a:bodyPr>
          <a:lstStyle/>
          <a:p>
            <a:r>
              <a:rPr lang="en-US" dirty="0"/>
              <a:t>Timeline Considerations</a:t>
            </a:r>
          </a:p>
        </p:txBody>
      </p:sp>
      <p:graphicFrame>
        <p:nvGraphicFramePr>
          <p:cNvPr id="11" name="Content Placeholder 2">
            <a:extLst>
              <a:ext uri="{FF2B5EF4-FFF2-40B4-BE49-F238E27FC236}">
                <a16:creationId xmlns:a16="http://schemas.microsoft.com/office/drawing/2014/main" id="{D408C25C-D58F-43E7-A4E0-9691BD4A3C82}"/>
              </a:ext>
            </a:extLst>
          </p:cNvPr>
          <p:cNvGraphicFramePr>
            <a:graphicFrameLocks noGrp="1"/>
          </p:cNvGraphicFramePr>
          <p:nvPr>
            <p:ph idx="1"/>
            <p:extLst>
              <p:ext uri="{D42A27DB-BD31-4B8C-83A1-F6EECF244321}">
                <p14:modId xmlns:p14="http://schemas.microsoft.com/office/powerpoint/2010/main" val="71586033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hidden="1">
            <a:extLst>
              <a:ext uri="{FF2B5EF4-FFF2-40B4-BE49-F238E27FC236}">
                <a16:creationId xmlns:a16="http://schemas.microsoft.com/office/drawing/2014/main" id="{4BFDF00C-EE9C-4FA7-957E-D6AAAFD9C49E}"/>
              </a:ext>
            </a:extLst>
          </p:cNvPr>
          <p:cNvSpPr>
            <a:spLocks noGrp="1"/>
          </p:cNvSpPr>
          <p:nvPr>
            <p:ph type="sldNum" idx="4294967295"/>
          </p:nvPr>
        </p:nvSpPr>
        <p:spPr>
          <a:xfrm>
            <a:off x="8594725" y="6388100"/>
            <a:ext cx="549275" cy="419100"/>
          </a:xfrm>
          <a:prstGeom prst="rect">
            <a:avLst/>
          </a:prstGeom>
        </p:spPr>
        <p:txBody>
          <a:bodyPr/>
          <a:lstStyle/>
          <a:p>
            <a:pPr>
              <a:spcAft>
                <a:spcPts val="600"/>
              </a:spcAft>
            </a:pPr>
            <a:fld id="{8D38B3C1-EED7-4E88-8F72-013EE3A58C4A}" type="slidenum">
              <a:rPr lang="en-US" smtClean="0"/>
              <a:pPr>
                <a:spcAft>
                  <a:spcPts val="600"/>
                </a:spcAft>
              </a:pPr>
              <a:t>10</a:t>
            </a:fld>
            <a:endParaRPr lang="en-US"/>
          </a:p>
        </p:txBody>
      </p:sp>
      <p:sp>
        <p:nvSpPr>
          <p:cNvPr id="12" name="Slide Number Placeholder 1">
            <a:extLst>
              <a:ext uri="{FF2B5EF4-FFF2-40B4-BE49-F238E27FC236}">
                <a16:creationId xmlns:a16="http://schemas.microsoft.com/office/drawing/2014/main" id="{120B92D9-52F9-4846-A57C-D9B582826C37}"/>
              </a:ext>
            </a:extLst>
          </p:cNvPr>
          <p:cNvSpPr txBox="1">
            <a:spLocks/>
          </p:cNvSpPr>
          <p:nvPr/>
        </p:nvSpPr>
        <p:spPr>
          <a:xfrm>
            <a:off x="8604248" y="6340472"/>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10</a:t>
            </a:fld>
            <a:endParaRPr lang="en-US"/>
          </a:p>
        </p:txBody>
      </p:sp>
      <p:pic>
        <p:nvPicPr>
          <p:cNvPr id="3" name="Audio 2">
            <a:hlinkClick r:id="" action="ppaction://media"/>
            <a:extLst>
              <a:ext uri="{FF2B5EF4-FFF2-40B4-BE49-F238E27FC236}">
                <a16:creationId xmlns:a16="http://schemas.microsoft.com/office/drawing/2014/main" id="{E12DA088-4529-48BC-8AD1-7B3A6DE837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1963096"/>
      </p:ext>
    </p:extLst>
  </p:cSld>
  <p:clrMapOvr>
    <a:masterClrMapping/>
  </p:clrMapOvr>
  <mc:AlternateContent xmlns:mc="http://schemas.openxmlformats.org/markup-compatibility/2006" xmlns:p14="http://schemas.microsoft.com/office/powerpoint/2010/main">
    <mc:Choice Requires="p14">
      <p:transition spd="slow" p14:dur="2000" advTm="89708"/>
    </mc:Choice>
    <mc:Fallback xmlns="">
      <p:transition spd="slow" advTm="8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October Count Resources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11</a:t>
            </a:fld>
            <a:endParaRPr lang="en-US"/>
          </a:p>
        </p:txBody>
      </p:sp>
      <p:pic>
        <p:nvPicPr>
          <p:cNvPr id="2" name="Audio 1">
            <a:hlinkClick r:id="" action="ppaction://media"/>
            <a:extLst>
              <a:ext uri="{FF2B5EF4-FFF2-40B4-BE49-F238E27FC236}">
                <a16:creationId xmlns:a16="http://schemas.microsoft.com/office/drawing/2014/main" id="{32268110-E59D-4E56-ABFA-1FE2207F3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13825735"/>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normAutofit/>
          </a:bodyPr>
          <a:lstStyle/>
          <a:p>
            <a:pPr>
              <a:defRPr/>
            </a:pPr>
            <a:r>
              <a:rPr lang="en-US" dirty="0">
                <a:latin typeface="Arial" panose="020B0604020202020204" pitchFamily="34" charset="0"/>
                <a:cs typeface="Arial" panose="020B0604020202020204" pitchFamily="34" charset="0"/>
              </a:rPr>
              <a:t>SASIDs and October Count</a:t>
            </a:r>
            <a:endParaRPr lang="en-US"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468E32-7302-4429-8D25-05037C961525}"/>
              </a:ext>
            </a:extLst>
          </p:cNvPr>
          <p:cNvSpPr>
            <a:spLocks noGrp="1"/>
          </p:cNvSpPr>
          <p:nvPr>
            <p:ph idx="1"/>
          </p:nvPr>
        </p:nvSpPr>
        <p:spPr/>
        <p:txBody>
          <a:bodyPr/>
          <a:lstStyle/>
          <a:p>
            <a:r>
              <a:rPr lang="en-US" dirty="0"/>
              <a:t>Every student needs a SASID.</a:t>
            </a:r>
          </a:p>
          <a:p>
            <a:r>
              <a:rPr lang="en-US" dirty="0"/>
              <a:t>Follow CSI’s SASID training for information on requesting and updating SASIDs.</a:t>
            </a:r>
          </a:p>
          <a:p>
            <a:r>
              <a:rPr lang="en-US" dirty="0"/>
              <a:t>Request SASIDs and SASID updates as needed and as soon as possible.</a:t>
            </a:r>
          </a:p>
        </p:txBody>
      </p:sp>
      <p:sp>
        <p:nvSpPr>
          <p:cNvPr id="5" name="Slide Number Placeholder 4"/>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12</a:t>
            </a:fld>
            <a:endParaRPr lang="en-US"/>
          </a:p>
        </p:txBody>
      </p:sp>
      <p:sp>
        <p:nvSpPr>
          <p:cNvPr id="11" name="TextBox 10">
            <a:extLst>
              <a:ext uri="{FF2B5EF4-FFF2-40B4-BE49-F238E27FC236}">
                <a16:creationId xmlns:a16="http://schemas.microsoft.com/office/drawing/2014/main" id="{B7DEB8DD-27D2-4DDA-9223-E9DE5C78777D}"/>
              </a:ext>
            </a:extLst>
          </p:cNvPr>
          <p:cNvSpPr txBox="1"/>
          <p:nvPr/>
        </p:nvSpPr>
        <p:spPr>
          <a:xfrm>
            <a:off x="1605337" y="6311899"/>
            <a:ext cx="5933326"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https://resources.csi.state.co.us/sasid-edid-requests/</a:t>
            </a:r>
            <a:endParaRPr lang="en-US" dirty="0">
              <a:solidFill>
                <a:schemeClr val="accent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5C2090E-A32E-43E6-8755-5C339BEC5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19644684"/>
      </p:ext>
    </p:extLst>
  </p:cSld>
  <p:clrMapOvr>
    <a:masterClrMapping/>
  </p:clrMapOvr>
  <mc:AlternateContent xmlns:mc="http://schemas.openxmlformats.org/markup-compatibility/2006" xmlns:p14="http://schemas.microsoft.com/office/powerpoint/2010/main">
    <mc:Choice Requires="p14">
      <p:transition spd="slow" p14:dur="2000" advTm="38913"/>
    </mc:Choice>
    <mc:Fallback xmlns="">
      <p:transition spd="slow" advTm="3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144" y="102584"/>
            <a:ext cx="7767712" cy="1143000"/>
          </a:xfrm>
        </p:spPr>
        <p:txBody>
          <a:bodyPr>
            <a:noAutofit/>
          </a:bodyPr>
          <a:lstStyle/>
          <a:p>
            <a:pPr algn="ctr"/>
            <a:r>
              <a:rPr lang="en-US" sz="4400" dirty="0">
                <a:latin typeface="Arial" panose="020B0604020202020204" pitchFamily="34" charset="0"/>
                <a:cs typeface="Arial" panose="020B0604020202020204" pitchFamily="34" charset="0"/>
              </a:rPr>
              <a:t>October Count Resources</a:t>
            </a:r>
          </a:p>
        </p:txBody>
      </p:sp>
      <p:sp>
        <p:nvSpPr>
          <p:cNvPr id="9" name="TextBox 8"/>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D03593E-E436-47A2-91F3-B283E0FB940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6598" y="2663146"/>
            <a:ext cx="6806178" cy="2489770"/>
          </a:xfrm>
          <a:prstGeom prst="rect">
            <a:avLst/>
          </a:prstGeom>
          <a:ln w="19050">
            <a:solidFill>
              <a:schemeClr val="tx1"/>
            </a:solidFill>
          </a:ln>
        </p:spPr>
      </p:pic>
      <p:sp>
        <p:nvSpPr>
          <p:cNvPr id="10" name="Oval 9">
            <a:extLst>
              <a:ext uri="{FF2B5EF4-FFF2-40B4-BE49-F238E27FC236}">
                <a16:creationId xmlns:a16="http://schemas.microsoft.com/office/drawing/2014/main" id="{FC6E25B6-4B60-4B0E-B10B-964BF9236B21}"/>
              </a:ext>
            </a:extLst>
          </p:cNvPr>
          <p:cNvSpPr/>
          <p:nvPr/>
        </p:nvSpPr>
        <p:spPr>
          <a:xfrm>
            <a:off x="5541417" y="3079679"/>
            <a:ext cx="2599362" cy="9580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CED22634-83DF-4008-950E-9A376F762C07}"/>
              </a:ext>
            </a:extLst>
          </p:cNvPr>
          <p:cNvSpPr txBox="1">
            <a:spLocks/>
          </p:cNvSpPr>
          <p:nvPr/>
        </p:nvSpPr>
        <p:spPr>
          <a:xfrm>
            <a:off x="8594725" y="64389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13</a:t>
            </a:fld>
            <a:endParaRPr lang="en-US"/>
          </a:p>
        </p:txBody>
      </p:sp>
      <p:pic>
        <p:nvPicPr>
          <p:cNvPr id="3" name="Audio 2">
            <a:hlinkClick r:id="" action="ppaction://media"/>
            <a:extLst>
              <a:ext uri="{FF2B5EF4-FFF2-40B4-BE49-F238E27FC236}">
                <a16:creationId xmlns:a16="http://schemas.microsoft.com/office/drawing/2014/main" id="{DFCBF7E4-669D-4498-BC00-93B935B54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19818362"/>
      </p:ext>
    </p:extLst>
  </p:cSld>
  <p:clrMapOvr>
    <a:masterClrMapping/>
  </p:clrMapOvr>
  <mc:AlternateContent xmlns:mc="http://schemas.openxmlformats.org/markup-compatibility/2006" xmlns:p14="http://schemas.microsoft.com/office/powerpoint/2010/main">
    <mc:Choice Requires="p14">
      <p:transition spd="slow" p14:dur="2000" advTm="42533"/>
    </mc:Choice>
    <mc:Fallback xmlns="">
      <p:transition spd="slow" advTm="4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9" y="366307"/>
            <a:ext cx="8238971" cy="1143000"/>
          </a:xfrm>
        </p:spPr>
        <p:txBody>
          <a:bodyPr>
            <a:noAutofit/>
          </a:bodyPr>
          <a:lstStyle/>
          <a:p>
            <a:r>
              <a:rPr lang="en-US" dirty="0">
                <a:latin typeface="Arial" panose="020B0604020202020204" pitchFamily="34" charset="0"/>
                <a:cs typeface="Arial" panose="020B0604020202020204" pitchFamily="34" charset="0"/>
              </a:rPr>
              <a:t>General Submissions Resources</a:t>
            </a:r>
          </a:p>
        </p:txBody>
      </p:sp>
      <p:sp>
        <p:nvSpPr>
          <p:cNvPr id="12" name="Slide Number Placeholder 1">
            <a:extLst>
              <a:ext uri="{FF2B5EF4-FFF2-40B4-BE49-F238E27FC236}">
                <a16:creationId xmlns:a16="http://schemas.microsoft.com/office/drawing/2014/main" id="{BA4BDEBF-0610-4818-B4D5-12B291E6E2DD}"/>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14</a:t>
            </a:fld>
            <a:endParaRPr lang="en-US"/>
          </a:p>
        </p:txBody>
      </p:sp>
      <p:sp>
        <p:nvSpPr>
          <p:cNvPr id="13" name="TextBox 12">
            <a:extLst>
              <a:ext uri="{FF2B5EF4-FFF2-40B4-BE49-F238E27FC236}">
                <a16:creationId xmlns:a16="http://schemas.microsoft.com/office/drawing/2014/main" id="{3EAF7D44-7CE5-497C-8243-3AAE01EEB36C}"/>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71B8446-109E-4097-A068-C6DE7192B8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28411" y="1686309"/>
            <a:ext cx="5553626" cy="4423563"/>
          </a:xfrm>
          <a:prstGeom prst="rect">
            <a:avLst/>
          </a:prstGeom>
          <a:ln>
            <a:noFill/>
          </a:ln>
          <a:effectLst>
            <a:outerShdw blurRad="190500" algn="tl" rotWithShape="0">
              <a:srgbClr val="000000">
                <a:alpha val="70000"/>
              </a:srgbClr>
            </a:outerShdw>
          </a:effectLst>
        </p:spPr>
      </p:pic>
      <p:pic>
        <p:nvPicPr>
          <p:cNvPr id="3" name="Audio 2">
            <a:hlinkClick r:id="" action="ppaction://media"/>
            <a:extLst>
              <a:ext uri="{FF2B5EF4-FFF2-40B4-BE49-F238E27FC236}">
                <a16:creationId xmlns:a16="http://schemas.microsoft.com/office/drawing/2014/main" id="{E8BC987D-3BAD-4E78-8E59-3DEA6EA693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8919792"/>
      </p:ext>
    </p:extLst>
  </p:cSld>
  <p:clrMapOvr>
    <a:masterClrMapping/>
  </p:clrMapOvr>
  <mc:AlternateContent xmlns:mc="http://schemas.openxmlformats.org/markup-compatibility/2006" xmlns:p14="http://schemas.microsoft.com/office/powerpoint/2010/main">
    <mc:Choice Requires="p14">
      <p:transition spd="slow" p14:dur="2000" advTm="12024"/>
    </mc:Choice>
    <mc:Fallback xmlns="">
      <p:transition spd="slow" advTm="12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File Layouts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15</a:t>
            </a:fld>
            <a:endParaRPr lang="en-US"/>
          </a:p>
        </p:txBody>
      </p:sp>
      <p:pic>
        <p:nvPicPr>
          <p:cNvPr id="7" name="Picture 6">
            <a:extLst>
              <a:ext uri="{FF2B5EF4-FFF2-40B4-BE49-F238E27FC236}">
                <a16:creationId xmlns:a16="http://schemas.microsoft.com/office/drawing/2014/main" id="{246BE819-D447-46FA-A54D-2DA8BB27AB39}"/>
              </a:ext>
            </a:extLst>
          </p:cNvPr>
          <p:cNvPicPr>
            <a:picLocks noChangeAspect="1"/>
          </p:cNvPicPr>
          <p:nvPr/>
        </p:nvPicPr>
        <p:blipFill>
          <a:blip r:embed="rId5"/>
          <a:stretch>
            <a:fillRect/>
          </a:stretch>
        </p:blipFill>
        <p:spPr>
          <a:xfrm>
            <a:off x="281707" y="2870699"/>
            <a:ext cx="8580586" cy="2204734"/>
          </a:xfrm>
          <a:prstGeom prst="rect">
            <a:avLst/>
          </a:prstGeom>
          <a:ln w="19050">
            <a:solidFill>
              <a:schemeClr val="tx1"/>
            </a:solidFill>
          </a:ln>
        </p:spPr>
      </p:pic>
      <p:sp>
        <p:nvSpPr>
          <p:cNvPr id="9" name="TextBox 8">
            <a:extLst>
              <a:ext uri="{FF2B5EF4-FFF2-40B4-BE49-F238E27FC236}">
                <a16:creationId xmlns:a16="http://schemas.microsoft.com/office/drawing/2014/main" id="{A5040239-955B-4E01-9924-04D0FB644237}"/>
              </a:ext>
            </a:extLst>
          </p:cNvPr>
          <p:cNvSpPr txBox="1"/>
          <p:nvPr/>
        </p:nvSpPr>
        <p:spPr>
          <a:xfrm>
            <a:off x="485775" y="6031209"/>
            <a:ext cx="8172450" cy="923330"/>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October Count: </a:t>
            </a:r>
            <a:r>
              <a:rPr lang="en-US" dirty="0">
                <a:solidFill>
                  <a:schemeClr val="accent1"/>
                </a:solidFill>
                <a:latin typeface="Arial" panose="020B0604020202020204" pitchFamily="34" charset="0"/>
                <a:cs typeface="Arial" panose="020B0604020202020204" pitchFamily="34" charset="0"/>
              </a:rPr>
              <a:t>https://resources.csi.state.co.us/october-count/</a:t>
            </a:r>
          </a:p>
          <a:p>
            <a:pPr algn="ctr"/>
            <a:r>
              <a:rPr lang="en-US" b="1" dirty="0">
                <a:solidFill>
                  <a:schemeClr val="accent1"/>
                </a:solidFill>
                <a:latin typeface="Arial" panose="020B0604020202020204" pitchFamily="34" charset="0"/>
                <a:cs typeface="Arial" panose="020B0604020202020204" pitchFamily="34" charset="0"/>
              </a:rPr>
              <a:t>Boot Camp:</a:t>
            </a:r>
            <a:r>
              <a:rPr lang="en-US" dirty="0">
                <a:solidFill>
                  <a:schemeClr val="accent1"/>
                </a:solidFill>
                <a:latin typeface="Arial" panose="020B0604020202020204" pitchFamily="34" charset="0"/>
                <a:cs typeface="Arial" panose="020B0604020202020204" pitchFamily="34" charset="0"/>
              </a:rPr>
              <a:t> https://resources.csi.state.co.us/data-submissions-bootcamp/</a:t>
            </a:r>
          </a:p>
          <a:p>
            <a:pPr algn="ctr"/>
            <a:endParaRPr lang="en-US" dirty="0">
              <a:solidFill>
                <a:schemeClr val="accent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791AC5A-68EF-435D-8DD4-E938B57084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47395202"/>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Trainings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16</a:t>
            </a:fld>
            <a:endParaRPr lang="en-US"/>
          </a:p>
        </p:txBody>
      </p:sp>
      <p:sp>
        <p:nvSpPr>
          <p:cNvPr id="10" name="TextBox 9">
            <a:extLst>
              <a:ext uri="{FF2B5EF4-FFF2-40B4-BE49-F238E27FC236}">
                <a16:creationId xmlns:a16="http://schemas.microsoft.com/office/drawing/2014/main" id="{6743F3D9-A53A-4234-B8B6-80FF5FA592A4}"/>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1" name="Picture 10" descr="Graphical user interface, application, Word&#10;&#10;Description automatically generated">
            <a:extLst>
              <a:ext uri="{FF2B5EF4-FFF2-40B4-BE49-F238E27FC236}">
                <a16:creationId xmlns:a16="http://schemas.microsoft.com/office/drawing/2014/main" id="{5D1021F5-C19F-4157-BB55-BAC74F2C8A50}"/>
              </a:ext>
            </a:extLst>
          </p:cNvPr>
          <p:cNvPicPr>
            <a:picLocks noChangeAspect="1"/>
          </p:cNvPicPr>
          <p:nvPr/>
        </p:nvPicPr>
        <p:blipFill>
          <a:blip r:embed="rId6"/>
          <a:stretch>
            <a:fillRect/>
          </a:stretch>
        </p:blipFill>
        <p:spPr>
          <a:xfrm>
            <a:off x="566737" y="1538287"/>
            <a:ext cx="8010525" cy="4352925"/>
          </a:xfrm>
          <a:prstGeom prst="rect">
            <a:avLst/>
          </a:prstGeom>
        </p:spPr>
      </p:pic>
      <p:pic>
        <p:nvPicPr>
          <p:cNvPr id="4" name="Audio 3">
            <a:hlinkClick r:id="" action="ppaction://media"/>
            <a:extLst>
              <a:ext uri="{FF2B5EF4-FFF2-40B4-BE49-F238E27FC236}">
                <a16:creationId xmlns:a16="http://schemas.microsoft.com/office/drawing/2014/main" id="{BAFC2D3E-9381-49E7-A656-F096B47C72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11224252"/>
      </p:ext>
    </p:extLst>
  </p:cSld>
  <p:clrMapOvr>
    <a:masterClrMapping/>
  </p:clrMapOvr>
  <mc:AlternateContent xmlns:mc="http://schemas.openxmlformats.org/markup-compatibility/2006" xmlns:p14="http://schemas.microsoft.com/office/powerpoint/2010/main">
    <mc:Choice Requires="p14">
      <p:transition spd="slow" p14:dur="2000" advTm="16565"/>
    </mc:Choice>
    <mc:Fallback xmlns="">
      <p:transition spd="slow" advTm="1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Data Validation Resources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17</a:t>
            </a:fld>
            <a:endParaRPr lang="en-US"/>
          </a:p>
        </p:txBody>
      </p:sp>
      <p:sp>
        <p:nvSpPr>
          <p:cNvPr id="13" name="TextBox 12">
            <a:extLst>
              <a:ext uri="{FF2B5EF4-FFF2-40B4-BE49-F238E27FC236}">
                <a16:creationId xmlns:a16="http://schemas.microsoft.com/office/drawing/2014/main" id="{BCDEB393-4542-4B2C-8845-4D7510F49530}"/>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9" name="Picture 8" descr="Graphical user interface, application, Word&#10;&#10;Description automatically generated">
            <a:extLst>
              <a:ext uri="{FF2B5EF4-FFF2-40B4-BE49-F238E27FC236}">
                <a16:creationId xmlns:a16="http://schemas.microsoft.com/office/drawing/2014/main" id="{8620DDD5-25B1-4023-83FB-87CA4A284284}"/>
              </a:ext>
            </a:extLst>
          </p:cNvPr>
          <p:cNvPicPr>
            <a:picLocks noChangeAspect="1"/>
          </p:cNvPicPr>
          <p:nvPr/>
        </p:nvPicPr>
        <p:blipFill>
          <a:blip r:embed="rId6"/>
          <a:stretch>
            <a:fillRect/>
          </a:stretch>
        </p:blipFill>
        <p:spPr>
          <a:xfrm>
            <a:off x="385762" y="1990725"/>
            <a:ext cx="8372475" cy="3733800"/>
          </a:xfrm>
          <a:prstGeom prst="rect">
            <a:avLst/>
          </a:prstGeom>
        </p:spPr>
      </p:pic>
      <p:pic>
        <p:nvPicPr>
          <p:cNvPr id="4" name="Audio 3">
            <a:hlinkClick r:id="" action="ppaction://media"/>
            <a:extLst>
              <a:ext uri="{FF2B5EF4-FFF2-40B4-BE49-F238E27FC236}">
                <a16:creationId xmlns:a16="http://schemas.microsoft.com/office/drawing/2014/main" id="{25F536ED-6416-4FC0-9BD8-9CDB7B9CA7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1558305"/>
      </p:ext>
    </p:extLst>
  </p:cSld>
  <p:clrMapOvr>
    <a:masterClrMapping/>
  </p:clrMapOvr>
  <mc:AlternateContent xmlns:mc="http://schemas.openxmlformats.org/markup-compatibility/2006" xmlns:p14="http://schemas.microsoft.com/office/powerpoint/2010/main">
    <mc:Choice Requires="p14">
      <p:transition spd="slow" p14:dur="2000" advTm="30381"/>
    </mc:Choice>
    <mc:Fallback xmlns="">
      <p:transition spd="slow" advTm="30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Lst>
          </p:cNvPr>
          <p:cNvSpPr>
            <a:spLocks noGrp="1"/>
          </p:cNvSpPr>
          <p:nvPr>
            <p:ph type="title"/>
          </p:nvPr>
        </p:nvSpPr>
        <p:spPr>
          <a:xfrm>
            <a:off x="1382971" y="1135506"/>
            <a:ext cx="6378057" cy="857250"/>
          </a:xfrm>
        </p:spPr>
        <p:txBody>
          <a:bodyPr>
            <a:noAutofit/>
          </a:bodyPr>
          <a:lstStyle/>
          <a:p>
            <a:pPr algn="ctr"/>
            <a:r>
              <a:rPr lang="en-US" sz="4800" dirty="0">
                <a:latin typeface="Arial" panose="020B0604020202020204" pitchFamily="34" charset="0"/>
                <a:cs typeface="Arial" panose="020B0604020202020204" pitchFamily="34" charset="0"/>
              </a:rPr>
              <a:t>October Count Record Checker Tool</a:t>
            </a:r>
          </a:p>
        </p:txBody>
      </p:sp>
      <p:sp>
        <p:nvSpPr>
          <p:cNvPr id="4" name="Slide Number Placeholder 3">
            <a:extLst>
              <a:ext uri="{FF2B5EF4-FFF2-40B4-BE49-F238E27FC236}">
                <a16:creationId xmlns:a16="http://schemas.microsoft.com/office/drawing/2014/main" id="{EB3BB27D-2D23-4A55-B502-AC52F918EE45}"/>
              </a:ext>
            </a:extLst>
          </p:cNvPr>
          <p:cNvSpPr>
            <a:spLocks noGrp="1"/>
          </p:cNvSpPr>
          <p:nvPr>
            <p:ph type="sldNum" idx="12"/>
          </p:nvPr>
        </p:nvSpPr>
        <p:spPr/>
        <p:txBody>
          <a:bodyPr/>
          <a:lstStyle/>
          <a:p>
            <a:fld id="{8D38B3C1-EED7-4E88-8F72-013EE3A58C4A}" type="slidenum">
              <a:rPr lang="en-US" sz="1200" smtClean="0">
                <a:solidFill>
                  <a:schemeClr val="tx1"/>
                </a:solidFill>
              </a:rPr>
              <a:pPr/>
              <a:t>18</a:t>
            </a:fld>
            <a:endParaRPr lang="en-US" sz="1200" dirty="0">
              <a:solidFill>
                <a:schemeClr val="tx1"/>
              </a:solidFill>
            </a:endParaRPr>
          </a:p>
        </p:txBody>
      </p:sp>
      <p:pic>
        <p:nvPicPr>
          <p:cNvPr id="6" name="Picture 5" descr="Graphical user interface, application, Word&#10;&#10;Description automatically generated">
            <a:extLst>
              <a:ext uri="{FF2B5EF4-FFF2-40B4-BE49-F238E27FC236}">
                <a16:creationId xmlns:a16="http://schemas.microsoft.com/office/drawing/2014/main" id="{F81725FA-3533-41AE-B876-F7B329E95C8D}"/>
              </a:ext>
            </a:extLst>
          </p:cNvPr>
          <p:cNvPicPr>
            <a:picLocks noChangeAspect="1"/>
          </p:cNvPicPr>
          <p:nvPr/>
        </p:nvPicPr>
        <p:blipFill>
          <a:blip r:embed="rId3"/>
          <a:stretch>
            <a:fillRect/>
          </a:stretch>
        </p:blipFill>
        <p:spPr>
          <a:xfrm>
            <a:off x="1008741" y="2383604"/>
            <a:ext cx="7126515" cy="2878923"/>
          </a:xfrm>
          <a:prstGeom prst="rect">
            <a:avLst/>
          </a:prstGeom>
          <a:ln>
            <a:solidFill>
              <a:schemeClr val="accent1"/>
            </a:solidFill>
          </a:ln>
        </p:spPr>
      </p:pic>
      <p:sp>
        <p:nvSpPr>
          <p:cNvPr id="9" name="TextBox 8">
            <a:extLst>
              <a:ext uri="{FF2B5EF4-FFF2-40B4-BE49-F238E27FC236}">
                <a16:creationId xmlns:a16="http://schemas.microsoft.com/office/drawing/2014/main" id="{6A4A0860-76B9-461D-838C-5229605B9906}"/>
              </a:ext>
            </a:extLst>
          </p:cNvPr>
          <p:cNvSpPr txBox="1"/>
          <p:nvPr/>
        </p:nvSpPr>
        <p:spPr>
          <a:xfrm>
            <a:off x="1330112" y="5829222"/>
            <a:ext cx="6483772" cy="369332"/>
          </a:xfrm>
          <a:prstGeom prst="rect">
            <a:avLst/>
          </a:prstGeom>
          <a:noFill/>
        </p:spPr>
        <p:txBody>
          <a:bodyPr wrap="square" rtlCol="0">
            <a:spAutoFit/>
          </a:bodyPr>
          <a:lstStyle/>
          <a:p>
            <a:pPr algn="ctr"/>
            <a:r>
              <a:rPr lang="en-US" dirty="0">
                <a:solidFill>
                  <a:srgbClr val="C00000"/>
                </a:solidFill>
              </a:rPr>
              <a:t>Recommended date to complete a check is August 29</a:t>
            </a:r>
            <a:r>
              <a:rPr lang="en-US" baseline="30000" dirty="0">
                <a:solidFill>
                  <a:srgbClr val="C00000"/>
                </a:solidFill>
              </a:rPr>
              <a:t>th</a:t>
            </a:r>
            <a:r>
              <a:rPr lang="en-US" dirty="0">
                <a:solidFill>
                  <a:srgbClr val="C00000"/>
                </a:solidFill>
              </a:rPr>
              <a:t>, 2022</a:t>
            </a:r>
          </a:p>
        </p:txBody>
      </p:sp>
    </p:spTree>
    <p:extLst>
      <p:ext uri="{BB962C8B-B14F-4D97-AF65-F5344CB8AC3E}">
        <p14:creationId xmlns:p14="http://schemas.microsoft.com/office/powerpoint/2010/main" val="1627931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Field-Specific Resources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19</a:t>
            </a:fld>
            <a:endParaRPr lang="en-US"/>
          </a:p>
        </p:txBody>
      </p:sp>
      <p:pic>
        <p:nvPicPr>
          <p:cNvPr id="8" name="Picture 7">
            <a:extLst>
              <a:ext uri="{FF2B5EF4-FFF2-40B4-BE49-F238E27FC236}">
                <a16:creationId xmlns:a16="http://schemas.microsoft.com/office/drawing/2014/main" id="{48075007-C984-4A7D-8327-E1B90F1E2B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9216" y="1974692"/>
            <a:ext cx="7334512" cy="3238109"/>
          </a:xfrm>
          <a:prstGeom prst="rect">
            <a:avLst/>
          </a:prstGeom>
          <a:ln w="9525">
            <a:solidFill>
              <a:schemeClr val="tx1"/>
            </a:solidFill>
          </a:ln>
        </p:spPr>
      </p:pic>
      <p:cxnSp>
        <p:nvCxnSpPr>
          <p:cNvPr id="9" name="Straight Connector 8">
            <a:extLst>
              <a:ext uri="{FF2B5EF4-FFF2-40B4-BE49-F238E27FC236}">
                <a16:creationId xmlns:a16="http://schemas.microsoft.com/office/drawing/2014/main" id="{452FF0DB-B707-4859-B16E-C93374A1A001}"/>
              </a:ext>
            </a:extLst>
          </p:cNvPr>
          <p:cNvCxnSpPr>
            <a:cxnSpLocks/>
          </p:cNvCxnSpPr>
          <p:nvPr/>
        </p:nvCxnSpPr>
        <p:spPr>
          <a:xfrm flipV="1">
            <a:off x="3698912" y="3593746"/>
            <a:ext cx="873088" cy="713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7A6DDA-D99B-4486-AE04-6AA64F8D1846}"/>
              </a:ext>
            </a:extLst>
          </p:cNvPr>
          <p:cNvCxnSpPr>
            <a:cxnSpLocks/>
          </p:cNvCxnSpPr>
          <p:nvPr/>
        </p:nvCxnSpPr>
        <p:spPr>
          <a:xfrm flipV="1">
            <a:off x="4221426" y="3578850"/>
            <a:ext cx="4247242" cy="728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639BD4-B76A-4E4E-8C2C-D2A6BBEF77CE}"/>
              </a:ext>
            </a:extLst>
          </p:cNvPr>
          <p:cNvCxnSpPr>
            <a:cxnSpLocks/>
          </p:cNvCxnSpPr>
          <p:nvPr/>
        </p:nvCxnSpPr>
        <p:spPr>
          <a:xfrm>
            <a:off x="3698912" y="4581480"/>
            <a:ext cx="873088" cy="1577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A28D18-438C-4ABD-B230-E3EBCE41DC23}"/>
              </a:ext>
            </a:extLst>
          </p:cNvPr>
          <p:cNvCxnSpPr>
            <a:cxnSpLocks/>
          </p:cNvCxnSpPr>
          <p:nvPr/>
        </p:nvCxnSpPr>
        <p:spPr>
          <a:xfrm>
            <a:off x="4221426" y="4581480"/>
            <a:ext cx="4247242" cy="15774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2AF68E8-AC85-4E6E-ADC2-A97F0346E8C8}"/>
              </a:ext>
            </a:extLst>
          </p:cNvPr>
          <p:cNvPicPr>
            <a:picLocks noChangeAspect="1"/>
          </p:cNvPicPr>
          <p:nvPr/>
        </p:nvPicPr>
        <p:blipFill>
          <a:blip r:embed="rId6"/>
          <a:stretch>
            <a:fillRect/>
          </a:stretch>
        </p:blipFill>
        <p:spPr>
          <a:xfrm>
            <a:off x="4572000" y="3578850"/>
            <a:ext cx="3896668" cy="2580120"/>
          </a:xfrm>
          <a:prstGeom prst="rect">
            <a:avLst/>
          </a:prstGeom>
          <a:ln w="9525">
            <a:solidFill>
              <a:schemeClr val="tx1"/>
            </a:solidFill>
          </a:ln>
        </p:spPr>
      </p:pic>
      <p:sp>
        <p:nvSpPr>
          <p:cNvPr id="16" name="TextBox 15">
            <a:extLst>
              <a:ext uri="{FF2B5EF4-FFF2-40B4-BE49-F238E27FC236}">
                <a16:creationId xmlns:a16="http://schemas.microsoft.com/office/drawing/2014/main" id="{E7E7FEB3-610B-4CC9-A327-223B3810EDB0}"/>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A6FC498-0722-2C1C-E82E-4E21D6823D6B}"/>
              </a:ext>
            </a:extLst>
          </p:cNvPr>
          <p:cNvSpPr/>
          <p:nvPr/>
        </p:nvSpPr>
        <p:spPr>
          <a:xfrm>
            <a:off x="989216" y="2280863"/>
            <a:ext cx="2401256" cy="17260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6548E6E2-D790-144A-6FF3-0E361E3F8B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9137109"/>
      </p:ext>
    </p:extLst>
  </p:cSld>
  <p:clrMapOvr>
    <a:masterClrMapping/>
  </p:clrMapOvr>
  <mc:AlternateContent xmlns:mc="http://schemas.openxmlformats.org/markup-compatibility/2006">
    <mc:Choice xmlns:p14="http://schemas.microsoft.com/office/powerpoint/2010/main" Requires="p14">
      <p:transition spd="slow" p14:dur="2000" advTm="49747"/>
    </mc:Choice>
    <mc:Fallback>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23975" y="750624"/>
            <a:ext cx="8525385" cy="857250"/>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The Data Submissions Process</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24286" y="1961762"/>
            <a:ext cx="7612687" cy="1956333"/>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8D9C45EC-AF10-4A56-950A-37E593E2E42A}"/>
              </a:ext>
            </a:extLst>
          </p:cNvPr>
          <p:cNvSpPr/>
          <p:nvPr/>
        </p:nvSpPr>
        <p:spPr>
          <a:xfrm>
            <a:off x="459751" y="2612955"/>
            <a:ext cx="1722704" cy="1276564"/>
          </a:xfrm>
          <a:prstGeom prst="ellipse">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2B25E715-8B0C-47C2-8617-16BEA8C7B0D1}"/>
              </a:ext>
            </a:extLst>
          </p:cNvPr>
          <p:cNvPicPr>
            <a:picLocks noChangeAspect="1"/>
          </p:cNvPicPr>
          <p:nvPr/>
        </p:nvPicPr>
        <p:blipFill>
          <a:blip r:embed="rId6"/>
          <a:stretch>
            <a:fillRect/>
          </a:stretch>
        </p:blipFill>
        <p:spPr>
          <a:xfrm>
            <a:off x="4586667" y="3251237"/>
            <a:ext cx="4115260" cy="2874075"/>
          </a:xfrm>
          <a:prstGeom prst="rect">
            <a:avLst/>
          </a:prstGeom>
          <a:ln>
            <a:noFill/>
          </a:ln>
          <a:effectLst>
            <a:outerShdw blurRad="190500" algn="tl" rotWithShape="0">
              <a:srgbClr val="000000">
                <a:alpha val="70000"/>
              </a:srgbClr>
            </a:outerShdw>
          </a:effectLst>
        </p:spPr>
      </p:pic>
      <p:sp>
        <p:nvSpPr>
          <p:cNvPr id="18" name="Slide Number Placeholder 1">
            <a:extLst>
              <a:ext uri="{FF2B5EF4-FFF2-40B4-BE49-F238E27FC236}">
                <a16:creationId xmlns:a16="http://schemas.microsoft.com/office/drawing/2014/main" id="{4D006DF6-39AB-4F2C-B07B-BA537A2891EC}"/>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a:t>
            </a:fld>
            <a:endParaRPr lang="en-US"/>
          </a:p>
        </p:txBody>
      </p:sp>
      <p:sp>
        <p:nvSpPr>
          <p:cNvPr id="20" name="TextBox 19">
            <a:extLst>
              <a:ext uri="{FF2B5EF4-FFF2-40B4-BE49-F238E27FC236}">
                <a16:creationId xmlns:a16="http://schemas.microsoft.com/office/drawing/2014/main" id="{34952674-5CBF-4F8D-8AF5-927BFFC1E3D0}"/>
              </a:ext>
            </a:extLst>
          </p:cNvPr>
          <p:cNvSpPr txBox="1"/>
          <p:nvPr/>
        </p:nvSpPr>
        <p:spPr>
          <a:xfrm>
            <a:off x="1821886" y="6228318"/>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rPr>
              <a:t>resources.csi.state.co.us/data-submissions-bootcamp/</a:t>
            </a:r>
          </a:p>
        </p:txBody>
      </p:sp>
      <p:pic>
        <p:nvPicPr>
          <p:cNvPr id="2" name="Audio 1">
            <a:hlinkClick r:id="" action="ppaction://media"/>
            <a:extLst>
              <a:ext uri="{FF2B5EF4-FFF2-40B4-BE49-F238E27FC236}">
                <a16:creationId xmlns:a16="http://schemas.microsoft.com/office/drawing/2014/main" id="{198D0B38-6ABA-4E4F-ACB3-48C1AAFC8B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0914408"/>
      </p:ext>
    </p:extLst>
  </p:cSld>
  <p:clrMapOvr>
    <a:masterClrMapping/>
  </p:clrMapOvr>
  <mc:AlternateContent xmlns:mc="http://schemas.openxmlformats.org/markup-compatibility/2006" xmlns:p14="http://schemas.microsoft.com/office/powerpoint/2010/main">
    <mc:Choice Requires="p14">
      <p:transition spd="slow" p14:dur="2000" advTm="27346"/>
    </mc:Choice>
    <mc:Fallback xmlns="">
      <p:transition spd="slow" advTm="2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63" y="199490"/>
            <a:ext cx="7325823" cy="1143000"/>
          </a:xfrm>
        </p:spPr>
        <p:txBody>
          <a:bodyPr>
            <a:noAutofit/>
          </a:bodyPr>
          <a:lstStyle/>
          <a:p>
            <a:r>
              <a:rPr lang="en-US" sz="4800" dirty="0">
                <a:latin typeface="Arial" panose="020B0604020202020204" pitchFamily="34" charset="0"/>
                <a:cs typeface="Arial" panose="020B0604020202020204" pitchFamily="34" charset="0"/>
              </a:rPr>
              <a:t>OC Audit Resources</a:t>
            </a:r>
          </a:p>
        </p:txBody>
      </p:sp>
      <p:pic>
        <p:nvPicPr>
          <p:cNvPr id="7" name="Picture 6">
            <a:extLst>
              <a:ext uri="{FF2B5EF4-FFF2-40B4-BE49-F238E27FC236}">
                <a16:creationId xmlns:a16="http://schemas.microsoft.com/office/drawing/2014/main" id="{ED39705D-D5F1-46D6-ACEB-97DF43CC4AB8}"/>
              </a:ext>
            </a:extLst>
          </p:cNvPr>
          <p:cNvPicPr>
            <a:picLocks noChangeAspect="1"/>
          </p:cNvPicPr>
          <p:nvPr/>
        </p:nvPicPr>
        <p:blipFill>
          <a:blip r:embed="rId5"/>
          <a:stretch>
            <a:fillRect/>
          </a:stretch>
        </p:blipFill>
        <p:spPr>
          <a:xfrm>
            <a:off x="1727037" y="1723596"/>
            <a:ext cx="5808473" cy="3728649"/>
          </a:xfrm>
          <a:prstGeom prst="rect">
            <a:avLst/>
          </a:prstGeom>
          <a:ln w="19050">
            <a:solidFill>
              <a:schemeClr val="tx1"/>
            </a:solidFill>
          </a:ln>
        </p:spPr>
      </p:pic>
      <p:sp>
        <p:nvSpPr>
          <p:cNvPr id="9" name="Slide Number Placeholder 1">
            <a:extLst>
              <a:ext uri="{FF2B5EF4-FFF2-40B4-BE49-F238E27FC236}">
                <a16:creationId xmlns:a16="http://schemas.microsoft.com/office/drawing/2014/main" id="{AABD00BA-8954-4ADD-9B09-A1B7CE195B33}"/>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20</a:t>
            </a:fld>
            <a:endParaRPr lang="en-US"/>
          </a:p>
        </p:txBody>
      </p:sp>
      <p:sp>
        <p:nvSpPr>
          <p:cNvPr id="10" name="TextBox 9">
            <a:extLst>
              <a:ext uri="{FF2B5EF4-FFF2-40B4-BE49-F238E27FC236}">
                <a16:creationId xmlns:a16="http://schemas.microsoft.com/office/drawing/2014/main" id="{039EFD32-0C1F-4950-B1FF-FA35C7B4059C}"/>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CFC18CD9-FFF0-4D1F-BC1E-0BC553E10E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09839753"/>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089" y="506148"/>
            <a:ext cx="8571244" cy="639750"/>
          </a:xfrm>
        </p:spPr>
        <p:txBody>
          <a:bodyPr>
            <a:noAutofit/>
          </a:bodyPr>
          <a:lstStyle/>
          <a:p>
            <a:r>
              <a:rPr lang="en-US" sz="4800" dirty="0">
                <a:latin typeface="Arial" panose="020B0604020202020204" pitchFamily="34" charset="0"/>
                <a:cs typeface="Arial" panose="020B0604020202020204" pitchFamily="34" charset="0"/>
              </a:rPr>
              <a:t>Collaboration is Key</a:t>
            </a:r>
          </a:p>
        </p:txBody>
      </p:sp>
      <p:sp>
        <p:nvSpPr>
          <p:cNvPr id="6" name="TextBox 5"/>
          <p:cNvSpPr txBox="1"/>
          <p:nvPr/>
        </p:nvSpPr>
        <p:spPr>
          <a:xfrm>
            <a:off x="1076689" y="5199252"/>
            <a:ext cx="6990621" cy="369332"/>
          </a:xfrm>
          <a:prstGeom prst="rect">
            <a:avLst/>
          </a:prstGeom>
          <a:noFill/>
          <a:ln>
            <a:noFill/>
          </a:ln>
        </p:spPr>
        <p:txBody>
          <a:bodyPr wrap="square" rtlCol="0">
            <a:spAutoFit/>
          </a:bodyPr>
          <a:lstStyle/>
          <a:p>
            <a:pPr algn="ctr"/>
            <a:r>
              <a:rPr lang="en-US" i="1" dirty="0">
                <a:latin typeface="Arial" panose="020B0604020202020204" pitchFamily="34" charset="0"/>
                <a:cs typeface="Arial" panose="020B0604020202020204" pitchFamily="34" charset="0"/>
              </a:rPr>
              <a:t>Available in </a:t>
            </a:r>
            <a:r>
              <a:rPr lang="en-US" b="0" i="1" baseline="0" dirty="0">
                <a:latin typeface="Arial" panose="020B0604020202020204" pitchFamily="34" charset="0"/>
                <a:cs typeface="Arial" panose="020B0604020202020204" pitchFamily="34" charset="0"/>
              </a:rPr>
              <a:t>Appendix </a:t>
            </a:r>
            <a:r>
              <a:rPr lang="en-US" i="1" dirty="0">
                <a:latin typeface="Arial" panose="020B0604020202020204" pitchFamily="34" charset="0"/>
                <a:cs typeface="Arial" panose="020B0604020202020204" pitchFamily="34" charset="0"/>
              </a:rPr>
              <a:t>of the CSI Data Submissions Handbook</a:t>
            </a:r>
          </a:p>
        </p:txBody>
      </p:sp>
      <p:pic>
        <p:nvPicPr>
          <p:cNvPr id="4" name="Picture 3"/>
          <p:cNvPicPr>
            <a:picLocks noChangeAspect="1"/>
          </p:cNvPicPr>
          <p:nvPr/>
        </p:nvPicPr>
        <p:blipFill>
          <a:blip r:embed="rId5"/>
          <a:stretch>
            <a:fillRect/>
          </a:stretch>
        </p:blipFill>
        <p:spPr>
          <a:xfrm>
            <a:off x="670509" y="1740150"/>
            <a:ext cx="8006399" cy="3377700"/>
          </a:xfrm>
          <a:prstGeom prst="rect">
            <a:avLst/>
          </a:prstGeom>
          <a:ln w="12700">
            <a:solidFill>
              <a:schemeClr val="tx1"/>
            </a:solidFill>
          </a:ln>
        </p:spPr>
      </p:pic>
      <p:sp>
        <p:nvSpPr>
          <p:cNvPr id="9" name="Slide Number Placeholder 1">
            <a:extLst>
              <a:ext uri="{FF2B5EF4-FFF2-40B4-BE49-F238E27FC236}">
                <a16:creationId xmlns:a16="http://schemas.microsoft.com/office/drawing/2014/main" id="{E8C08729-EDD7-4F85-9A9C-7063752B44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21</a:t>
            </a:fld>
            <a:endParaRPr lang="en-US"/>
          </a:p>
        </p:txBody>
      </p:sp>
      <p:pic>
        <p:nvPicPr>
          <p:cNvPr id="3" name="Audio 2">
            <a:hlinkClick r:id="" action="ppaction://media"/>
            <a:extLst>
              <a:ext uri="{FF2B5EF4-FFF2-40B4-BE49-F238E27FC236}">
                <a16:creationId xmlns:a16="http://schemas.microsoft.com/office/drawing/2014/main" id="{1C22AD34-01C9-4117-B44A-F7D75C1653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40802948"/>
      </p:ext>
    </p:extLst>
  </p:cSld>
  <p:clrMapOvr>
    <a:masterClrMapping/>
  </p:clrMapOvr>
  <mc:AlternateContent xmlns:mc="http://schemas.openxmlformats.org/markup-compatibility/2006" xmlns:p14="http://schemas.microsoft.com/office/powerpoint/2010/main">
    <mc:Choice Requires="p14">
      <p:transition spd="slow" p14:dur="2000" advTm="64700"/>
    </mc:Choice>
    <mc:Fallback xmlns="">
      <p:transition spd="slow" advTm="6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Changes for 2022-23</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22</a:t>
            </a:fld>
            <a:endParaRPr lang="en-US"/>
          </a:p>
        </p:txBody>
      </p:sp>
      <p:pic>
        <p:nvPicPr>
          <p:cNvPr id="3" name="Audio 2">
            <a:hlinkClick r:id="" action="ppaction://media"/>
            <a:extLst>
              <a:ext uri="{FF2B5EF4-FFF2-40B4-BE49-F238E27FC236}">
                <a16:creationId xmlns:a16="http://schemas.microsoft.com/office/drawing/2014/main" id="{EC988AA0-7DB9-8750-98D1-89D7CD1290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9685753"/>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Updates to the SD File Layout</a:t>
            </a:r>
          </a:p>
        </p:txBody>
      </p:sp>
      <p:sp>
        <p:nvSpPr>
          <p:cNvPr id="5" name="Content Placeholder 4">
            <a:extLst>
              <a:ext uri="{FF2B5EF4-FFF2-40B4-BE49-F238E27FC236}">
                <a16:creationId xmlns:a16="http://schemas.microsoft.com/office/drawing/2014/main" id="{7498F1E7-38B0-4328-B381-BA1204705C26}"/>
              </a:ext>
            </a:extLst>
          </p:cNvPr>
          <p:cNvSpPr>
            <a:spLocks noGrp="1"/>
          </p:cNvSpPr>
          <p:nvPr>
            <p:ph idx="1"/>
          </p:nvPr>
        </p:nvSpPr>
        <p:spPr/>
        <p:txBody>
          <a:bodyPr/>
          <a:lstStyle/>
          <a:p>
            <a:r>
              <a:rPr lang="en-US" dirty="0"/>
              <a:t>No new fields</a:t>
            </a:r>
          </a:p>
          <a:p>
            <a:r>
              <a:rPr lang="en-US" dirty="0"/>
              <a:t>Added field code options:</a:t>
            </a:r>
          </a:p>
          <a:p>
            <a:pPr lvl="1"/>
            <a:r>
              <a:rPr lang="en-US" b="1" dirty="0"/>
              <a:t>Postsecondary Program Enrollment</a:t>
            </a:r>
          </a:p>
          <a:p>
            <a:pPr lvl="2"/>
            <a:r>
              <a:rPr lang="en-US" dirty="0"/>
              <a:t>17- Teacher Recruitment Education and Preparation Program. Students enrolled in the TREP program have completed 4 years of high school, returned for postsecondary education following their 12th grade year for their 5th year of high school, and are enrolled in an educator preparation pathway. </a:t>
            </a:r>
          </a:p>
          <a:p>
            <a:pPr marL="914400" lvl="2" indent="0">
              <a:buNone/>
            </a:pPr>
            <a:r>
              <a:rPr lang="en-US" dirty="0"/>
              <a:t>This is for retained 12</a:t>
            </a:r>
            <a:r>
              <a:rPr lang="en-US" baseline="30000" dirty="0"/>
              <a:t>th</a:t>
            </a:r>
            <a:r>
              <a:rPr lang="en-US" dirty="0"/>
              <a:t> graders only and students in this program have been granted one of the district’s allocated TREP slots. </a:t>
            </a:r>
          </a:p>
          <a:p>
            <a:endParaRPr lang="en-US" b="1" dirty="0"/>
          </a:p>
        </p:txBody>
      </p:sp>
      <p:sp>
        <p:nvSpPr>
          <p:cNvPr id="4" name="Slide Number Placeholder 3">
            <a:extLst>
              <a:ext uri="{FF2B5EF4-FFF2-40B4-BE49-F238E27FC236}">
                <a16:creationId xmlns:a16="http://schemas.microsoft.com/office/drawing/2014/main" id="{EB3BB27D-2D23-4A55-B502-AC52F918EE45}"/>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pPr/>
              <a:t>23</a:t>
            </a:fld>
            <a:endParaRPr lang="en-US" dirty="0"/>
          </a:p>
        </p:txBody>
      </p:sp>
      <p:pic>
        <p:nvPicPr>
          <p:cNvPr id="6" name="Audio 5">
            <a:hlinkClick r:id="" action="ppaction://media"/>
            <a:extLst>
              <a:ext uri="{FF2B5EF4-FFF2-40B4-BE49-F238E27FC236}">
                <a16:creationId xmlns:a16="http://schemas.microsoft.com/office/drawing/2014/main" id="{ED27FA8C-AC13-E184-ACF4-F084CB81A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1821414"/>
      </p:ext>
    </p:extLst>
  </p:cSld>
  <p:clrMapOvr>
    <a:masterClrMapping/>
  </p:clrMapOvr>
  <mc:AlternateContent xmlns:mc="http://schemas.openxmlformats.org/markup-compatibility/2006" xmlns:p14="http://schemas.microsoft.com/office/powerpoint/2010/main">
    <mc:Choice Requires="p14">
      <p:transition spd="slow" p14:dur="2000" advTm="22579"/>
    </mc:Choice>
    <mc:Fallback xmlns="">
      <p:transition spd="slow" advTm="2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Updates to the SSA File Layout</a:t>
            </a:r>
          </a:p>
        </p:txBody>
      </p:sp>
      <p:sp>
        <p:nvSpPr>
          <p:cNvPr id="5" name="Content Placeholder 4">
            <a:extLst>
              <a:ext uri="{FF2B5EF4-FFF2-40B4-BE49-F238E27FC236}">
                <a16:creationId xmlns:a16="http://schemas.microsoft.com/office/drawing/2014/main" id="{7498F1E7-38B0-4328-B381-BA1204705C26}"/>
              </a:ext>
            </a:extLst>
          </p:cNvPr>
          <p:cNvSpPr>
            <a:spLocks noGrp="1"/>
          </p:cNvSpPr>
          <p:nvPr>
            <p:ph idx="1"/>
          </p:nvPr>
        </p:nvSpPr>
        <p:spPr>
          <a:xfrm>
            <a:off x="628650" y="1825624"/>
            <a:ext cx="7886700" cy="4667249"/>
          </a:xfrm>
        </p:spPr>
        <p:txBody>
          <a:bodyPr>
            <a:normAutofit fontScale="92500" lnSpcReduction="10000"/>
          </a:bodyPr>
          <a:lstStyle/>
          <a:p>
            <a:r>
              <a:rPr lang="en-US" dirty="0"/>
              <a:t>No new fields</a:t>
            </a:r>
          </a:p>
          <a:p>
            <a:r>
              <a:rPr lang="en-US" dirty="0"/>
              <a:t>Updates to existing fields:</a:t>
            </a:r>
          </a:p>
          <a:p>
            <a:pPr lvl="1"/>
            <a:r>
              <a:rPr lang="en-US" b="1" dirty="0"/>
              <a:t>Exit Type 92 -</a:t>
            </a:r>
            <a:r>
              <a:rPr lang="en-US" dirty="0"/>
              <a:t>Completed (non-diploma certificate) can now also be used for special education transition students who (1) are receiving a non-diploma certificate and (2) will not continue transition services in the following year.</a:t>
            </a:r>
          </a:p>
          <a:p>
            <a:r>
              <a:rPr lang="en-US" dirty="0"/>
              <a:t>Removed fields:</a:t>
            </a:r>
          </a:p>
          <a:p>
            <a:pPr lvl="1"/>
            <a:r>
              <a:rPr lang="en-US" dirty="0"/>
              <a:t>Independent Study</a:t>
            </a:r>
          </a:p>
          <a:p>
            <a:pPr lvl="1"/>
            <a:r>
              <a:rPr lang="en-US" dirty="0"/>
              <a:t>Non-school program – Code 5 – 100% Remote Learning Option</a:t>
            </a:r>
          </a:p>
          <a:p>
            <a:pPr marL="457200" lvl="1" indent="0">
              <a:buNone/>
            </a:pPr>
            <a:endParaRPr lang="en-US" b="0" i="0" dirty="0">
              <a:solidFill>
                <a:srgbClr val="000000"/>
              </a:solidFill>
              <a:effectLst/>
              <a:latin typeface="Roboto" panose="02000000000000000000" pitchFamily="2" charset="0"/>
            </a:endParaRPr>
          </a:p>
          <a:p>
            <a:pPr marL="457200" lvl="1" indent="0">
              <a:buNone/>
            </a:pPr>
            <a:r>
              <a:rPr lang="en-US" b="0" i="0" dirty="0">
                <a:solidFill>
                  <a:srgbClr val="000000"/>
                </a:solidFill>
                <a:effectLst/>
                <a:latin typeface="Roboto" panose="02000000000000000000" pitchFamily="2" charset="0"/>
                <a:hlinkClick r:id="rId5"/>
              </a:rPr>
              <a:t>CSI</a:t>
            </a:r>
            <a:r>
              <a:rPr lang="en-US" dirty="0">
                <a:solidFill>
                  <a:srgbClr val="000000"/>
                </a:solidFill>
                <a:latin typeface="Roboto" panose="02000000000000000000" pitchFamily="2" charset="0"/>
                <a:hlinkClick r:id="rId5"/>
              </a:rPr>
              <a:t>’s </a:t>
            </a:r>
            <a:r>
              <a:rPr lang="en-US" b="0" i="0" dirty="0">
                <a:solidFill>
                  <a:srgbClr val="000000"/>
                </a:solidFill>
                <a:effectLst/>
                <a:latin typeface="Roboto" panose="02000000000000000000" pitchFamily="2" charset="0"/>
                <a:hlinkClick r:id="rId5"/>
              </a:rPr>
              <a:t>22-23 Remote Learning Requirements</a:t>
            </a:r>
            <a:endParaRPr lang="en-US" b="0" i="0" dirty="0">
              <a:solidFill>
                <a:srgbClr val="000000"/>
              </a:solidFill>
              <a:effectLst/>
              <a:latin typeface="Roboto" panose="02000000000000000000" pitchFamily="2" charset="0"/>
            </a:endParaRPr>
          </a:p>
          <a:p>
            <a:pPr marL="0" indent="0">
              <a:buNone/>
            </a:pPr>
            <a:endParaRPr lang="en-US" dirty="0"/>
          </a:p>
        </p:txBody>
      </p:sp>
      <p:sp>
        <p:nvSpPr>
          <p:cNvPr id="4" name="Slide Number Placeholder 3">
            <a:extLst>
              <a:ext uri="{FF2B5EF4-FFF2-40B4-BE49-F238E27FC236}">
                <a16:creationId xmlns:a16="http://schemas.microsoft.com/office/drawing/2014/main" id="{EB3BB27D-2D23-4A55-B502-AC52F918EE45}"/>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pPr/>
              <a:t>24</a:t>
            </a:fld>
            <a:endParaRPr lang="en-US" dirty="0"/>
          </a:p>
        </p:txBody>
      </p:sp>
      <p:pic>
        <p:nvPicPr>
          <p:cNvPr id="7" name="Audio 6">
            <a:hlinkClick r:id="" action="ppaction://media"/>
            <a:extLst>
              <a:ext uri="{FF2B5EF4-FFF2-40B4-BE49-F238E27FC236}">
                <a16:creationId xmlns:a16="http://schemas.microsoft.com/office/drawing/2014/main" id="{D2CDAEFB-B66F-2823-CBEB-99A82E339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1949664"/>
      </p:ext>
    </p:extLst>
  </p:cSld>
  <p:clrMapOvr>
    <a:masterClrMapping/>
  </p:clrMapOvr>
  <mc:AlternateContent xmlns:mc="http://schemas.openxmlformats.org/markup-compatibility/2006">
    <mc:Choice xmlns:p14="http://schemas.microsoft.com/office/powerpoint/2010/main" Requires="p14">
      <p:transition spd="slow" p14:dur="2000" advTm="42340"/>
    </mc:Choice>
    <mc:Fallback>
      <p:transition spd="slow" advTm="4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Lst>
          </p:cNvPr>
          <p:cNvSpPr>
            <a:spLocks noGrp="1"/>
          </p:cNvSpPr>
          <p:nvPr>
            <p:ph type="title"/>
          </p:nvPr>
        </p:nvSpPr>
        <p:spPr>
          <a:xfrm>
            <a:off x="552450" y="127001"/>
            <a:ext cx="7886700" cy="1325563"/>
          </a:xfrm>
        </p:spPr>
        <p:txBody>
          <a:bodyPr/>
          <a:lstStyle/>
          <a:p>
            <a:pPr algn="ctr"/>
            <a:r>
              <a:rPr lang="en-US" dirty="0"/>
              <a:t>EL Histories</a:t>
            </a:r>
          </a:p>
        </p:txBody>
      </p:sp>
      <p:sp>
        <p:nvSpPr>
          <p:cNvPr id="6" name="Slide Number Placeholder 2">
            <a:extLst>
              <a:ext uri="{FF2B5EF4-FFF2-40B4-BE49-F238E27FC236}">
                <a16:creationId xmlns:a16="http://schemas.microsoft.com/office/drawing/2014/main" id="{7A0ADB41-3A8A-44FA-8A35-83A576F7227D}"/>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25</a:t>
            </a:fld>
            <a:endParaRPr lang="en" dirty="0"/>
          </a:p>
        </p:txBody>
      </p:sp>
      <p:sp>
        <p:nvSpPr>
          <p:cNvPr id="5" name="Content Placeholder 4">
            <a:extLst>
              <a:ext uri="{FF2B5EF4-FFF2-40B4-BE49-F238E27FC236}">
                <a16:creationId xmlns:a16="http://schemas.microsoft.com/office/drawing/2014/main" id="{17982038-43FF-FB77-4AED-778EC3530E96}"/>
              </a:ext>
            </a:extLst>
          </p:cNvPr>
          <p:cNvSpPr txBox="1">
            <a:spLocks/>
          </p:cNvSpPr>
          <p:nvPr/>
        </p:nvSpPr>
        <p:spPr>
          <a:xfrm>
            <a:off x="504209" y="1430171"/>
            <a:ext cx="8135331" cy="501020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spreadsheet of </a:t>
            </a:r>
            <a:r>
              <a:rPr lang="en-US" b="1" dirty="0"/>
              <a:t>NEW</a:t>
            </a:r>
            <a:r>
              <a:rPr lang="en-US" dirty="0"/>
              <a:t> students who have indicated a non-English language on the home language survey. </a:t>
            </a:r>
          </a:p>
          <a:p>
            <a:pPr lvl="1"/>
            <a:r>
              <a:rPr lang="en-US" dirty="0"/>
              <a:t>SASID</a:t>
            </a:r>
          </a:p>
          <a:p>
            <a:pPr lvl="1"/>
            <a:r>
              <a:rPr lang="en-US" dirty="0"/>
              <a:t>Last Name</a:t>
            </a:r>
          </a:p>
          <a:p>
            <a:pPr lvl="1"/>
            <a:r>
              <a:rPr lang="en-US" dirty="0"/>
              <a:t>First Name</a:t>
            </a:r>
          </a:p>
          <a:p>
            <a:pPr lvl="1"/>
            <a:r>
              <a:rPr lang="en-US" dirty="0"/>
              <a:t>[</a:t>
            </a:r>
            <a:r>
              <a:rPr lang="en-US" dirty="0" err="1"/>
              <a:t>schoolcode</a:t>
            </a:r>
            <a:r>
              <a:rPr lang="en-US" dirty="0"/>
              <a:t>]_[</a:t>
            </a:r>
            <a:r>
              <a:rPr lang="en-US" dirty="0" err="1"/>
              <a:t>schoolname</a:t>
            </a:r>
            <a:r>
              <a:rPr lang="en-US" dirty="0"/>
              <a:t>]_</a:t>
            </a:r>
            <a:r>
              <a:rPr lang="en-US" dirty="0" err="1"/>
              <a:t>ELHistoricRequest</a:t>
            </a:r>
            <a:r>
              <a:rPr lang="en-US" dirty="0"/>
              <a:t>_[</a:t>
            </a:r>
            <a:r>
              <a:rPr lang="en-US" dirty="0" err="1"/>
              <a:t>mmddyyyy</a:t>
            </a:r>
            <a:r>
              <a:rPr lang="en-US" dirty="0"/>
              <a:t>]</a:t>
            </a:r>
          </a:p>
          <a:p>
            <a:pPr lvl="2"/>
            <a:r>
              <a:rPr lang="en-US" dirty="0"/>
              <a:t>Ex: 8001_CSI_ELHistoricRequest_08092022</a:t>
            </a:r>
          </a:p>
          <a:p>
            <a:endParaRPr lang="en-US" dirty="0"/>
          </a:p>
          <a:p>
            <a:r>
              <a:rPr lang="en-US" dirty="0"/>
              <a:t>Cognos Report – English Learner Historic Reporting for Multiple SASIDS</a:t>
            </a:r>
          </a:p>
          <a:p>
            <a:pPr lvl="1"/>
            <a:r>
              <a:rPr lang="en-US" dirty="0"/>
              <a:t>RESULTS – placed in OC Files to Run folder on </a:t>
            </a:r>
            <a:r>
              <a:rPr lang="en-US" dirty="0" err="1"/>
              <a:t>Gdrive</a:t>
            </a:r>
            <a:endParaRPr lang="en-US" dirty="0"/>
          </a:p>
          <a:p>
            <a:endParaRPr lang="en-US" dirty="0"/>
          </a:p>
          <a:p>
            <a:r>
              <a:rPr lang="en-US" dirty="0"/>
              <a:t>EL Historic Report is one piece of total ‘body of evidence’ used in EL evaluations</a:t>
            </a:r>
          </a:p>
          <a:p>
            <a:endParaRPr lang="en-US" dirty="0"/>
          </a:p>
          <a:p>
            <a:r>
              <a:rPr lang="en-US" dirty="0"/>
              <a:t>Exception Requests can be made for redesignating an EL student to a new proficiency code</a:t>
            </a:r>
          </a:p>
          <a:p>
            <a:pPr lvl="1"/>
            <a:endParaRPr lang="en-US" dirty="0"/>
          </a:p>
          <a:p>
            <a:pPr marL="457200" lvl="1" indent="0">
              <a:buNone/>
            </a:pPr>
            <a:endParaRPr lang="en-US" dirty="0"/>
          </a:p>
          <a:p>
            <a:pPr marL="0" indent="0">
              <a:buFont typeface="Arial" panose="020B0604020202020204" pitchFamily="34" charset="0"/>
              <a:buNone/>
            </a:pPr>
            <a:endParaRPr lang="en-US" dirty="0"/>
          </a:p>
        </p:txBody>
      </p:sp>
      <p:pic>
        <p:nvPicPr>
          <p:cNvPr id="8" name="Audio 7">
            <a:hlinkClick r:id="" action="ppaction://media"/>
            <a:extLst>
              <a:ext uri="{FF2B5EF4-FFF2-40B4-BE49-F238E27FC236}">
                <a16:creationId xmlns:a16="http://schemas.microsoft.com/office/drawing/2014/main" id="{4C265A54-FF0F-DE60-947F-B6ECFA21F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5703172"/>
      </p:ext>
    </p:extLst>
  </p:cSld>
  <p:clrMapOvr>
    <a:masterClrMapping/>
  </p:clrMapOvr>
  <mc:AlternateContent xmlns:mc="http://schemas.openxmlformats.org/markup-compatibility/2006">
    <mc:Choice xmlns:p14="http://schemas.microsoft.com/office/powerpoint/2010/main" Requires="p14">
      <p:transition spd="slow" p14:dur="2000" advTm="90917"/>
    </mc:Choice>
    <mc:Fallback>
      <p:transition spd="slow" advTm="9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Lst>
          </p:cNvPr>
          <p:cNvSpPr>
            <a:spLocks noGrp="1"/>
          </p:cNvSpPr>
          <p:nvPr>
            <p:ph type="title"/>
          </p:nvPr>
        </p:nvSpPr>
        <p:spPr>
          <a:xfrm>
            <a:off x="552450" y="127001"/>
            <a:ext cx="7886700" cy="1325563"/>
          </a:xfrm>
        </p:spPr>
        <p:txBody>
          <a:bodyPr/>
          <a:lstStyle/>
          <a:p>
            <a:pPr algn="ctr"/>
            <a:r>
              <a:rPr lang="en-US" dirty="0"/>
              <a:t>ASCENT</a:t>
            </a:r>
          </a:p>
        </p:txBody>
      </p:sp>
      <p:sp>
        <p:nvSpPr>
          <p:cNvPr id="6" name="Slide Number Placeholder 2">
            <a:extLst>
              <a:ext uri="{FF2B5EF4-FFF2-40B4-BE49-F238E27FC236}">
                <a16:creationId xmlns:a16="http://schemas.microsoft.com/office/drawing/2014/main" id="{7A0ADB41-3A8A-44FA-8A35-83A576F7227D}"/>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26</a:t>
            </a:fld>
            <a:endParaRPr lang="en" dirty="0"/>
          </a:p>
        </p:txBody>
      </p:sp>
      <p:sp>
        <p:nvSpPr>
          <p:cNvPr id="4" name="TextBox 3">
            <a:extLst>
              <a:ext uri="{FF2B5EF4-FFF2-40B4-BE49-F238E27FC236}">
                <a16:creationId xmlns:a16="http://schemas.microsoft.com/office/drawing/2014/main" id="{895F5E79-64AD-ED43-9BF3-9DA52F21BFBB}"/>
              </a:ext>
            </a:extLst>
          </p:cNvPr>
          <p:cNvSpPr txBox="1"/>
          <p:nvPr/>
        </p:nvSpPr>
        <p:spPr>
          <a:xfrm>
            <a:off x="552450" y="1108651"/>
            <a:ext cx="8039100" cy="4478149"/>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Removal of ASCENT slots - </a:t>
            </a:r>
            <a:r>
              <a:rPr lang="en-US" b="1" u="sng" dirty="0">
                <a:effectLst/>
                <a:latin typeface="Arial" panose="020B0604020202020204" pitchFamily="34" charset="0"/>
                <a:ea typeface="Times New Roman" panose="02020603050405020304" pitchFamily="18" charset="0"/>
                <a:cs typeface="Arial" panose="020B0604020202020204" pitchFamily="34" charset="0"/>
              </a:rPr>
              <a:t>Any eligible student may participate in ASCENT!!</a:t>
            </a: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The cap of 500 ASCENT slots statewide is removed.</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Therefore, there is no ASCENT allocation model.</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Any eligible student may participate in the ASCENT program if they meet eligibility requirements.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ASCENT eligibility -  9 postsecondary credit hours</a:t>
            </a: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The number of </a:t>
            </a:r>
            <a:r>
              <a:rPr lang="en-US" sz="1200" b="1" i="1" dirty="0">
                <a:effectLst/>
                <a:latin typeface="Arial" panose="020B0604020202020204" pitchFamily="34" charset="0"/>
                <a:ea typeface="Times New Roman" panose="02020603050405020304" pitchFamily="18" charset="0"/>
                <a:cs typeface="Arial" panose="020B0604020202020204" pitchFamily="34" charset="0"/>
              </a:rPr>
              <a:t>postsecondary </a:t>
            </a:r>
            <a:r>
              <a:rPr lang="en-US" sz="1200" dirty="0">
                <a:effectLst/>
                <a:latin typeface="Arial" panose="020B0604020202020204" pitchFamily="34" charset="0"/>
                <a:ea typeface="Times New Roman" panose="02020603050405020304" pitchFamily="18" charset="0"/>
                <a:cs typeface="Arial" panose="020B0604020202020204" pitchFamily="34" charset="0"/>
              </a:rPr>
              <a:t>credit hours required to be eligible to participate in the ASCENT program is now 9 (reduced from 12).</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ASCENT Funding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Schools should use the Student October Count file as the mechanism to submit funding for ASCENT students.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latin typeface="Arial" panose="020B0604020202020204" pitchFamily="34" charset="0"/>
                <a:ea typeface="Times New Roman" panose="02020603050405020304" pitchFamily="18" charset="0"/>
                <a:cs typeface="Arial" panose="020B0604020202020204" pitchFamily="34" charset="0"/>
              </a:rPr>
              <a:t>D</a:t>
            </a:r>
            <a:r>
              <a:rPr lang="en-US" sz="1200" dirty="0">
                <a:effectLst/>
                <a:latin typeface="Arial" panose="020B0604020202020204" pitchFamily="34" charset="0"/>
                <a:ea typeface="Times New Roman" panose="02020603050405020304" pitchFamily="18" charset="0"/>
                <a:cs typeface="Arial" panose="020B0604020202020204" pitchFamily="34" charset="0"/>
              </a:rPr>
              <a:t>istricts and charter schools will report to CDE the estimated number of ASCENT participants for the upcoming school year, and CDE will report the total estimated participants to the General Assembly as part of its budget request.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LEPs can no longer require repayment from students who do not complete concurrent enrollment courses or earn a failing grade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The language in 22-35-105(4)(a-c) is now removed.</a:t>
            </a:r>
          </a:p>
          <a:p>
            <a:pPr marL="285750" indent="-285750">
              <a:buSzPts val="1000"/>
              <a:buFont typeface="Courier New" panose="02070309020205020404" pitchFamily="49" charset="0"/>
              <a:buChar char="o"/>
              <a:tabLst>
                <a:tab pos="914400" algn="l"/>
              </a:tabLst>
            </a:pPr>
            <a:r>
              <a:rPr lang="en-US" b="1" dirty="0">
                <a:latin typeface="Arial" panose="020B0604020202020204" pitchFamily="34" charset="0"/>
                <a:ea typeface="Calibri" panose="020F0502020204030204" pitchFamily="34" charset="0"/>
                <a:cs typeface="Arial" panose="020B0604020202020204" pitchFamily="34" charset="0"/>
              </a:rPr>
              <a:t>ASCENT Coding</a:t>
            </a:r>
          </a:p>
          <a:p>
            <a:pPr marL="742950" lvl="1" indent="-285750">
              <a:buSzPts val="1000"/>
              <a:buFont typeface="Courier New" panose="02070309020205020404" pitchFamily="49" charset="0"/>
              <a:buChar char="o"/>
              <a:tabLst>
                <a:tab pos="914400" algn="l"/>
              </a:tabLst>
            </a:pPr>
            <a:r>
              <a:rPr lang="en-US" sz="1200" dirty="0">
                <a:effectLst/>
                <a:latin typeface="Arial" panose="020B0604020202020204" pitchFamily="34" charset="0"/>
                <a:ea typeface="Calibri" panose="020F0502020204030204" pitchFamily="34" charset="0"/>
                <a:cs typeface="Arial" panose="020B0604020202020204" pitchFamily="34" charset="0"/>
              </a:rPr>
              <a:t>CDE will host an OC coding webinar in early Septembe</a:t>
            </a:r>
            <a:r>
              <a:rPr lang="en-US" sz="1200" dirty="0">
                <a:latin typeface="Arial" panose="020B0604020202020204" pitchFamily="34" charset="0"/>
                <a:ea typeface="Calibri" panose="020F0502020204030204" pitchFamily="34" charset="0"/>
                <a:cs typeface="Arial" panose="020B0604020202020204" pitchFamily="34" charset="0"/>
              </a:rPr>
              <a:t>r. CSI will send out an email with relevant information on how to code ASCENT students.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D1C97209-BDF9-B070-D79A-1A3C965A78F4}"/>
              </a:ext>
            </a:extLst>
          </p:cNvPr>
          <p:cNvSpPr txBox="1"/>
          <p:nvPr/>
        </p:nvSpPr>
        <p:spPr>
          <a:xfrm>
            <a:off x="640561" y="5651950"/>
            <a:ext cx="4595446" cy="369332"/>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CDE </a:t>
            </a:r>
            <a:r>
              <a:rPr lang="en-US" sz="1800" b="1" u="sng" dirty="0">
                <a:solidFill>
                  <a:srgbClr val="0000FF"/>
                </a:solidFill>
                <a:effectLst/>
                <a:latin typeface="Calibri" panose="020F0502020204030204" pitchFamily="34" charset="0"/>
                <a:ea typeface="Calibri" panose="020F0502020204030204" pitchFamily="34" charset="0"/>
                <a:hlinkClick r:id="rId5"/>
              </a:rPr>
              <a:t>ASCENT &amp; CE Programs 2022-23 Update</a:t>
            </a:r>
            <a:endParaRPr lang="en-US" sz="1600" dirty="0">
              <a:effectLst/>
              <a:latin typeface="Calibri" panose="020F0502020204030204" pitchFamily="34" charset="0"/>
              <a:ea typeface="Calibri" panose="020F0502020204030204" pitchFamily="34" charset="0"/>
            </a:endParaRPr>
          </a:p>
        </p:txBody>
      </p:sp>
      <p:pic>
        <p:nvPicPr>
          <p:cNvPr id="9" name="Picture 8">
            <a:hlinkClick r:id="rId6"/>
            <a:extLst>
              <a:ext uri="{FF2B5EF4-FFF2-40B4-BE49-F238E27FC236}">
                <a16:creationId xmlns:a16="http://schemas.microsoft.com/office/drawing/2014/main" id="{A070CEAB-34B0-B51D-0249-5AAEE3516F4B}"/>
              </a:ext>
            </a:extLst>
          </p:cNvPr>
          <p:cNvPicPr>
            <a:picLocks noChangeAspect="1"/>
          </p:cNvPicPr>
          <p:nvPr/>
        </p:nvPicPr>
        <p:blipFill>
          <a:blip r:embed="rId7"/>
          <a:stretch>
            <a:fillRect/>
          </a:stretch>
        </p:blipFill>
        <p:spPr>
          <a:xfrm>
            <a:off x="5715000" y="5325950"/>
            <a:ext cx="2724150" cy="1114425"/>
          </a:xfrm>
          <a:prstGeom prst="rect">
            <a:avLst/>
          </a:prstGeom>
        </p:spPr>
      </p:pic>
      <p:pic>
        <p:nvPicPr>
          <p:cNvPr id="10" name="Audio 9">
            <a:hlinkClick r:id="" action="ppaction://media"/>
            <a:extLst>
              <a:ext uri="{FF2B5EF4-FFF2-40B4-BE49-F238E27FC236}">
                <a16:creationId xmlns:a16="http://schemas.microsoft.com/office/drawing/2014/main" id="{A0850012-C918-DA56-B0C4-53DCBF940A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423427"/>
      </p:ext>
    </p:extLst>
  </p:cSld>
  <p:clrMapOvr>
    <a:masterClrMapping/>
  </p:clrMapOvr>
  <mc:AlternateContent xmlns:mc="http://schemas.openxmlformats.org/markup-compatibility/2006">
    <mc:Choice xmlns:p14="http://schemas.microsoft.com/office/powerpoint/2010/main" Requires="p14">
      <p:transition spd="slow" p14:dur="2000" advTm="49308"/>
    </mc:Choice>
    <mc:Fallback>
      <p:transition spd="slow" advTm="4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35" y="388572"/>
            <a:ext cx="7886700" cy="1325563"/>
          </a:xfrm>
        </p:spPr>
        <p:txBody>
          <a:bodyPr>
            <a:normAutofit/>
          </a:bodyPr>
          <a:lstStyle/>
          <a:p>
            <a:pPr algn="ctr"/>
            <a:r>
              <a:rPr lang="en-US" dirty="0"/>
              <a:t>SPED Transition Retention Coding</a:t>
            </a:r>
          </a:p>
        </p:txBody>
      </p:sp>
      <p:graphicFrame>
        <p:nvGraphicFramePr>
          <p:cNvPr id="3" name="Table 2"/>
          <p:cNvGraphicFramePr>
            <a:graphicFrameLocks noGrp="1"/>
          </p:cNvGraphicFramePr>
          <p:nvPr/>
        </p:nvGraphicFramePr>
        <p:xfrm>
          <a:off x="620835" y="3803931"/>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05092021</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3</a:t>
                      </a:r>
                    </a:p>
                  </a:txBody>
                  <a:tcPr marL="4921" marR="4921" marT="4921" marB="0" anchor="ctr"/>
                </a:tc>
                <a:extLst>
                  <a:ext uri="{0D108BD9-81ED-4DB2-BD59-A6C34878D82A}">
                    <a16:rowId xmlns:a16="http://schemas.microsoft.com/office/drawing/2014/main" val="10001"/>
                  </a:ext>
                </a:extLst>
              </a:tr>
            </a:tbl>
          </a:graphicData>
        </a:graphic>
      </p:graphicFrame>
      <p:sp>
        <p:nvSpPr>
          <p:cNvPr id="4" name="TextBox 3"/>
          <p:cNvSpPr txBox="1"/>
          <p:nvPr/>
        </p:nvSpPr>
        <p:spPr>
          <a:xfrm>
            <a:off x="555692" y="3494658"/>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a:t>
            </a:r>
          </a:p>
        </p:txBody>
      </p:sp>
      <p:sp>
        <p:nvSpPr>
          <p:cNvPr id="7" name="TextBox 6"/>
          <p:cNvSpPr txBox="1"/>
          <p:nvPr/>
        </p:nvSpPr>
        <p:spPr>
          <a:xfrm>
            <a:off x="555692" y="4735550"/>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21-22 SY</a:t>
            </a:r>
          </a:p>
        </p:txBody>
      </p:sp>
      <p:graphicFrame>
        <p:nvGraphicFramePr>
          <p:cNvPr id="10" name="Table 9"/>
          <p:cNvGraphicFramePr>
            <a:graphicFrameLocks noGrp="1"/>
          </p:cNvGraphicFramePr>
          <p:nvPr/>
        </p:nvGraphicFramePr>
        <p:xfrm>
          <a:off x="620835" y="5119679"/>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08092021</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27</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3</a:t>
                      </a:r>
                    </a:p>
                  </a:txBody>
                  <a:tcPr marL="4921" marR="4921" marT="4921" marB="0" anchor="ct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4E9C378E-3F24-45BE-A1FD-4D83546DFEFD}"/>
              </a:ext>
            </a:extLst>
          </p:cNvPr>
          <p:cNvPicPr>
            <a:picLocks noChangeAspect="1"/>
          </p:cNvPicPr>
          <p:nvPr/>
        </p:nvPicPr>
        <p:blipFill>
          <a:blip r:embed="rId6"/>
          <a:stretch>
            <a:fillRect/>
          </a:stretch>
        </p:blipFill>
        <p:spPr>
          <a:xfrm>
            <a:off x="1402297" y="1900861"/>
            <a:ext cx="6339406" cy="1438295"/>
          </a:xfrm>
          <a:prstGeom prst="rect">
            <a:avLst/>
          </a:prstGeom>
        </p:spPr>
      </p:pic>
      <p:sp>
        <p:nvSpPr>
          <p:cNvPr id="8" name="Slide Number Placeholder 1">
            <a:extLst>
              <a:ext uri="{FF2B5EF4-FFF2-40B4-BE49-F238E27FC236}">
                <a16:creationId xmlns:a16="http://schemas.microsoft.com/office/drawing/2014/main" id="{A0761EFB-7D40-4885-BEE2-548763CD31F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27</a:t>
            </a:fld>
            <a:endParaRPr lang="en" dirty="0"/>
          </a:p>
        </p:txBody>
      </p:sp>
      <p:pic>
        <p:nvPicPr>
          <p:cNvPr id="5" name="Audio 4">
            <a:hlinkClick r:id="" action="ppaction://media"/>
            <a:extLst>
              <a:ext uri="{FF2B5EF4-FFF2-40B4-BE49-F238E27FC236}">
                <a16:creationId xmlns:a16="http://schemas.microsoft.com/office/drawing/2014/main" id="{C8C8FBC9-3AA9-972B-3E78-E2556C1453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8047080"/>
      </p:ext>
    </p:extLst>
  </p:cSld>
  <p:clrMapOvr>
    <a:masterClrMapping/>
  </p:clrMapOvr>
  <mc:AlternateContent xmlns:mc="http://schemas.openxmlformats.org/markup-compatibility/2006">
    <mc:Choice xmlns:p14="http://schemas.microsoft.com/office/powerpoint/2010/main" Requires="p14">
      <p:transition spd="slow" p14:dur="2000" advTm="33746"/>
    </mc:Choice>
    <mc:Fallback>
      <p:transition spd="slow" advTm="3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395046" y="2440592"/>
            <a:ext cx="6091604"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Reminders for 2022-23</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28</a:t>
            </a:fld>
            <a:endParaRPr lang="en-US"/>
          </a:p>
        </p:txBody>
      </p:sp>
      <p:pic>
        <p:nvPicPr>
          <p:cNvPr id="5" name="Audio 4">
            <a:hlinkClick r:id="" action="ppaction://media"/>
            <a:extLst>
              <a:ext uri="{FF2B5EF4-FFF2-40B4-BE49-F238E27FC236}">
                <a16:creationId xmlns:a16="http://schemas.microsoft.com/office/drawing/2014/main" id="{61A807B5-6520-482B-7E8A-9CCC6F2E4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3525008"/>
      </p:ext>
    </p:extLst>
  </p:cSld>
  <p:clrMapOvr>
    <a:masterClrMapping/>
  </p:clrMapOvr>
  <mc:AlternateContent xmlns:mc="http://schemas.openxmlformats.org/markup-compatibility/2006">
    <mc:Choice xmlns:p14="http://schemas.microsoft.com/office/powerpoint/2010/main" Requires="p14">
      <p:transition spd="slow" p14:dur="2000" advTm="6612"/>
    </mc:Choice>
    <mc:Fallback>
      <p:transition spd="slow" advTm="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Data Validation Resources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29</a:t>
            </a:fld>
            <a:endParaRPr lang="en-US"/>
          </a:p>
        </p:txBody>
      </p:sp>
      <p:sp>
        <p:nvSpPr>
          <p:cNvPr id="13" name="TextBox 12">
            <a:extLst>
              <a:ext uri="{FF2B5EF4-FFF2-40B4-BE49-F238E27FC236}">
                <a16:creationId xmlns:a16="http://schemas.microsoft.com/office/drawing/2014/main" id="{BCDEB393-4542-4B2C-8845-4D7510F49530}"/>
              </a:ext>
            </a:extLst>
          </p:cNvPr>
          <p:cNvSpPr txBox="1"/>
          <p:nvPr/>
        </p:nvSpPr>
        <p:spPr>
          <a:xfrm>
            <a:off x="1832206" y="6286875"/>
            <a:ext cx="5257800"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https://resources.csi.state.co.us/october-count/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9" name="Picture 8" descr="Graphical user interface, application, Word&#10;&#10;Description automatically generated">
            <a:extLst>
              <a:ext uri="{FF2B5EF4-FFF2-40B4-BE49-F238E27FC236}">
                <a16:creationId xmlns:a16="http://schemas.microsoft.com/office/drawing/2014/main" id="{8620DDD5-25B1-4023-83FB-87CA4A284284}"/>
              </a:ext>
            </a:extLst>
          </p:cNvPr>
          <p:cNvPicPr>
            <a:picLocks noChangeAspect="1"/>
          </p:cNvPicPr>
          <p:nvPr/>
        </p:nvPicPr>
        <p:blipFill>
          <a:blip r:embed="rId6"/>
          <a:stretch>
            <a:fillRect/>
          </a:stretch>
        </p:blipFill>
        <p:spPr>
          <a:xfrm>
            <a:off x="385762" y="1990725"/>
            <a:ext cx="8372475" cy="3733800"/>
          </a:xfrm>
          <a:prstGeom prst="rect">
            <a:avLst/>
          </a:prstGeom>
        </p:spPr>
      </p:pic>
      <p:sp>
        <p:nvSpPr>
          <p:cNvPr id="5" name="TextBox 4">
            <a:extLst>
              <a:ext uri="{FF2B5EF4-FFF2-40B4-BE49-F238E27FC236}">
                <a16:creationId xmlns:a16="http://schemas.microsoft.com/office/drawing/2014/main" id="{9B7F3905-B22C-2121-07A5-4428C0BEB09E}"/>
              </a:ext>
            </a:extLst>
          </p:cNvPr>
          <p:cNvSpPr txBox="1"/>
          <p:nvPr/>
        </p:nvSpPr>
        <p:spPr>
          <a:xfrm>
            <a:off x="4461106" y="3429000"/>
            <a:ext cx="679938" cy="369332"/>
          </a:xfrm>
          <a:prstGeom prst="rect">
            <a:avLst/>
          </a:prstGeom>
          <a:solidFill>
            <a:srgbClr val="EFAA1F"/>
          </a:solidFill>
          <a:ln w="28575">
            <a:solidFill>
              <a:schemeClr val="accent5"/>
            </a:solidFill>
          </a:ln>
        </p:spPr>
        <p:txBody>
          <a:bodyPr wrap="square" rtlCol="0">
            <a:spAutoFit/>
          </a:bodyPr>
          <a:lstStyle/>
          <a:p>
            <a:pPr algn="ctr"/>
            <a:r>
              <a:rPr lang="en-US" dirty="0"/>
              <a:t>1</a:t>
            </a:r>
          </a:p>
        </p:txBody>
      </p:sp>
      <p:sp>
        <p:nvSpPr>
          <p:cNvPr id="6" name="TextBox 5">
            <a:extLst>
              <a:ext uri="{FF2B5EF4-FFF2-40B4-BE49-F238E27FC236}">
                <a16:creationId xmlns:a16="http://schemas.microsoft.com/office/drawing/2014/main" id="{852538B0-F35C-B8A1-746D-B7E8D405818F}"/>
              </a:ext>
            </a:extLst>
          </p:cNvPr>
          <p:cNvSpPr txBox="1"/>
          <p:nvPr/>
        </p:nvSpPr>
        <p:spPr>
          <a:xfrm>
            <a:off x="1980651" y="3341077"/>
            <a:ext cx="679938" cy="369332"/>
          </a:xfrm>
          <a:prstGeom prst="rect">
            <a:avLst/>
          </a:prstGeom>
          <a:solidFill>
            <a:srgbClr val="EFAA1F"/>
          </a:solidFill>
          <a:ln w="28575">
            <a:solidFill>
              <a:schemeClr val="accent5"/>
            </a:solidFill>
          </a:ln>
        </p:spPr>
        <p:txBody>
          <a:bodyPr wrap="square" rtlCol="0">
            <a:spAutoFit/>
          </a:bodyPr>
          <a:lstStyle/>
          <a:p>
            <a:pPr algn="ctr"/>
            <a:r>
              <a:rPr lang="en-US" dirty="0"/>
              <a:t>2</a:t>
            </a:r>
          </a:p>
        </p:txBody>
      </p:sp>
      <p:pic>
        <p:nvPicPr>
          <p:cNvPr id="7" name="Audio 6">
            <a:hlinkClick r:id="" action="ppaction://media"/>
            <a:extLst>
              <a:ext uri="{FF2B5EF4-FFF2-40B4-BE49-F238E27FC236}">
                <a16:creationId xmlns:a16="http://schemas.microsoft.com/office/drawing/2014/main" id="{5687FEBE-1DCD-A768-F6C9-B0CBBB218A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8" name="TextBox 7">
            <a:extLst>
              <a:ext uri="{FF2B5EF4-FFF2-40B4-BE49-F238E27FC236}">
                <a16:creationId xmlns:a16="http://schemas.microsoft.com/office/drawing/2014/main" id="{B6311910-FAF6-3F0C-B0FD-114F6F8AD1C3}"/>
              </a:ext>
            </a:extLst>
          </p:cNvPr>
          <p:cNvSpPr txBox="1"/>
          <p:nvPr/>
        </p:nvSpPr>
        <p:spPr>
          <a:xfrm>
            <a:off x="1330113" y="5549425"/>
            <a:ext cx="6483772" cy="646331"/>
          </a:xfrm>
          <a:prstGeom prst="rect">
            <a:avLst/>
          </a:prstGeom>
          <a:noFill/>
        </p:spPr>
        <p:txBody>
          <a:bodyPr wrap="square" rtlCol="0">
            <a:spAutoFit/>
          </a:bodyPr>
          <a:lstStyle/>
          <a:p>
            <a:pPr algn="ctr"/>
            <a:r>
              <a:rPr lang="en-US" dirty="0">
                <a:solidFill>
                  <a:srgbClr val="C00000"/>
                </a:solidFill>
              </a:rPr>
              <a:t>Recommended date to complete and submit Record Checker data for CSI review is August 29</a:t>
            </a:r>
            <a:r>
              <a:rPr lang="en-US" baseline="30000" dirty="0">
                <a:solidFill>
                  <a:srgbClr val="C00000"/>
                </a:solidFill>
              </a:rPr>
              <a:t>th</a:t>
            </a:r>
            <a:r>
              <a:rPr lang="en-US" dirty="0">
                <a:solidFill>
                  <a:srgbClr val="C00000"/>
                </a:solidFill>
              </a:rPr>
              <a:t>, 2022</a:t>
            </a:r>
          </a:p>
        </p:txBody>
      </p:sp>
    </p:spTree>
    <p:extLst>
      <p:ext uri="{BB962C8B-B14F-4D97-AF65-F5344CB8AC3E}">
        <p14:creationId xmlns:p14="http://schemas.microsoft.com/office/powerpoint/2010/main" val="1491336852"/>
      </p:ext>
    </p:extLst>
  </p:cSld>
  <p:clrMapOvr>
    <a:masterClrMapping/>
  </p:clrMapOvr>
  <mc:AlternateContent xmlns:mc="http://schemas.openxmlformats.org/markup-compatibility/2006">
    <mc:Choice xmlns:p14="http://schemas.microsoft.com/office/powerpoint/2010/main" Requires="p14">
      <p:transition spd="slow" p14:dur="2000" advTm="29918"/>
    </mc:Choice>
    <mc:Fallback>
      <p:transition spd="slow" advTm="2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9E61-B765-441B-BFA3-386C77D73220}"/>
              </a:ext>
            </a:extLst>
          </p:cNvPr>
          <p:cNvSpPr>
            <a:spLocks noGrp="1"/>
          </p:cNvSpPr>
          <p:nvPr>
            <p:ph type="title"/>
          </p:nvPr>
        </p:nvSpPr>
        <p:spPr/>
        <p:txBody>
          <a:bodyPr/>
          <a:lstStyle/>
          <a:p>
            <a:r>
              <a:rPr lang="en-US" dirty="0"/>
              <a:t>Purpose of October Count</a:t>
            </a:r>
          </a:p>
        </p:txBody>
      </p:sp>
      <p:sp>
        <p:nvSpPr>
          <p:cNvPr id="3" name="Content Placeholder 2">
            <a:extLst>
              <a:ext uri="{FF2B5EF4-FFF2-40B4-BE49-F238E27FC236}">
                <a16:creationId xmlns:a16="http://schemas.microsoft.com/office/drawing/2014/main" id="{2DFA125B-A7F9-4A53-80D6-5D10FFA9F10E}"/>
              </a:ext>
            </a:extLst>
          </p:cNvPr>
          <p:cNvSpPr>
            <a:spLocks noGrp="1"/>
          </p:cNvSpPr>
          <p:nvPr>
            <p:ph idx="1"/>
          </p:nvPr>
        </p:nvSpPr>
        <p:spPr/>
        <p:txBody>
          <a:bodyPr>
            <a:normAutofit/>
          </a:bodyPr>
          <a:lstStyle/>
          <a:p>
            <a:r>
              <a:rPr lang="en-US" dirty="0"/>
              <a:t>Collect student data for students in PK-12</a:t>
            </a:r>
            <a:r>
              <a:rPr lang="en-US" baseline="30000" dirty="0"/>
              <a:t>th</a:t>
            </a:r>
            <a:r>
              <a:rPr lang="en-US" dirty="0"/>
              <a:t> grade</a:t>
            </a:r>
          </a:p>
          <a:p>
            <a:r>
              <a:rPr lang="en-US" dirty="0"/>
              <a:t>Fulfills state and federal requirements</a:t>
            </a:r>
          </a:p>
          <a:p>
            <a:r>
              <a:rPr lang="en-US" dirty="0"/>
              <a:t>Data collected in Student October is used for:</a:t>
            </a:r>
          </a:p>
          <a:p>
            <a:pPr lvl="1"/>
            <a:r>
              <a:rPr lang="en-US" dirty="0"/>
              <a:t>Determining funding (PPR, ELPA, GT, etc.)</a:t>
            </a:r>
          </a:p>
          <a:p>
            <a:pPr lvl="1"/>
            <a:r>
              <a:rPr lang="en-US" dirty="0"/>
              <a:t>Reports, grants, improvement planning, accountability, etc.</a:t>
            </a:r>
          </a:p>
          <a:p>
            <a:pPr lvl="1"/>
            <a:endParaRPr lang="en-US" dirty="0"/>
          </a:p>
        </p:txBody>
      </p:sp>
      <p:sp>
        <p:nvSpPr>
          <p:cNvPr id="4" name="Slide Number Placeholder 1">
            <a:extLst>
              <a:ext uri="{FF2B5EF4-FFF2-40B4-BE49-F238E27FC236}">
                <a16:creationId xmlns:a16="http://schemas.microsoft.com/office/drawing/2014/main" id="{061E082C-866A-4C5D-8CBA-2765AE49AFEC}"/>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a:t>
            </a:fld>
            <a:endParaRPr lang="en-US"/>
          </a:p>
        </p:txBody>
      </p:sp>
      <p:pic>
        <p:nvPicPr>
          <p:cNvPr id="6" name="Audio 5">
            <a:hlinkClick r:id="" action="ppaction://media"/>
            <a:extLst>
              <a:ext uri="{FF2B5EF4-FFF2-40B4-BE49-F238E27FC236}">
                <a16:creationId xmlns:a16="http://schemas.microsoft.com/office/drawing/2014/main" id="{D5A181BB-638C-4556-8699-AEF7A1224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8887357"/>
      </p:ext>
    </p:extLst>
  </p:cSld>
  <p:clrMapOvr>
    <a:masterClrMapping/>
  </p:clrMapOvr>
  <mc:AlternateContent xmlns:mc="http://schemas.openxmlformats.org/markup-compatibility/2006" xmlns:p14="http://schemas.microsoft.com/office/powerpoint/2010/main">
    <mc:Choice Requires="p14">
      <p:transition spd="slow" p14:dur="2000" advTm="44829"/>
    </mc:Choice>
    <mc:Fallback xmlns="">
      <p:transition spd="slow" advTm="4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Lst>
          </p:cNvPr>
          <p:cNvSpPr>
            <a:spLocks noGrp="1"/>
          </p:cNvSpPr>
          <p:nvPr>
            <p:ph type="title"/>
          </p:nvPr>
        </p:nvSpPr>
        <p:spPr>
          <a:xfrm>
            <a:off x="665843" y="307071"/>
            <a:ext cx="7886700" cy="1325563"/>
          </a:xfrm>
        </p:spPr>
        <p:txBody>
          <a:bodyPr/>
          <a:lstStyle/>
          <a:p>
            <a:r>
              <a:rPr lang="en-US" dirty="0">
                <a:latin typeface="Arial" panose="020B0604020202020204" pitchFamily="34" charset="0"/>
                <a:cs typeface="Arial" panose="020B0604020202020204" pitchFamily="34" charset="0"/>
              </a:rPr>
              <a:t>SSA File Layout – Attendance Reminder</a:t>
            </a:r>
          </a:p>
        </p:txBody>
      </p:sp>
      <p:sp>
        <p:nvSpPr>
          <p:cNvPr id="5" name="Content Placeholder 4">
            <a:extLst>
              <a:ext uri="{FF2B5EF4-FFF2-40B4-BE49-F238E27FC236}">
                <a16:creationId xmlns:a16="http://schemas.microsoft.com/office/drawing/2014/main" id="{7498F1E7-38B0-4328-B381-BA1204705C26}"/>
              </a:ext>
            </a:extLst>
          </p:cNvPr>
          <p:cNvSpPr>
            <a:spLocks noGrp="1"/>
          </p:cNvSpPr>
          <p:nvPr>
            <p:ph idx="1"/>
          </p:nvPr>
        </p:nvSpPr>
        <p:spPr>
          <a:xfrm>
            <a:off x="665843" y="4687503"/>
            <a:ext cx="8181521" cy="966334"/>
          </a:xfrm>
        </p:spPr>
        <p:txBody>
          <a:bodyPr>
            <a:normAutofit fontScale="92500" lnSpcReduction="20000"/>
          </a:bodyPr>
          <a:lstStyle/>
          <a:p>
            <a:r>
              <a:rPr lang="en-US" sz="2400" dirty="0"/>
              <a:t>All attendance fields should be populated accurately!</a:t>
            </a:r>
          </a:p>
          <a:p>
            <a:r>
              <a:rPr lang="en-US" sz="2400" dirty="0"/>
              <a:t>This helps to ensure your SIS is set up correctly at the beginning of the year.</a:t>
            </a:r>
          </a:p>
        </p:txBody>
      </p:sp>
      <p:sp>
        <p:nvSpPr>
          <p:cNvPr id="4" name="Slide Number Placeholder 3">
            <a:extLst>
              <a:ext uri="{FF2B5EF4-FFF2-40B4-BE49-F238E27FC236}">
                <a16:creationId xmlns:a16="http://schemas.microsoft.com/office/drawing/2014/main" id="{EB3BB27D-2D23-4A55-B502-AC52F918EE45}"/>
              </a:ext>
            </a:extLst>
          </p:cNvPr>
          <p:cNvSpPr>
            <a:spLocks noGrp="1"/>
          </p:cNvSpPr>
          <p:nvPr>
            <p:ph type="sldNum" idx="4294967295"/>
          </p:nvPr>
        </p:nvSpPr>
        <p:spPr>
          <a:xfrm>
            <a:off x="8552544" y="6356350"/>
            <a:ext cx="3723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solidFill>
                  <a:schemeClr val="tx1"/>
                </a:solidFill>
              </a:rPr>
              <a:pPr/>
              <a:t>30</a:t>
            </a:fld>
            <a:endParaRPr lang="en-US" dirty="0">
              <a:solidFill>
                <a:schemeClr val="tx1"/>
              </a:solidFill>
            </a:endParaRPr>
          </a:p>
        </p:txBody>
      </p:sp>
      <p:pic>
        <p:nvPicPr>
          <p:cNvPr id="6" name="Picture 5">
            <a:extLst>
              <a:ext uri="{FF2B5EF4-FFF2-40B4-BE49-F238E27FC236}">
                <a16:creationId xmlns:a16="http://schemas.microsoft.com/office/drawing/2014/main" id="{28FA71C7-3FA5-BE2F-9BF0-E2DE4C342458}"/>
              </a:ext>
            </a:extLst>
          </p:cNvPr>
          <p:cNvPicPr>
            <a:picLocks noChangeAspect="1"/>
          </p:cNvPicPr>
          <p:nvPr/>
        </p:nvPicPr>
        <p:blipFill>
          <a:blip r:embed="rId5"/>
          <a:stretch>
            <a:fillRect/>
          </a:stretch>
        </p:blipFill>
        <p:spPr>
          <a:xfrm>
            <a:off x="377504" y="1799480"/>
            <a:ext cx="8388991" cy="368820"/>
          </a:xfrm>
          <a:prstGeom prst="rect">
            <a:avLst/>
          </a:prstGeom>
        </p:spPr>
      </p:pic>
      <p:pic>
        <p:nvPicPr>
          <p:cNvPr id="8" name="Picture 7">
            <a:extLst>
              <a:ext uri="{FF2B5EF4-FFF2-40B4-BE49-F238E27FC236}">
                <a16:creationId xmlns:a16="http://schemas.microsoft.com/office/drawing/2014/main" id="{F768C27D-60AB-CB6C-22CC-ACE5684F39F7}"/>
              </a:ext>
            </a:extLst>
          </p:cNvPr>
          <p:cNvPicPr>
            <a:picLocks noChangeAspect="1"/>
          </p:cNvPicPr>
          <p:nvPr/>
        </p:nvPicPr>
        <p:blipFill>
          <a:blip r:embed="rId6"/>
          <a:stretch>
            <a:fillRect/>
          </a:stretch>
        </p:blipFill>
        <p:spPr>
          <a:xfrm>
            <a:off x="411060" y="2187503"/>
            <a:ext cx="8388991" cy="2221613"/>
          </a:xfrm>
          <a:prstGeom prst="rect">
            <a:avLst/>
          </a:prstGeom>
        </p:spPr>
      </p:pic>
      <p:sp>
        <p:nvSpPr>
          <p:cNvPr id="10" name="Rectangle 9">
            <a:extLst>
              <a:ext uri="{FF2B5EF4-FFF2-40B4-BE49-F238E27FC236}">
                <a16:creationId xmlns:a16="http://schemas.microsoft.com/office/drawing/2014/main" id="{7D7D815E-CBDE-ADA5-A96C-6216DE67FF75}"/>
              </a:ext>
            </a:extLst>
          </p:cNvPr>
          <p:cNvSpPr/>
          <p:nvPr/>
        </p:nvSpPr>
        <p:spPr>
          <a:xfrm>
            <a:off x="444617" y="3136401"/>
            <a:ext cx="8321878" cy="11998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4A0376BC-0300-7B26-38BD-5F1257E5A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8570999"/>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Lst>
          </p:cNvPr>
          <p:cNvSpPr>
            <a:spLocks noGrp="1"/>
          </p:cNvSpPr>
          <p:nvPr>
            <p:ph type="title"/>
          </p:nvPr>
        </p:nvSpPr>
        <p:spPr>
          <a:xfrm>
            <a:off x="552450" y="127001"/>
            <a:ext cx="7886700" cy="1325563"/>
          </a:xfrm>
        </p:spPr>
        <p:txBody>
          <a:bodyPr/>
          <a:lstStyle/>
          <a:p>
            <a:pPr algn="ctr"/>
            <a:r>
              <a:rPr lang="en-US" dirty="0"/>
              <a:t>SIS Audit</a:t>
            </a:r>
          </a:p>
        </p:txBody>
      </p:sp>
      <p:sp>
        <p:nvSpPr>
          <p:cNvPr id="6" name="Slide Number Placeholder 2">
            <a:extLst>
              <a:ext uri="{FF2B5EF4-FFF2-40B4-BE49-F238E27FC236}">
                <a16:creationId xmlns:a16="http://schemas.microsoft.com/office/drawing/2014/main" id="{7A0ADB41-3A8A-44FA-8A35-83A576F7227D}"/>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31</a:t>
            </a:fld>
            <a:endParaRPr lang="en" dirty="0"/>
          </a:p>
        </p:txBody>
      </p:sp>
      <p:sp>
        <p:nvSpPr>
          <p:cNvPr id="3" name="Content Placeholder 4">
            <a:extLst>
              <a:ext uri="{FF2B5EF4-FFF2-40B4-BE49-F238E27FC236}">
                <a16:creationId xmlns:a16="http://schemas.microsoft.com/office/drawing/2014/main" id="{FBA77895-A4FE-5453-B6C4-FAD752BB3704}"/>
              </a:ext>
            </a:extLst>
          </p:cNvPr>
          <p:cNvSpPr txBox="1">
            <a:spLocks/>
          </p:cNvSpPr>
          <p:nvPr/>
        </p:nvSpPr>
        <p:spPr>
          <a:xfrm>
            <a:off x="628525" y="1452564"/>
            <a:ext cx="7886700"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 Submission Team has begun auditing</a:t>
            </a:r>
          </a:p>
          <a:p>
            <a:endParaRPr lang="en-US" dirty="0"/>
          </a:p>
          <a:p>
            <a:r>
              <a:rPr lang="en-US" dirty="0"/>
              <a:t>See email from Janet Dinnen on August 2</a:t>
            </a:r>
            <a:r>
              <a:rPr lang="en-US" baseline="30000" dirty="0"/>
              <a:t>nd</a:t>
            </a:r>
            <a:r>
              <a:rPr lang="en-US" dirty="0"/>
              <a:t> about ‘Reminders and Updates’ for your SIS (PowerSchool or Infinite Campus)</a:t>
            </a:r>
          </a:p>
          <a:p>
            <a:endParaRPr lang="en-US" dirty="0"/>
          </a:p>
          <a:p>
            <a:r>
              <a:rPr lang="en-US" dirty="0"/>
              <a:t>Please see the </a:t>
            </a:r>
            <a:r>
              <a:rPr lang="en-US" b="0" i="0" dirty="0">
                <a:solidFill>
                  <a:srgbClr val="000000"/>
                </a:solidFill>
                <a:effectLst/>
                <a:latin typeface="Roboto" panose="02000000000000000000" pitchFamily="2" charset="0"/>
                <a:hlinkClick r:id="rId5"/>
              </a:rPr>
              <a:t>Data Management Systems</a:t>
            </a:r>
            <a:r>
              <a:rPr lang="en-US" b="0" i="0" dirty="0">
                <a:solidFill>
                  <a:srgbClr val="000000"/>
                </a:solidFill>
                <a:effectLst/>
                <a:latin typeface="Roboto" panose="02000000000000000000" pitchFamily="2" charset="0"/>
              </a:rPr>
              <a:t> page on the Data Submission Library website</a:t>
            </a:r>
          </a:p>
          <a:p>
            <a:pPr lvl="1"/>
            <a:r>
              <a:rPr lang="en-US" b="0" i="0" dirty="0">
                <a:solidFill>
                  <a:srgbClr val="000000"/>
                </a:solidFill>
                <a:effectLst/>
                <a:latin typeface="Roboto" panose="02000000000000000000" pitchFamily="2" charset="0"/>
                <a:hlinkClick r:id="rId6"/>
              </a:rPr>
              <a:t>IC System Set Up Audit</a:t>
            </a:r>
            <a:endParaRPr lang="en-US" b="0" i="0" dirty="0">
              <a:solidFill>
                <a:srgbClr val="000000"/>
              </a:solidFill>
              <a:effectLst/>
              <a:latin typeface="Roboto" panose="02000000000000000000" pitchFamily="2" charset="0"/>
            </a:endParaRPr>
          </a:p>
          <a:p>
            <a:pPr lvl="1"/>
            <a:r>
              <a:rPr lang="en-US" b="0" i="0" dirty="0">
                <a:solidFill>
                  <a:srgbClr val="000000"/>
                </a:solidFill>
                <a:effectLst/>
                <a:latin typeface="Roboto" panose="02000000000000000000" pitchFamily="2" charset="0"/>
                <a:hlinkClick r:id="rId7"/>
              </a:rPr>
              <a:t>Colorado’s PowerSchool State Reporting Setup</a:t>
            </a:r>
            <a:endParaRPr lang="en-US" b="0" i="0" dirty="0">
              <a:solidFill>
                <a:srgbClr val="000000"/>
              </a:solidFill>
              <a:effectLst/>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37C40392-0CC0-3EC3-F046-FC7E45BD40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2341673"/>
      </p:ext>
    </p:extLst>
  </p:cSld>
  <p:clrMapOvr>
    <a:masterClrMapping/>
  </p:clrMapOvr>
  <mc:AlternateContent xmlns:mc="http://schemas.openxmlformats.org/markup-compatibility/2006">
    <mc:Choice xmlns:p14="http://schemas.microsoft.com/office/powerpoint/2010/main" Requires="p14">
      <p:transition spd="slow" p14:dur="2000" advTm="44871"/>
    </mc:Choice>
    <mc:Fallback>
      <p:transition spd="slow" advTm="4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Lst>
          </p:cNvPr>
          <p:cNvSpPr>
            <a:spLocks noGrp="1"/>
          </p:cNvSpPr>
          <p:nvPr>
            <p:ph type="title"/>
          </p:nvPr>
        </p:nvSpPr>
        <p:spPr>
          <a:xfrm>
            <a:off x="552450" y="127001"/>
            <a:ext cx="7886700" cy="1325563"/>
          </a:xfrm>
        </p:spPr>
        <p:txBody>
          <a:bodyPr/>
          <a:lstStyle/>
          <a:p>
            <a:pPr algn="ctr"/>
            <a:r>
              <a:rPr lang="en-US" dirty="0" err="1"/>
              <a:t>GDrive</a:t>
            </a:r>
            <a:endParaRPr lang="en-US" dirty="0"/>
          </a:p>
        </p:txBody>
      </p:sp>
      <p:sp>
        <p:nvSpPr>
          <p:cNvPr id="6" name="Slide Number Placeholder 2">
            <a:extLst>
              <a:ext uri="{FF2B5EF4-FFF2-40B4-BE49-F238E27FC236}">
                <a16:creationId xmlns:a16="http://schemas.microsoft.com/office/drawing/2014/main" id="{7A0ADB41-3A8A-44FA-8A35-83A576F7227D}"/>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32</a:t>
            </a:fld>
            <a:endParaRPr lang="en" dirty="0"/>
          </a:p>
        </p:txBody>
      </p:sp>
      <p:pic>
        <p:nvPicPr>
          <p:cNvPr id="4" name="Picture 3">
            <a:extLst>
              <a:ext uri="{FF2B5EF4-FFF2-40B4-BE49-F238E27FC236}">
                <a16:creationId xmlns:a16="http://schemas.microsoft.com/office/drawing/2014/main" id="{126790BB-B81A-57FE-6D37-AD9C31FD577C}"/>
              </a:ext>
            </a:extLst>
          </p:cNvPr>
          <p:cNvPicPr>
            <a:picLocks noChangeAspect="1"/>
          </p:cNvPicPr>
          <p:nvPr/>
        </p:nvPicPr>
        <p:blipFill>
          <a:blip r:embed="rId5"/>
          <a:stretch>
            <a:fillRect/>
          </a:stretch>
        </p:blipFill>
        <p:spPr>
          <a:xfrm>
            <a:off x="595187" y="2501812"/>
            <a:ext cx="7953375" cy="3067050"/>
          </a:xfrm>
          <a:prstGeom prst="rect">
            <a:avLst/>
          </a:prstGeom>
        </p:spPr>
      </p:pic>
      <p:pic>
        <p:nvPicPr>
          <p:cNvPr id="7" name="Picture 6">
            <a:extLst>
              <a:ext uri="{FF2B5EF4-FFF2-40B4-BE49-F238E27FC236}">
                <a16:creationId xmlns:a16="http://schemas.microsoft.com/office/drawing/2014/main" id="{090792E4-DE09-A74E-5C8A-8C2D504BCF89}"/>
              </a:ext>
            </a:extLst>
          </p:cNvPr>
          <p:cNvPicPr>
            <a:picLocks noChangeAspect="1"/>
          </p:cNvPicPr>
          <p:nvPr/>
        </p:nvPicPr>
        <p:blipFill>
          <a:blip r:embed="rId6"/>
          <a:stretch>
            <a:fillRect/>
          </a:stretch>
        </p:blipFill>
        <p:spPr>
          <a:xfrm>
            <a:off x="595187" y="1452564"/>
            <a:ext cx="2356207" cy="1049248"/>
          </a:xfrm>
          <a:prstGeom prst="rect">
            <a:avLst/>
          </a:prstGeom>
        </p:spPr>
      </p:pic>
      <p:pic>
        <p:nvPicPr>
          <p:cNvPr id="8" name="Audio 7">
            <a:hlinkClick r:id="" action="ppaction://media"/>
            <a:extLst>
              <a:ext uri="{FF2B5EF4-FFF2-40B4-BE49-F238E27FC236}">
                <a16:creationId xmlns:a16="http://schemas.microsoft.com/office/drawing/2014/main" id="{19E750FC-5F78-0FD4-9F85-7BC58A86CE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6927451"/>
      </p:ext>
    </p:extLst>
  </p:cSld>
  <p:clrMapOvr>
    <a:masterClrMapping/>
  </p:clrMapOvr>
  <mc:AlternateContent xmlns:mc="http://schemas.openxmlformats.org/markup-compatibility/2006">
    <mc:Choice xmlns:p14="http://schemas.microsoft.com/office/powerpoint/2010/main" Requires="p14">
      <p:transition spd="slow" p14:dur="2000" advTm="28942"/>
    </mc:Choice>
    <mc:Fallback>
      <p:transition spd="slow" advTm="2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2546" y="440438"/>
            <a:ext cx="7886700" cy="1325563"/>
          </a:xfrm>
        </p:spPr>
        <p:txBody>
          <a:bodyPr/>
          <a:lstStyle/>
          <a:p>
            <a:r>
              <a:rPr lang="en-US" dirty="0"/>
              <a:t>Best Practices &amp; Helpful Hints</a:t>
            </a:r>
          </a:p>
        </p:txBody>
      </p:sp>
      <p:sp>
        <p:nvSpPr>
          <p:cNvPr id="6" name="Text Placeholder 5"/>
          <p:cNvSpPr>
            <a:spLocks noGrp="1"/>
          </p:cNvSpPr>
          <p:nvPr>
            <p:ph type="body" sz="quarter" idx="10"/>
          </p:nvPr>
        </p:nvSpPr>
        <p:spPr>
          <a:xfrm>
            <a:off x="3405981" y="2740663"/>
            <a:ext cx="2332038" cy="523805"/>
          </a:xfrm>
        </p:spPr>
        <p:txBody>
          <a:bodyPr/>
          <a:lstStyle/>
          <a:p>
            <a:r>
              <a:rPr lang="en-US" dirty="0"/>
              <a:t>Keep up with SASID requests and updates</a:t>
            </a:r>
          </a:p>
        </p:txBody>
      </p:sp>
      <p:sp>
        <p:nvSpPr>
          <p:cNvPr id="10" name="Text Placeholder 9"/>
          <p:cNvSpPr>
            <a:spLocks noGrp="1"/>
          </p:cNvSpPr>
          <p:nvPr>
            <p:ph type="body" sz="quarter" idx="14"/>
          </p:nvPr>
        </p:nvSpPr>
        <p:spPr>
          <a:xfrm>
            <a:off x="6220188" y="3551360"/>
            <a:ext cx="2430463" cy="2780908"/>
          </a:xfrm>
        </p:spPr>
        <p:txBody>
          <a:bodyPr>
            <a:normAutofit/>
          </a:bodyPr>
          <a:lstStyle/>
          <a:p>
            <a:pPr marL="342900" indent="-342900">
              <a:buFont typeface="Arial" panose="020B0604020202020204" pitchFamily="34" charset="0"/>
              <a:buChar char="•"/>
            </a:pPr>
            <a:r>
              <a:rPr lang="en-US" sz="1900" dirty="0"/>
              <a:t>Add all October Count deadlines</a:t>
            </a:r>
          </a:p>
          <a:p>
            <a:pPr marL="342900" indent="-342900">
              <a:buFont typeface="Arial" panose="020B0604020202020204" pitchFamily="34" charset="0"/>
              <a:buChar char="•"/>
            </a:pPr>
            <a:r>
              <a:rPr lang="en-US" sz="1900" dirty="0"/>
              <a:t>Work calendar</a:t>
            </a:r>
          </a:p>
          <a:p>
            <a:pPr marL="342900" indent="-342900">
              <a:buFont typeface="Arial" panose="020B0604020202020204" pitchFamily="34" charset="0"/>
              <a:buChar char="•"/>
            </a:pPr>
            <a:r>
              <a:rPr lang="en-US" sz="1900" dirty="0"/>
              <a:t>Shared school calendars</a:t>
            </a:r>
          </a:p>
          <a:p>
            <a:pPr marL="342900" indent="-342900">
              <a:buFont typeface="Arial" panose="020B0604020202020204" pitchFamily="34" charset="0"/>
              <a:buChar char="•"/>
            </a:pPr>
            <a:r>
              <a:rPr lang="en-US" sz="1900" dirty="0"/>
              <a:t>Set dates earlier </a:t>
            </a:r>
          </a:p>
        </p:txBody>
      </p:sp>
      <p:sp>
        <p:nvSpPr>
          <p:cNvPr id="7" name="Text Placeholder 6"/>
          <p:cNvSpPr>
            <a:spLocks noGrp="1"/>
          </p:cNvSpPr>
          <p:nvPr>
            <p:ph type="body" sz="quarter" idx="11"/>
          </p:nvPr>
        </p:nvSpPr>
        <p:spPr>
          <a:xfrm>
            <a:off x="6318613" y="2797173"/>
            <a:ext cx="2332038" cy="403225"/>
          </a:xfrm>
        </p:spPr>
        <p:txBody>
          <a:bodyPr/>
          <a:lstStyle/>
          <a:p>
            <a:r>
              <a:rPr lang="en-US" dirty="0"/>
              <a:t>Add OC dates to your work calendar</a:t>
            </a:r>
          </a:p>
        </p:txBody>
      </p:sp>
      <p:sp>
        <p:nvSpPr>
          <p:cNvPr id="12" name="Text Placeholder 9">
            <a:extLst>
              <a:ext uri="{FF2B5EF4-FFF2-40B4-BE49-F238E27FC236}">
                <a16:creationId xmlns:a16="http://schemas.microsoft.com/office/drawing/2014/main" id="{320D82AB-BFB9-4EE9-871C-472B3CD41B3B}"/>
              </a:ext>
            </a:extLst>
          </p:cNvPr>
          <p:cNvSpPr>
            <a:spLocks noGrp="1"/>
          </p:cNvSpPr>
          <p:nvPr>
            <p:ph type="body" sz="quarter" idx="13"/>
          </p:nvPr>
        </p:nvSpPr>
        <p:spPr>
          <a:xfrm>
            <a:off x="3356768" y="3468665"/>
            <a:ext cx="2430463" cy="2911475"/>
          </a:xfrm>
        </p:spPr>
        <p:txBody>
          <a:bodyPr>
            <a:noAutofit/>
          </a:bodyPr>
          <a:lstStyle/>
          <a:p>
            <a:pPr marL="342900" indent="-342900">
              <a:buFont typeface="Arial" panose="020B0604020202020204" pitchFamily="34" charset="0"/>
              <a:buChar char="•"/>
            </a:pPr>
            <a:r>
              <a:rPr lang="en-US" sz="1900" dirty="0"/>
              <a:t>Search RITS for existing SASIDs</a:t>
            </a:r>
          </a:p>
          <a:p>
            <a:pPr marL="342900" indent="-342900">
              <a:buFont typeface="Arial" panose="020B0604020202020204" pitchFamily="34" charset="0"/>
              <a:buChar char="•"/>
            </a:pPr>
            <a:r>
              <a:rPr lang="en-US" sz="1900" dirty="0"/>
              <a:t>Request new SASIDs or Updates a.s.a.p.</a:t>
            </a:r>
          </a:p>
          <a:p>
            <a:pPr marL="342900" indent="-342900">
              <a:buFont typeface="Arial" panose="020B0604020202020204" pitchFamily="34" charset="0"/>
              <a:buChar char="•"/>
            </a:pPr>
            <a:r>
              <a:rPr lang="en-US" sz="1900" dirty="0"/>
              <a:t>No reason SASIDs should be zero-filled past initial submission  </a:t>
            </a:r>
          </a:p>
        </p:txBody>
      </p:sp>
      <p:sp>
        <p:nvSpPr>
          <p:cNvPr id="14" name="Text Placeholder 5">
            <a:extLst>
              <a:ext uri="{FF2B5EF4-FFF2-40B4-BE49-F238E27FC236}">
                <a16:creationId xmlns:a16="http://schemas.microsoft.com/office/drawing/2014/main" id="{B5833027-94BF-4CDA-9700-02B9FF2D052F}"/>
              </a:ext>
            </a:extLst>
          </p:cNvPr>
          <p:cNvSpPr txBox="1">
            <a:spLocks/>
          </p:cNvSpPr>
          <p:nvPr/>
        </p:nvSpPr>
        <p:spPr>
          <a:xfrm>
            <a:off x="354012" y="2736884"/>
            <a:ext cx="2332038" cy="5238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Collaborate with colleagues</a:t>
            </a:r>
            <a:endParaRPr lang="en-US" dirty="0"/>
          </a:p>
        </p:txBody>
      </p:sp>
      <p:sp>
        <p:nvSpPr>
          <p:cNvPr id="15" name="Text Placeholder 8">
            <a:extLst>
              <a:ext uri="{FF2B5EF4-FFF2-40B4-BE49-F238E27FC236}">
                <a16:creationId xmlns:a16="http://schemas.microsoft.com/office/drawing/2014/main" id="{3E0F8B06-6E84-499E-A5BA-C1EBC43AF17B}"/>
              </a:ext>
            </a:extLst>
          </p:cNvPr>
          <p:cNvSpPr txBox="1">
            <a:spLocks/>
          </p:cNvSpPr>
          <p:nvPr/>
        </p:nvSpPr>
        <p:spPr>
          <a:xfrm>
            <a:off x="304800" y="3527425"/>
            <a:ext cx="2538884" cy="2279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900" dirty="0"/>
              <a:t>Contact the subject area experts of your school </a:t>
            </a:r>
          </a:p>
          <a:p>
            <a:pPr marL="342900" indent="-342900">
              <a:buFont typeface="Arial" panose="020B0604020202020204" pitchFamily="34" charset="0"/>
              <a:buChar char="•"/>
            </a:pPr>
            <a:r>
              <a:rPr lang="en-US" sz="1900" dirty="0"/>
              <a:t>“Heads up OC is kicking off”</a:t>
            </a:r>
          </a:p>
          <a:p>
            <a:pPr marL="342900" indent="-342900">
              <a:buFont typeface="Arial" panose="020B0604020202020204" pitchFamily="34" charset="0"/>
              <a:buChar char="•"/>
            </a:pPr>
            <a:r>
              <a:rPr lang="en-US" sz="1900" dirty="0"/>
              <a:t>Verify data and resolve issues </a:t>
            </a:r>
          </a:p>
        </p:txBody>
      </p:sp>
      <p:sp>
        <p:nvSpPr>
          <p:cNvPr id="11" name="Slide Number Placeholder 1">
            <a:extLst>
              <a:ext uri="{FF2B5EF4-FFF2-40B4-BE49-F238E27FC236}">
                <a16:creationId xmlns:a16="http://schemas.microsoft.com/office/drawing/2014/main" id="{46121E35-B64B-43E2-AFEC-2B349312BC1A}"/>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33</a:t>
            </a:fld>
            <a:endParaRPr lang="en-US"/>
          </a:p>
        </p:txBody>
      </p:sp>
      <p:pic>
        <p:nvPicPr>
          <p:cNvPr id="2" name="Audio 1">
            <a:hlinkClick r:id="" action="ppaction://media"/>
            <a:extLst>
              <a:ext uri="{FF2B5EF4-FFF2-40B4-BE49-F238E27FC236}">
                <a16:creationId xmlns:a16="http://schemas.microsoft.com/office/drawing/2014/main" id="{2AB28432-43BE-4DFE-A739-1A5238FD4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92028638"/>
      </p:ext>
    </p:extLst>
  </p:cSld>
  <p:clrMapOvr>
    <a:masterClrMapping/>
  </p:clrMapOvr>
  <mc:AlternateContent xmlns:mc="http://schemas.openxmlformats.org/markup-compatibility/2006" xmlns:p14="http://schemas.microsoft.com/office/powerpoint/2010/main">
    <mc:Choice Requires="p14">
      <p:transition spd="slow" p14:dur="2000" advTm="59151"/>
    </mc:Choice>
    <mc:Fallback xmlns="">
      <p:transition spd="slow" advTm="5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ctrTitle" idx="4294967295"/>
          </p:nvPr>
        </p:nvSpPr>
        <p:spPr>
          <a:xfrm>
            <a:off x="1458517" y="1430165"/>
            <a:ext cx="6197516" cy="1159875"/>
          </a:xfrm>
          <a:prstGeom prst="rect">
            <a:avLst/>
          </a:prstGeom>
        </p:spPr>
        <p:txBody>
          <a:bodyPr spcFirstLastPara="1" vert="horz" wrap="square" lIns="68569" tIns="68569" rIns="68569" bIns="68569" rtlCol="0" anchor="b" anchorCtr="0">
            <a:noAutofit/>
          </a:bodyPr>
          <a:lstStyle/>
          <a:p>
            <a:r>
              <a:rPr lang="en-US" sz="2700" dirty="0">
                <a:solidFill>
                  <a:schemeClr val="bg1"/>
                </a:solidFill>
              </a:rPr>
              <a:t>Thank you for reviewing this training!</a:t>
            </a:r>
          </a:p>
        </p:txBody>
      </p:sp>
      <p:sp>
        <p:nvSpPr>
          <p:cNvPr id="339" name="Shape 339"/>
          <p:cNvSpPr txBox="1">
            <a:spLocks noGrp="1"/>
          </p:cNvSpPr>
          <p:nvPr>
            <p:ph type="body" idx="4294967295"/>
          </p:nvPr>
        </p:nvSpPr>
        <p:spPr>
          <a:xfrm>
            <a:off x="2371805" y="3074073"/>
            <a:ext cx="4508101" cy="1995525"/>
          </a:xfrm>
          <a:prstGeom prst="rect">
            <a:avLst/>
          </a:prstGeom>
        </p:spPr>
        <p:txBody>
          <a:bodyPr spcFirstLastPara="1" vert="horz" wrap="square" lIns="68569" tIns="68569" rIns="68569" bIns="68569" rtlCol="0" anchor="t" anchorCtr="0">
            <a:noAutofit/>
          </a:bodyPr>
          <a:lstStyle/>
          <a:p>
            <a:pPr marL="0" indent="0">
              <a:spcBef>
                <a:spcPts val="450"/>
              </a:spcBef>
              <a:buNone/>
            </a:pPr>
            <a:r>
              <a:rPr lang="en" sz="1500" dirty="0">
                <a:solidFill>
                  <a:srgbClr val="FFFFFF"/>
                </a:solidFill>
                <a:ea typeface="Arial Unicode MS" panose="020B0604020202020204" pitchFamily="34" charset="-128"/>
              </a:rPr>
              <a:t>Contact the Submissions Inbox with Questions:</a:t>
            </a:r>
            <a:endParaRPr sz="1500" dirty="0">
              <a:solidFill>
                <a:srgbClr val="FFFFFF"/>
              </a:solidFill>
              <a:ea typeface="Arial Unicode MS" panose="020B0604020202020204" pitchFamily="34" charset="-128"/>
            </a:endParaRPr>
          </a:p>
          <a:p>
            <a:pPr marL="582930" lvl="2" indent="0">
              <a:buNone/>
            </a:pPr>
            <a:r>
              <a:rPr lang="en-US" sz="1350" dirty="0">
                <a:solidFill>
                  <a:schemeClr val="bg1"/>
                </a:solidFill>
              </a:rPr>
              <a:t>Submissions_CSI@csi.state.co.us</a:t>
            </a:r>
          </a:p>
          <a:p>
            <a:pPr marL="582930" lvl="2" indent="0">
              <a:buNone/>
            </a:pPr>
            <a:endParaRPr lang="en-US" dirty="0"/>
          </a:p>
        </p:txBody>
      </p:sp>
      <p:grpSp>
        <p:nvGrpSpPr>
          <p:cNvPr id="5" name="Group 4"/>
          <p:cNvGrpSpPr>
            <a:grpSpLocks noChangeAspect="1"/>
          </p:cNvGrpSpPr>
          <p:nvPr/>
        </p:nvGrpSpPr>
        <p:grpSpPr bwMode="auto">
          <a:xfrm>
            <a:off x="3942912" y="4508814"/>
            <a:ext cx="1228725" cy="1121569"/>
            <a:chOff x="3066" y="3067"/>
            <a:chExt cx="1032" cy="942"/>
          </a:xfrm>
          <a:solidFill>
            <a:srgbClr val="7030A0"/>
          </a:solidFill>
        </p:grpSpPr>
        <p:sp>
          <p:nvSpPr>
            <p:cNvPr id="6" name="AutoShape 3"/>
            <p:cNvSpPr>
              <a:spLocks noChangeAspect="1" noChangeArrowheads="1" noTextEdit="1"/>
            </p:cNvSpPr>
            <p:nvPr/>
          </p:nvSpPr>
          <p:spPr bwMode="auto">
            <a:xfrm>
              <a:off x="3066" y="3067"/>
              <a:ext cx="1032" cy="9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 y="3067"/>
              <a:ext cx="1036" cy="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1">
            <a:extLst>
              <a:ext uri="{FF2B5EF4-FFF2-40B4-BE49-F238E27FC236}">
                <a16:creationId xmlns:a16="http://schemas.microsoft.com/office/drawing/2014/main" id="{2F26A009-40D0-4475-B793-12E0A7FFE6DF}"/>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solidFill>
                  <a:schemeClr val="bg1"/>
                </a:solidFill>
              </a:rPr>
              <a:pPr/>
              <a:t>34</a:t>
            </a:fld>
            <a:endParaRPr lang="en-US" dirty="0">
              <a:solidFill>
                <a:schemeClr val="bg1"/>
              </a:solidFill>
            </a:endParaRPr>
          </a:p>
        </p:txBody>
      </p:sp>
      <p:pic>
        <p:nvPicPr>
          <p:cNvPr id="2" name="Audio 1">
            <a:hlinkClick r:id="" action="ppaction://media"/>
            <a:extLst>
              <a:ext uri="{FF2B5EF4-FFF2-40B4-BE49-F238E27FC236}">
                <a16:creationId xmlns:a16="http://schemas.microsoft.com/office/drawing/2014/main" id="{0E8B28BB-25C6-4530-8DAD-DE41E0B0D6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7590082"/>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DEFC-D0EB-48D3-8D81-9D7C1543A5C0}"/>
              </a:ext>
            </a:extLst>
          </p:cNvPr>
          <p:cNvSpPr>
            <a:spLocks noGrp="1"/>
          </p:cNvSpPr>
          <p:nvPr>
            <p:ph type="title"/>
          </p:nvPr>
        </p:nvSpPr>
        <p:spPr/>
        <p:txBody>
          <a:bodyPr/>
          <a:lstStyle/>
          <a:p>
            <a:r>
              <a:rPr lang="en-US" dirty="0"/>
              <a:t>Funding Requirements: Membership</a:t>
            </a:r>
          </a:p>
        </p:txBody>
      </p:sp>
      <p:sp>
        <p:nvSpPr>
          <p:cNvPr id="3" name="Content Placeholder 2">
            <a:extLst>
              <a:ext uri="{FF2B5EF4-FFF2-40B4-BE49-F238E27FC236}">
                <a16:creationId xmlns:a16="http://schemas.microsoft.com/office/drawing/2014/main" id="{DFD2DB58-F8CD-40A9-BC9D-D021C988D307}"/>
              </a:ext>
            </a:extLst>
          </p:cNvPr>
          <p:cNvSpPr>
            <a:spLocks noGrp="1"/>
          </p:cNvSpPr>
          <p:nvPr>
            <p:ph idx="1"/>
          </p:nvPr>
        </p:nvSpPr>
        <p:spPr/>
        <p:txBody>
          <a:bodyPr>
            <a:normAutofit/>
          </a:bodyPr>
          <a:lstStyle/>
          <a:p>
            <a:pPr marL="114300" indent="0">
              <a:buNone/>
            </a:pPr>
            <a:r>
              <a:rPr lang="en-US" sz="2400" dirty="0"/>
              <a:t>In order to be eligible for funding in the Student October count, students must meet the </a:t>
            </a:r>
            <a:r>
              <a:rPr lang="en-US" sz="2400" b="1" dirty="0"/>
              <a:t>membership</a:t>
            </a:r>
            <a:r>
              <a:rPr lang="en-US" sz="2400" dirty="0"/>
              <a:t> (</a:t>
            </a:r>
            <a:r>
              <a:rPr lang="en-US" sz="2400" b="1" dirty="0"/>
              <a:t>enrollment</a:t>
            </a:r>
            <a:r>
              <a:rPr lang="en-US" sz="2400" dirty="0"/>
              <a:t> and </a:t>
            </a:r>
            <a:r>
              <a:rPr lang="en-US" sz="2400" b="1" dirty="0"/>
              <a:t>attendance)</a:t>
            </a:r>
            <a:r>
              <a:rPr lang="en-US" sz="2400" dirty="0"/>
              <a:t> requirements. </a:t>
            </a:r>
          </a:p>
          <a:p>
            <a:endParaRPr lang="en-US" sz="2400" dirty="0"/>
          </a:p>
        </p:txBody>
      </p:sp>
      <p:pic>
        <p:nvPicPr>
          <p:cNvPr id="4" name="Picture 3">
            <a:extLst>
              <a:ext uri="{FF2B5EF4-FFF2-40B4-BE49-F238E27FC236}">
                <a16:creationId xmlns:a16="http://schemas.microsoft.com/office/drawing/2014/main" id="{0C571F50-3AB4-4532-B635-44C3E1D3E7F4}"/>
              </a:ext>
            </a:extLst>
          </p:cNvPr>
          <p:cNvPicPr>
            <a:picLocks noChangeAspect="1"/>
          </p:cNvPicPr>
          <p:nvPr/>
        </p:nvPicPr>
        <p:blipFill>
          <a:blip r:embed="rId5"/>
          <a:stretch>
            <a:fillRect/>
          </a:stretch>
        </p:blipFill>
        <p:spPr>
          <a:xfrm>
            <a:off x="628650" y="3429000"/>
            <a:ext cx="7962900" cy="282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C206FD7-A8B4-447C-B6AC-9769F3185CB0}"/>
              </a:ext>
            </a:extLst>
          </p:cNvPr>
          <p:cNvSpPr txBox="1"/>
          <p:nvPr/>
        </p:nvSpPr>
        <p:spPr>
          <a:xfrm>
            <a:off x="3529010" y="4150168"/>
            <a:ext cx="1669709" cy="646331"/>
          </a:xfrm>
          <a:prstGeom prst="rect">
            <a:avLst/>
          </a:prstGeom>
          <a:noFill/>
        </p:spPr>
        <p:txBody>
          <a:bodyPr wrap="square" rtlCol="0">
            <a:spAutoFit/>
          </a:bodyPr>
          <a:lstStyle/>
          <a:p>
            <a:pPr algn="ctr"/>
            <a:r>
              <a:rPr lang="en-US" b="1" dirty="0">
                <a:solidFill>
                  <a:srgbClr val="FFFFFF"/>
                </a:solidFill>
              </a:rPr>
              <a:t>Friday </a:t>
            </a:r>
          </a:p>
          <a:p>
            <a:pPr algn="ctr"/>
            <a:r>
              <a:rPr lang="en-US" b="1" dirty="0">
                <a:solidFill>
                  <a:srgbClr val="FFFFFF"/>
                </a:solidFill>
              </a:rPr>
              <a:t>Oct. 1st</a:t>
            </a:r>
          </a:p>
        </p:txBody>
      </p:sp>
      <p:sp>
        <p:nvSpPr>
          <p:cNvPr id="6" name="TextBox 5">
            <a:extLst>
              <a:ext uri="{FF2B5EF4-FFF2-40B4-BE49-F238E27FC236}">
                <a16:creationId xmlns:a16="http://schemas.microsoft.com/office/drawing/2014/main" id="{8C40C44D-B0A7-4177-8825-BE0F7B7A89FA}"/>
              </a:ext>
            </a:extLst>
          </p:cNvPr>
          <p:cNvSpPr txBox="1"/>
          <p:nvPr/>
        </p:nvSpPr>
        <p:spPr>
          <a:xfrm>
            <a:off x="1227703" y="4299930"/>
            <a:ext cx="1143000" cy="369332"/>
          </a:xfrm>
          <a:prstGeom prst="rect">
            <a:avLst/>
          </a:prstGeom>
          <a:solidFill>
            <a:srgbClr val="FF3300"/>
          </a:solidFill>
        </p:spPr>
        <p:txBody>
          <a:bodyPr wrap="square" rtlCol="0">
            <a:spAutoFit/>
          </a:bodyPr>
          <a:lstStyle/>
          <a:p>
            <a:pPr algn="ctr"/>
            <a:r>
              <a:rPr lang="en-US" b="1" dirty="0">
                <a:solidFill>
                  <a:srgbClr val="FFFFFF"/>
                </a:solidFill>
              </a:rPr>
              <a:t>From SIS</a:t>
            </a:r>
          </a:p>
        </p:txBody>
      </p:sp>
      <p:sp>
        <p:nvSpPr>
          <p:cNvPr id="7" name="Slide Number Placeholder 1">
            <a:extLst>
              <a:ext uri="{FF2B5EF4-FFF2-40B4-BE49-F238E27FC236}">
                <a16:creationId xmlns:a16="http://schemas.microsoft.com/office/drawing/2014/main" id="{A2BC0343-AFBB-4225-92C3-CF501EFC0A3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4</a:t>
            </a:fld>
            <a:endParaRPr lang="en-US"/>
          </a:p>
        </p:txBody>
      </p:sp>
      <p:pic>
        <p:nvPicPr>
          <p:cNvPr id="8" name="Audio 7">
            <a:hlinkClick r:id="" action="ppaction://media"/>
            <a:extLst>
              <a:ext uri="{FF2B5EF4-FFF2-40B4-BE49-F238E27FC236}">
                <a16:creationId xmlns:a16="http://schemas.microsoft.com/office/drawing/2014/main" id="{A68D3B18-A9A4-4BE5-B31F-D4C7CC61FA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05695772"/>
      </p:ext>
    </p:extLst>
  </p:cSld>
  <p:clrMapOvr>
    <a:masterClrMapping/>
  </p:clrMapOvr>
  <mc:AlternateContent xmlns:mc="http://schemas.openxmlformats.org/markup-compatibility/2006" xmlns:p14="http://schemas.microsoft.com/office/powerpoint/2010/main">
    <mc:Choice Requires="p14">
      <p:transition spd="slow" p14:dur="2000" advTm="35815"/>
    </mc:Choice>
    <mc:Fallback xmlns="">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DEFC-D0EB-48D3-8D81-9D7C1543A5C0}"/>
              </a:ext>
            </a:extLst>
          </p:cNvPr>
          <p:cNvSpPr>
            <a:spLocks noGrp="1"/>
          </p:cNvSpPr>
          <p:nvPr>
            <p:ph type="title"/>
          </p:nvPr>
        </p:nvSpPr>
        <p:spPr/>
        <p:txBody>
          <a:bodyPr/>
          <a:lstStyle/>
          <a:p>
            <a:r>
              <a:rPr lang="en-US" dirty="0"/>
              <a:t>Funding Requirements: Schedule</a:t>
            </a:r>
          </a:p>
        </p:txBody>
      </p:sp>
      <p:sp>
        <p:nvSpPr>
          <p:cNvPr id="3" name="Content Placeholder 2">
            <a:extLst>
              <a:ext uri="{FF2B5EF4-FFF2-40B4-BE49-F238E27FC236}">
                <a16:creationId xmlns:a16="http://schemas.microsoft.com/office/drawing/2014/main" id="{DFD2DB58-F8CD-40A9-BC9D-D021C988D307}"/>
              </a:ext>
            </a:extLst>
          </p:cNvPr>
          <p:cNvSpPr>
            <a:spLocks noGrp="1"/>
          </p:cNvSpPr>
          <p:nvPr>
            <p:ph idx="1"/>
          </p:nvPr>
        </p:nvSpPr>
        <p:spPr/>
        <p:txBody>
          <a:bodyPr>
            <a:normAutofit/>
          </a:bodyPr>
          <a:lstStyle/>
          <a:p>
            <a:pPr marL="114300" indent="0">
              <a:buNone/>
            </a:pPr>
            <a:r>
              <a:rPr lang="en-US" sz="2400" dirty="0"/>
              <a:t>Once membership requirements are met, funding level is determined based on the </a:t>
            </a:r>
            <a:r>
              <a:rPr lang="en-US" sz="2400" b="1" dirty="0"/>
              <a:t>student’s scheduled teacher-pupil instruction and contact hours </a:t>
            </a:r>
            <a:r>
              <a:rPr lang="en-US" sz="2400" dirty="0"/>
              <a:t>as of the pupil enrollment count date.</a:t>
            </a:r>
            <a:endParaRPr lang="en-US" sz="2400" dirty="0">
              <a:solidFill>
                <a:srgbClr val="FF0000"/>
              </a:solidFill>
            </a:endParaRPr>
          </a:p>
          <a:p>
            <a:endParaRPr lang="en-US" sz="2400" dirty="0"/>
          </a:p>
        </p:txBody>
      </p:sp>
      <p:pic>
        <p:nvPicPr>
          <p:cNvPr id="4" name="table">
            <a:extLst>
              <a:ext uri="{FF2B5EF4-FFF2-40B4-BE49-F238E27FC236}">
                <a16:creationId xmlns:a16="http://schemas.microsoft.com/office/drawing/2014/main" id="{ABE8DFFB-F16A-47F9-9F57-A848B238BFC0}"/>
              </a:ext>
            </a:extLst>
          </p:cNvPr>
          <p:cNvPicPr>
            <a:picLocks noChangeAspect="1"/>
          </p:cNvPicPr>
          <p:nvPr/>
        </p:nvPicPr>
        <p:blipFill>
          <a:blip r:embed="rId5"/>
          <a:stretch>
            <a:fillRect/>
          </a:stretch>
        </p:blipFill>
        <p:spPr>
          <a:xfrm>
            <a:off x="604582" y="3842009"/>
            <a:ext cx="7910768" cy="1633348"/>
          </a:xfrm>
          <a:prstGeom prst="rect">
            <a:avLst/>
          </a:prstGeom>
        </p:spPr>
      </p:pic>
      <p:sp>
        <p:nvSpPr>
          <p:cNvPr id="5" name="Slide Number Placeholder 1">
            <a:extLst>
              <a:ext uri="{FF2B5EF4-FFF2-40B4-BE49-F238E27FC236}">
                <a16:creationId xmlns:a16="http://schemas.microsoft.com/office/drawing/2014/main" id="{42A9C7ED-5416-4914-9093-18491833FD84}"/>
              </a:ext>
            </a:extLst>
          </p:cNvPr>
          <p:cNvSpPr txBox="1">
            <a:spLocks/>
          </p:cNvSpPr>
          <p:nvPr/>
        </p:nvSpPr>
        <p:spPr>
          <a:xfrm>
            <a:off x="8594725" y="6373812"/>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5</a:t>
            </a:fld>
            <a:endParaRPr lang="en-US"/>
          </a:p>
        </p:txBody>
      </p:sp>
      <p:pic>
        <p:nvPicPr>
          <p:cNvPr id="9" name="Audio 8">
            <a:hlinkClick r:id="" action="ppaction://media"/>
            <a:extLst>
              <a:ext uri="{FF2B5EF4-FFF2-40B4-BE49-F238E27FC236}">
                <a16:creationId xmlns:a16="http://schemas.microsoft.com/office/drawing/2014/main" id="{2C51A874-5B4E-4281-B2B6-15EEAB9EA1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18735353"/>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Timeline</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940D2A1-FD95-4E6B-8FD9-BEDD6AEE594D}"/>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6</a:t>
            </a:fld>
            <a:endParaRPr lang="en-US"/>
          </a:p>
        </p:txBody>
      </p:sp>
      <p:pic>
        <p:nvPicPr>
          <p:cNvPr id="2" name="Audio 1">
            <a:hlinkClick r:id="" action="ppaction://media"/>
            <a:extLst>
              <a:ext uri="{FF2B5EF4-FFF2-40B4-BE49-F238E27FC236}">
                <a16:creationId xmlns:a16="http://schemas.microsoft.com/office/drawing/2014/main" id="{FDA6D94E-72B9-4DC8-91A7-8A0738A89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1508902"/>
      </p:ext>
    </p:extLst>
  </p:cSld>
  <p:clrMapOvr>
    <a:masterClrMapping/>
  </p:clrMapOvr>
  <mc:AlternateContent xmlns:mc="http://schemas.openxmlformats.org/markup-compatibility/2006" xmlns:p14="http://schemas.microsoft.com/office/powerpoint/2010/main">
    <mc:Choice Requires="p14">
      <p:transition spd="slow" p14:dur="2000" advTm="4556"/>
    </mc:Choice>
    <mc:Fallback xmlns="">
      <p:transition spd="slow" advTm="4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noAutofit/>
          </a:bodyPr>
          <a:lstStyle/>
          <a:p>
            <a:pPr>
              <a:defRPr/>
            </a:pPr>
            <a:r>
              <a:rPr lang="en-US" dirty="0">
                <a:latin typeface="Arial" panose="020B0604020202020204" pitchFamily="34" charset="0"/>
                <a:cs typeface="Arial" panose="020B0604020202020204" pitchFamily="34" charset="0"/>
              </a:rPr>
              <a:t>OC Submissions </a:t>
            </a:r>
            <a:r>
              <a:rPr lang="en-US" dirty="0"/>
              <a:t>Deadlines</a:t>
            </a:r>
            <a:endParaRPr lang="en-US" dirty="0">
              <a:solidFill>
                <a:srgbClr val="FF0000"/>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EF53916-8DB0-4AE6-9A19-47256F33D025}"/>
              </a:ext>
            </a:extLst>
          </p:cNvPr>
          <p:cNvSpPr>
            <a:spLocks noGrp="1"/>
          </p:cNvSpPr>
          <p:nvPr>
            <p:ph idx="1"/>
          </p:nvPr>
        </p:nvSpPr>
        <p:spPr>
          <a:xfrm>
            <a:off x="581025" y="1617661"/>
            <a:ext cx="4299200" cy="4351338"/>
          </a:xfrm>
        </p:spPr>
        <p:txBody>
          <a:bodyPr>
            <a:normAutofit lnSpcReduction="10000"/>
          </a:bodyPr>
          <a:lstStyle/>
          <a:p>
            <a:r>
              <a:rPr lang="en-US" sz="2400" dirty="0"/>
              <a:t>8/11 –Training</a:t>
            </a:r>
          </a:p>
          <a:p>
            <a:r>
              <a:rPr lang="en-US" sz="2400" dirty="0"/>
              <a:t>9/2 – Initial Submission</a:t>
            </a:r>
          </a:p>
          <a:p>
            <a:r>
              <a:rPr lang="en-US" sz="2400" dirty="0"/>
              <a:t>9/26-10/10 – Count Window</a:t>
            </a:r>
          </a:p>
          <a:p>
            <a:r>
              <a:rPr lang="en-US" sz="2400" dirty="0"/>
              <a:t>10/3 – Count Day  </a:t>
            </a:r>
          </a:p>
          <a:p>
            <a:r>
              <a:rPr lang="en-US" sz="2400" dirty="0"/>
              <a:t>10/11 – Level 1 Cleared</a:t>
            </a:r>
          </a:p>
          <a:p>
            <a:r>
              <a:rPr lang="en-US" sz="2400" dirty="0"/>
              <a:t>10/21 – Level 2 Cleared</a:t>
            </a:r>
          </a:p>
          <a:p>
            <a:r>
              <a:rPr lang="en-US" sz="2400" dirty="0"/>
              <a:t>11/3 – Certification Due</a:t>
            </a:r>
          </a:p>
          <a:p>
            <a:endParaRPr lang="en-US" sz="2400" dirty="0"/>
          </a:p>
          <a:p>
            <a:pPr marL="0" indent="0">
              <a:buNone/>
            </a:pPr>
            <a:r>
              <a:rPr lang="en-US" sz="2400" dirty="0">
                <a:solidFill>
                  <a:srgbClr val="C00000"/>
                </a:solidFill>
              </a:rPr>
              <a:t>Access the OC Audit Training details on OC Audit dates</a:t>
            </a:r>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7</a:t>
            </a:fld>
            <a:endParaRPr lang="en-US"/>
          </a:p>
        </p:txBody>
      </p:sp>
      <p:sp>
        <p:nvSpPr>
          <p:cNvPr id="7" name="TextBox 6"/>
          <p:cNvSpPr txBox="1"/>
          <p:nvPr/>
        </p:nvSpPr>
        <p:spPr>
          <a:xfrm>
            <a:off x="823912" y="6064934"/>
            <a:ext cx="7886700"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Printable Calendar: </a:t>
            </a:r>
            <a:r>
              <a:rPr lang="en-US" dirty="0">
                <a:solidFill>
                  <a:schemeClr val="accent1"/>
                </a:solidFill>
                <a:latin typeface="Arial" panose="020B0604020202020204" pitchFamily="34" charset="0"/>
                <a:cs typeface="Arial" panose="020B0604020202020204" pitchFamily="34" charset="0"/>
              </a:rPr>
              <a:t>resources.csi.state.co.us/data-submissions-calendar/ </a:t>
            </a:r>
          </a:p>
          <a:p>
            <a:r>
              <a:rPr lang="en-US" b="1" dirty="0">
                <a:solidFill>
                  <a:schemeClr val="accent1"/>
                </a:solidFill>
                <a:latin typeface="Arial" panose="020B0604020202020204" pitchFamily="34" charset="0"/>
                <a:cs typeface="Arial" panose="020B0604020202020204" pitchFamily="34" charset="0"/>
              </a:rPr>
              <a:t>Online Calendar: </a:t>
            </a:r>
            <a:r>
              <a:rPr lang="en-US" dirty="0">
                <a:solidFill>
                  <a:schemeClr val="accent1"/>
                </a:solidFill>
                <a:latin typeface="Arial" panose="020B0604020202020204" pitchFamily="34" charset="0"/>
                <a:cs typeface="Arial" panose="020B0604020202020204" pitchFamily="34" charset="0"/>
              </a:rPr>
              <a:t>www.csi.state.co.us/calendar/</a:t>
            </a:r>
          </a:p>
        </p:txBody>
      </p:sp>
      <p:pic>
        <p:nvPicPr>
          <p:cNvPr id="4" name="Picture 3">
            <a:extLst>
              <a:ext uri="{FF2B5EF4-FFF2-40B4-BE49-F238E27FC236}">
                <a16:creationId xmlns:a16="http://schemas.microsoft.com/office/drawing/2014/main" id="{98B55336-4AEB-4960-AFA4-1366F94AC7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52836" y="1431170"/>
            <a:ext cx="3359615" cy="4383773"/>
          </a:xfrm>
          <a:prstGeom prst="rect">
            <a:avLst/>
          </a:prstGeom>
        </p:spPr>
      </p:pic>
      <p:sp>
        <p:nvSpPr>
          <p:cNvPr id="5" name="Rectangle 4">
            <a:extLst>
              <a:ext uri="{FF2B5EF4-FFF2-40B4-BE49-F238E27FC236}">
                <a16:creationId xmlns:a16="http://schemas.microsoft.com/office/drawing/2014/main" id="{DB1627A9-0291-2F9A-325D-43DA33194801}"/>
              </a:ext>
            </a:extLst>
          </p:cNvPr>
          <p:cNvSpPr/>
          <p:nvPr/>
        </p:nvSpPr>
        <p:spPr>
          <a:xfrm>
            <a:off x="581025" y="2866490"/>
            <a:ext cx="3775218" cy="3595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3222A3E1-F943-F721-35F7-D4C7CA1E8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6915336"/>
      </p:ext>
    </p:extLst>
  </p:cSld>
  <p:clrMapOvr>
    <a:masterClrMapping/>
  </p:clrMapOvr>
  <mc:AlternateContent xmlns:mc="http://schemas.openxmlformats.org/markup-compatibility/2006" xmlns:p14="http://schemas.microsoft.com/office/powerpoint/2010/main">
    <mc:Choice Requires="p14">
      <p:transition spd="slow" p14:dur="2000" advTm="101319"/>
    </mc:Choice>
    <mc:Fallback xmlns="">
      <p:transition spd="slow" advTm="10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noAutofit/>
          </a:bodyPr>
          <a:lstStyle/>
          <a:p>
            <a:pPr>
              <a:defRPr/>
            </a:pPr>
            <a:r>
              <a:rPr lang="en-US" dirty="0">
                <a:latin typeface="Arial" panose="020B0604020202020204" pitchFamily="34" charset="0"/>
                <a:cs typeface="Arial" panose="020B0604020202020204" pitchFamily="34" charset="0"/>
              </a:rPr>
              <a:t>Additional OC Deadlines</a:t>
            </a:r>
            <a:endParaRPr lang="en-US" sz="4800" dirty="0">
              <a:solidFill>
                <a:srgbClr val="FF0000"/>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2D0222C0-1A63-4503-895F-4B47D0357EF4}"/>
              </a:ext>
            </a:extLst>
          </p:cNvPr>
          <p:cNvGraphicFramePr>
            <a:graphicFrameLocks noGrp="1"/>
          </p:cNvGraphicFramePr>
          <p:nvPr>
            <p:ph idx="1"/>
            <p:extLst>
              <p:ext uri="{D42A27DB-BD31-4B8C-83A1-F6EECF244321}">
                <p14:modId xmlns:p14="http://schemas.microsoft.com/office/powerpoint/2010/main" val="507495525"/>
              </p:ext>
            </p:extLst>
          </p:nvPr>
        </p:nvGraphicFramePr>
        <p:xfrm>
          <a:off x="628650" y="1825625"/>
          <a:ext cx="7886700" cy="2633980"/>
        </p:xfrm>
        <a:graphic>
          <a:graphicData uri="http://schemas.openxmlformats.org/drawingml/2006/table">
            <a:tbl>
              <a:tblPr firstRow="1" bandRow="1">
                <a:tableStyleId>{5C22544A-7EE6-4342-B048-85BDC9FD1C3A}</a:tableStyleId>
              </a:tblPr>
              <a:tblGrid>
                <a:gridCol w="1628775">
                  <a:extLst>
                    <a:ext uri="{9D8B030D-6E8A-4147-A177-3AD203B41FA5}">
                      <a16:colId xmlns:a16="http://schemas.microsoft.com/office/drawing/2014/main" val="3125099598"/>
                    </a:ext>
                  </a:extLst>
                </a:gridCol>
                <a:gridCol w="6257925">
                  <a:extLst>
                    <a:ext uri="{9D8B030D-6E8A-4147-A177-3AD203B41FA5}">
                      <a16:colId xmlns:a16="http://schemas.microsoft.com/office/drawing/2014/main" val="1774834769"/>
                    </a:ext>
                  </a:extLst>
                </a:gridCol>
              </a:tblGrid>
              <a:tr h="370840">
                <a:tc>
                  <a:txBody>
                    <a:bodyPr/>
                    <a:lstStyle/>
                    <a:p>
                      <a:r>
                        <a:rPr lang="en-US" sz="2000" dirty="0">
                          <a:solidFill>
                            <a:schemeClr val="bg1"/>
                          </a:solidFill>
                          <a:latin typeface="Arial" panose="020B0604020202020204" pitchFamily="34" charset="0"/>
                          <a:cs typeface="Arial" panose="020B0604020202020204" pitchFamily="34" charset="0"/>
                        </a:rPr>
                        <a:t>Deadline</a:t>
                      </a:r>
                    </a:p>
                  </a:txBody>
                  <a:tcPr/>
                </a:tc>
                <a:tc>
                  <a:txBody>
                    <a:bodyPr/>
                    <a:lstStyle/>
                    <a:p>
                      <a:r>
                        <a:rPr lang="en-US" sz="2000" dirty="0">
                          <a:solidFill>
                            <a:schemeClr val="bg1"/>
                          </a:solidFill>
                          <a:latin typeface="Arial" panose="020B0604020202020204" pitchFamily="34" charset="0"/>
                          <a:cs typeface="Arial" panose="020B0604020202020204" pitchFamily="34" charset="0"/>
                        </a:rPr>
                        <a:t>Task</a:t>
                      </a:r>
                    </a:p>
                  </a:txBody>
                  <a:tcPr/>
                </a:tc>
                <a:extLst>
                  <a:ext uri="{0D108BD9-81ED-4DB2-BD59-A6C34878D82A}">
                    <a16:rowId xmlns:a16="http://schemas.microsoft.com/office/drawing/2014/main" val="1655174468"/>
                  </a:ext>
                </a:extLst>
              </a:tr>
              <a:tr h="370840">
                <a:tc>
                  <a:txBody>
                    <a:bodyPr/>
                    <a:lstStyle/>
                    <a:p>
                      <a:pPr marL="0" marR="0" lvl="0" indent="0" algn="l" defTabSz="914400" rtl="0" eaLnBrk="1" fontAlgn="ctr"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Sept 6</a:t>
                      </a:r>
                      <a:r>
                        <a:rPr kumimoji="0" lang="en-US" sz="20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400050" marR="0" lvl="0" indent="-342900" algn="l" defTabSz="914400" rtl="0" eaLnBrk="1" fontAlgn="ctr"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Total enrollment count check</a:t>
                      </a:r>
                    </a:p>
                    <a:p>
                      <a:pPr marL="400050" marR="0" lvl="0" indent="-342900" algn="l" defTabSz="914400" rtl="0" eaLnBrk="1" fontAlgn="ctr"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Deadline to request alternative count date and/or window </a:t>
                      </a:r>
                    </a:p>
                    <a:p>
                      <a:pPr marL="40005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863693227"/>
                  </a:ext>
                </a:extLst>
              </a:tr>
              <a:tr h="370840">
                <a:tc>
                  <a:txBody>
                    <a:bodyPr/>
                    <a:lstStyle/>
                    <a:p>
                      <a:pPr marL="0" marR="0" lvl="0" indent="0" algn="l" defTabSz="914400" rtl="0" eaLnBrk="1" fontAlgn="ctr"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Sept 30</a:t>
                      </a:r>
                      <a:r>
                        <a:rPr kumimoji="0" lang="en-US" sz="20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th</a:t>
                      </a: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342900" marR="0" lvl="0" indent="-342900" algn="l" defTabSz="914400" rtl="0" eaLnBrk="1" fontAlgn="ctr"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Deadline to submit McKinney-Vento (homeless forms) for approval prior to count day </a:t>
                      </a:r>
                    </a:p>
                    <a:p>
                      <a:pPr marL="342900" marR="0" lvl="0" indent="-342900" algn="l" defTabSz="914400" rtl="0" eaLnBrk="1" fontAlgn="ctr"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ALP approval deadline for early access students</a:t>
                      </a:r>
                    </a:p>
                  </a:txBody>
                  <a:tcPr/>
                </a:tc>
                <a:extLst>
                  <a:ext uri="{0D108BD9-81ED-4DB2-BD59-A6C34878D82A}">
                    <a16:rowId xmlns:a16="http://schemas.microsoft.com/office/drawing/2014/main" val="173667402"/>
                  </a:ext>
                </a:extLst>
              </a:tr>
            </a:tbl>
          </a:graphicData>
        </a:graphic>
      </p:graphicFrame>
      <p:sp>
        <p:nvSpPr>
          <p:cNvPr id="2" name="Slide Number Placeholder 1"/>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8</a:t>
            </a:fld>
            <a:endParaRPr lang="en-US"/>
          </a:p>
        </p:txBody>
      </p:sp>
      <p:sp>
        <p:nvSpPr>
          <p:cNvPr id="8" name="TextBox 7">
            <a:extLst>
              <a:ext uri="{FF2B5EF4-FFF2-40B4-BE49-F238E27FC236}">
                <a16:creationId xmlns:a16="http://schemas.microsoft.com/office/drawing/2014/main" id="{454B0A7E-0519-4A45-8774-20BAD59FBCD1}"/>
              </a:ext>
            </a:extLst>
          </p:cNvPr>
          <p:cNvSpPr txBox="1"/>
          <p:nvPr/>
        </p:nvSpPr>
        <p:spPr>
          <a:xfrm>
            <a:off x="628649" y="5003304"/>
            <a:ext cx="7886699" cy="646331"/>
          </a:xfrm>
          <a:prstGeom prst="rect">
            <a:avLst/>
          </a:prstGeom>
          <a:noFill/>
        </p:spPr>
        <p:txBody>
          <a:bodyPr wrap="square">
            <a:spAutoFit/>
          </a:bodyPr>
          <a:lstStyle/>
          <a:p>
            <a:pPr marL="85725" indent="0">
              <a:buNone/>
            </a:pPr>
            <a:r>
              <a:rPr lang="en-US" sz="1800" b="1" dirty="0">
                <a:solidFill>
                  <a:schemeClr val="accent5"/>
                </a:solidFill>
                <a:latin typeface="Arial" panose="020B0604020202020204" pitchFamily="34" charset="0"/>
                <a:cs typeface="Arial" panose="020B0604020202020204" pitchFamily="34" charset="0"/>
              </a:rPr>
              <a:t>Due to the critical nature of the deadlines, </a:t>
            </a:r>
            <a:r>
              <a:rPr lang="en-US" sz="1800" b="1" dirty="0">
                <a:solidFill>
                  <a:schemeClr val="accent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CSI’s School Compliance Policy</a:t>
            </a:r>
            <a:r>
              <a:rPr lang="en-US" sz="1800" b="1" dirty="0">
                <a:solidFill>
                  <a:schemeClr val="accent5"/>
                </a:solidFill>
                <a:latin typeface="Arial" panose="020B0604020202020204" pitchFamily="34" charset="0"/>
                <a:cs typeface="Arial" panose="020B0604020202020204" pitchFamily="34" charset="0"/>
              </a:rPr>
              <a:t> will be exercised for missed error clearance deadlines</a:t>
            </a:r>
          </a:p>
        </p:txBody>
      </p:sp>
      <p:pic>
        <p:nvPicPr>
          <p:cNvPr id="3" name="Audio 2">
            <a:hlinkClick r:id="" action="ppaction://media"/>
            <a:extLst>
              <a:ext uri="{FF2B5EF4-FFF2-40B4-BE49-F238E27FC236}">
                <a16:creationId xmlns:a16="http://schemas.microsoft.com/office/drawing/2014/main" id="{3B4D06E7-34F0-14B4-9804-F7ED4636B1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2035369"/>
      </p:ext>
    </p:extLst>
  </p:cSld>
  <p:clrMapOvr>
    <a:masterClrMapping/>
  </p:clrMapOvr>
  <mc:AlternateContent xmlns:mc="http://schemas.openxmlformats.org/markup-compatibility/2006" xmlns:p14="http://schemas.microsoft.com/office/powerpoint/2010/main">
    <mc:Choice Requires="p14">
      <p:transition spd="slow" p14:dur="2000" advTm="92960"/>
    </mc:Choice>
    <mc:Fallback xmlns="">
      <p:transition spd="slow" advTm="9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8763D7-CC03-492E-B527-5C1D4AEB6397}"/>
              </a:ext>
            </a:extLst>
          </p:cNvPr>
          <p:cNvSpPr/>
          <p:nvPr/>
        </p:nvSpPr>
        <p:spPr>
          <a:xfrm>
            <a:off x="928688" y="4371975"/>
            <a:ext cx="7259577" cy="2016125"/>
          </a:xfrm>
          <a:prstGeom prst="rect">
            <a:avLst/>
          </a:prstGeom>
          <a:solidFill>
            <a:schemeClr val="accent4">
              <a:lumMod val="20000"/>
              <a:lumOff val="80000"/>
            </a:schemeClr>
          </a:solidFill>
          <a:ln w="38100">
            <a:solidFill>
              <a:srgbClr val="EFA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4400" dirty="0">
                <a:latin typeface="Arial" panose="020B0604020202020204" pitchFamily="34" charset="0"/>
                <a:cs typeface="Arial" panose="020B0604020202020204" pitchFamily="34" charset="0"/>
              </a:rPr>
              <a:t>Alternative Count Date Requests</a:t>
            </a:r>
          </a:p>
        </p:txBody>
      </p:sp>
      <p:sp>
        <p:nvSpPr>
          <p:cNvPr id="5" name="Content Placeholder 4">
            <a:extLst>
              <a:ext uri="{FF2B5EF4-FFF2-40B4-BE49-F238E27FC236}">
                <a16:creationId xmlns:a16="http://schemas.microsoft.com/office/drawing/2014/main" id="{88D12943-E8CC-4A66-AC82-2868B699E1EB}"/>
              </a:ext>
            </a:extLst>
          </p:cNvPr>
          <p:cNvSpPr>
            <a:spLocks noGrp="1"/>
          </p:cNvSpPr>
          <p:nvPr>
            <p:ph idx="1"/>
          </p:nvPr>
        </p:nvSpPr>
        <p:spPr>
          <a:xfrm>
            <a:off x="628650" y="1825625"/>
            <a:ext cx="7886700" cy="2335213"/>
          </a:xfrm>
        </p:spPr>
        <p:txBody>
          <a:bodyPr/>
          <a:lstStyle/>
          <a:p>
            <a:pPr marL="342900" indent="-342900">
              <a:buFont typeface="Arial" panose="020B0604020202020204" pitchFamily="34" charset="0"/>
              <a:buChar char="•"/>
            </a:pPr>
            <a:r>
              <a:rPr lang="en-US" sz="2800" dirty="0"/>
              <a:t>In rare circumstances, schools can request an alternative count date and/or window </a:t>
            </a:r>
          </a:p>
          <a:p>
            <a:pPr marL="342900" indent="-342900">
              <a:buFont typeface="Arial" panose="020B0604020202020204" pitchFamily="34" charset="0"/>
              <a:buChar char="•"/>
            </a:pPr>
            <a:r>
              <a:rPr lang="en-US" sz="2800" dirty="0"/>
              <a:t>If approved, used for all October Count data, FRL eligibility, and transportation reimbursements</a:t>
            </a:r>
          </a:p>
          <a:p>
            <a:endParaRPr lang="en-US" dirty="0"/>
          </a:p>
        </p:txBody>
      </p:sp>
      <p:sp>
        <p:nvSpPr>
          <p:cNvPr id="3" name="Slide Number Placeholder 2"/>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9</a:t>
            </a:fld>
            <a:endParaRPr lang="en-US"/>
          </a:p>
        </p:txBody>
      </p:sp>
      <p:sp>
        <p:nvSpPr>
          <p:cNvPr id="6" name="TextBox 5"/>
          <p:cNvSpPr txBox="1"/>
          <p:nvPr/>
        </p:nvSpPr>
        <p:spPr>
          <a:xfrm>
            <a:off x="2514147" y="4699635"/>
            <a:ext cx="5459798"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Email requests to </a:t>
            </a:r>
            <a:r>
              <a:rPr lang="en-US" dirty="0">
                <a:latin typeface="Arial" panose="020B0604020202020204" pitchFamily="34" charset="0"/>
                <a:cs typeface="Arial" panose="020B0604020202020204" pitchFamily="34" charset="0"/>
                <a:hlinkClick r:id="rId5"/>
              </a:rPr>
              <a:t>submissions_csi@csi.state.co.us</a:t>
            </a:r>
            <a:r>
              <a:rPr lang="en-US" dirty="0">
                <a:latin typeface="Arial" panose="020B0604020202020204" pitchFamily="34" charset="0"/>
                <a:cs typeface="Arial" panose="020B0604020202020204" pitchFamily="34" charset="0"/>
              </a:rPr>
              <a:t> no later than </a:t>
            </a:r>
            <a:r>
              <a:rPr lang="en-US" b="1" i="1" u="sng" dirty="0">
                <a:solidFill>
                  <a:srgbClr val="008CA0"/>
                </a:solidFill>
                <a:latin typeface="Arial" panose="020B0604020202020204" pitchFamily="34" charset="0"/>
                <a:cs typeface="Arial" panose="020B0604020202020204" pitchFamily="34" charset="0"/>
              </a:rPr>
              <a:t>September 6th, 2022.</a:t>
            </a:r>
          </a:p>
          <a:p>
            <a:endParaRPr lang="en-US" b="1" dirty="0">
              <a:latin typeface="Arial" panose="020B0604020202020204" pitchFamily="34" charset="0"/>
              <a:cs typeface="Arial" panose="020B0604020202020204" pitchFamily="34" charset="0"/>
            </a:endParaRPr>
          </a:p>
          <a:p>
            <a:r>
              <a:rPr lang="en-US" i="1" dirty="0">
                <a:solidFill>
                  <a:srgbClr val="FF0000"/>
                </a:solidFill>
                <a:latin typeface="Arial" panose="020B0604020202020204" pitchFamily="34" charset="0"/>
                <a:ea typeface="Arial Unicode MS" panose="020B0604020202020204" pitchFamily="34" charset="-128"/>
                <a:cs typeface="Arial" panose="020B0604020202020204" pitchFamily="34" charset="0"/>
              </a:rPr>
              <a:t>Include desired alternative count date and/or window and rationale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432" y="4718027"/>
            <a:ext cx="1250950" cy="1395111"/>
          </a:xfrm>
          <a:prstGeom prst="rect">
            <a:avLst/>
          </a:prstGeom>
        </p:spPr>
      </p:pic>
      <p:pic>
        <p:nvPicPr>
          <p:cNvPr id="8" name="Audio 7">
            <a:hlinkClick r:id="" action="ppaction://media"/>
            <a:extLst>
              <a:ext uri="{FF2B5EF4-FFF2-40B4-BE49-F238E27FC236}">
                <a16:creationId xmlns:a16="http://schemas.microsoft.com/office/drawing/2014/main" id="{78ADC94E-69E4-C0CA-E0B6-E78AA56093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2672561"/>
      </p:ext>
    </p:extLst>
  </p:cSld>
  <p:clrMapOvr>
    <a:masterClrMapping/>
  </p:clrMapOvr>
  <mc:AlternateContent xmlns:mc="http://schemas.openxmlformats.org/markup-compatibility/2006" xmlns:p14="http://schemas.microsoft.com/office/powerpoint/2010/main">
    <mc:Choice Requires="p14">
      <p:transition spd="slow" p14:dur="2000" advTm="44035"/>
    </mc:Choice>
    <mc:Fallback xmlns="">
      <p:transition spd="slow" advTm="4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3587</TotalTime>
  <Words>5353</Words>
  <Application>Microsoft Office PowerPoint</Application>
  <PresentationFormat>On-screen Show (4:3)</PresentationFormat>
  <Paragraphs>427</Paragraphs>
  <Slides>34</Slides>
  <Notes>34</Notes>
  <HiddenSlides>0</HiddenSlides>
  <MMClips>33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Calibri</vt:lpstr>
      <vt:lpstr>Calibri Light</vt:lpstr>
      <vt:lpstr>Courier New</vt:lpstr>
      <vt:lpstr>Roboto</vt:lpstr>
      <vt:lpstr>Segoe UI</vt:lpstr>
      <vt:lpstr>Symbol</vt:lpstr>
      <vt:lpstr>Office Theme</vt:lpstr>
      <vt:lpstr>PowerPoint Presentation</vt:lpstr>
      <vt:lpstr>The Data Submissions Process</vt:lpstr>
      <vt:lpstr>Purpose of October Count</vt:lpstr>
      <vt:lpstr>Funding Requirements: Membership</vt:lpstr>
      <vt:lpstr>Funding Requirements: Schedule</vt:lpstr>
      <vt:lpstr>Timeline</vt:lpstr>
      <vt:lpstr>OC Submissions Deadlines</vt:lpstr>
      <vt:lpstr>Additional OC Deadlines</vt:lpstr>
      <vt:lpstr>Alternative Count Date Requests</vt:lpstr>
      <vt:lpstr>Timeline Considerations</vt:lpstr>
      <vt:lpstr>October Count Resources</vt:lpstr>
      <vt:lpstr>SASIDs and October Count</vt:lpstr>
      <vt:lpstr>October Count Resources</vt:lpstr>
      <vt:lpstr>General Submissions Resources</vt:lpstr>
      <vt:lpstr>File Layouts</vt:lpstr>
      <vt:lpstr>Trainings</vt:lpstr>
      <vt:lpstr>Data Validation Resources</vt:lpstr>
      <vt:lpstr>October Count Record Checker Tool</vt:lpstr>
      <vt:lpstr>Field-Specific Resources</vt:lpstr>
      <vt:lpstr>OC Audit Resources</vt:lpstr>
      <vt:lpstr>Collaboration is Key</vt:lpstr>
      <vt:lpstr>Changes for 2022-23</vt:lpstr>
      <vt:lpstr>Updates to the SD File Layout</vt:lpstr>
      <vt:lpstr>Updates to the SSA File Layout</vt:lpstr>
      <vt:lpstr>EL Histories</vt:lpstr>
      <vt:lpstr>ASCENT</vt:lpstr>
      <vt:lpstr>SPED Transition Retention Coding</vt:lpstr>
      <vt:lpstr>Reminders for 2022-23</vt:lpstr>
      <vt:lpstr>Data Validation Resources</vt:lpstr>
      <vt:lpstr>SSA File Layout – Attendance Reminder</vt:lpstr>
      <vt:lpstr>SIS Audit</vt:lpstr>
      <vt:lpstr>GDrive</vt:lpstr>
      <vt:lpstr>Best Practices &amp; Helpful Hints</vt:lpstr>
      <vt:lpstr>Thank you for reviewing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2019-2020 October Count Submissions Training</dc:title>
  <dc:creator>Rogers, Jessica</dc:creator>
  <cp:lastModifiedBy>Tribbett, Jessica</cp:lastModifiedBy>
  <cp:revision>246</cp:revision>
  <dcterms:created xsi:type="dcterms:W3CDTF">2019-08-09T16:38:04Z</dcterms:created>
  <dcterms:modified xsi:type="dcterms:W3CDTF">2022-08-10T03:43:39Z</dcterms:modified>
</cp:coreProperties>
</file>