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6" r:id="rId1"/>
  </p:sldMasterIdLst>
  <p:notesMasterIdLst>
    <p:notesMasterId r:id="rId30"/>
  </p:notesMasterIdLst>
  <p:handoutMasterIdLst>
    <p:handoutMasterId r:id="rId31"/>
  </p:handoutMasterIdLst>
  <p:sldIdLst>
    <p:sldId id="265" r:id="rId2"/>
    <p:sldId id="285" r:id="rId3"/>
    <p:sldId id="296" r:id="rId4"/>
    <p:sldId id="286" r:id="rId5"/>
    <p:sldId id="287" r:id="rId6"/>
    <p:sldId id="288" r:id="rId7"/>
    <p:sldId id="268" r:id="rId8"/>
    <p:sldId id="289" r:id="rId9"/>
    <p:sldId id="290" r:id="rId10"/>
    <p:sldId id="291" r:id="rId11"/>
    <p:sldId id="292" r:id="rId12"/>
    <p:sldId id="293" r:id="rId13"/>
    <p:sldId id="294" r:id="rId14"/>
    <p:sldId id="299" r:id="rId15"/>
    <p:sldId id="300" r:id="rId16"/>
    <p:sldId id="302" r:id="rId17"/>
    <p:sldId id="297" r:id="rId18"/>
    <p:sldId id="295" r:id="rId19"/>
    <p:sldId id="303" r:id="rId20"/>
    <p:sldId id="304" r:id="rId21"/>
    <p:sldId id="305" r:id="rId22"/>
    <p:sldId id="298" r:id="rId23"/>
    <p:sldId id="306" r:id="rId24"/>
    <p:sldId id="307" r:id="rId25"/>
    <p:sldId id="267" r:id="rId26"/>
    <p:sldId id="278" r:id="rId27"/>
    <p:sldId id="279" r:id="rId28"/>
    <p:sldId id="280" r:id="rId29"/>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5524"/>
    <a:srgbClr val="FF33CC"/>
    <a:srgbClr val="CC00CC"/>
    <a:srgbClr val="EBE600"/>
    <a:srgbClr val="7684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0000" autoAdjust="0"/>
  </p:normalViewPr>
  <p:slideViewPr>
    <p:cSldViewPr snapToGrid="0">
      <p:cViewPr varScale="1">
        <p:scale>
          <a:sx n="106" d="100"/>
          <a:sy n="106" d="100"/>
        </p:scale>
        <p:origin x="15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D323C8-BC4C-4F94-93CC-52BE7DC6D3F0}"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216A0CC9-26B7-4D28-8068-72CDA97597AE}">
      <dgm:prSet phldrT="[Text]"/>
      <dgm:spPr/>
      <dgm:t>
        <a:bodyPr/>
        <a:lstStyle/>
        <a:p>
          <a:r>
            <a:rPr lang="en-US" dirty="0" smtClean="0">
              <a:solidFill>
                <a:srgbClr val="0070C0"/>
              </a:solidFill>
            </a:rPr>
            <a:t>August 10, 2016</a:t>
          </a:r>
        </a:p>
        <a:p>
          <a:r>
            <a:rPr lang="en-US" dirty="0" smtClean="0"/>
            <a:t>LEPs must update any contracts with Contract Providers entered into or renewed after this date</a:t>
          </a:r>
          <a:endParaRPr lang="en-US" dirty="0"/>
        </a:p>
      </dgm:t>
    </dgm:pt>
    <dgm:pt modelId="{150FE24A-D1EE-45E6-9A5C-9EF0BDBA5308}" type="parTrans" cxnId="{0FE037E5-B862-4320-9BE5-1695F6745DE2}">
      <dgm:prSet/>
      <dgm:spPr/>
      <dgm:t>
        <a:bodyPr/>
        <a:lstStyle/>
        <a:p>
          <a:endParaRPr lang="en-US"/>
        </a:p>
      </dgm:t>
    </dgm:pt>
    <dgm:pt modelId="{2C1C054D-03A1-4CB3-A15E-789B25A750EC}" type="sibTrans" cxnId="{0FE037E5-B862-4320-9BE5-1695F6745DE2}">
      <dgm:prSet/>
      <dgm:spPr/>
      <dgm:t>
        <a:bodyPr/>
        <a:lstStyle/>
        <a:p>
          <a:endParaRPr lang="en-US"/>
        </a:p>
      </dgm:t>
    </dgm:pt>
    <dgm:pt modelId="{AA7C1991-C031-4E74-B59A-D8179D64D840}">
      <dgm:prSet/>
      <dgm:spPr/>
      <dgm:t>
        <a:bodyPr/>
        <a:lstStyle/>
        <a:p>
          <a:r>
            <a:rPr lang="en-US" dirty="0" smtClean="0">
              <a:solidFill>
                <a:srgbClr val="0070C0"/>
              </a:solidFill>
            </a:rPr>
            <a:t>December 31, 2017</a:t>
          </a:r>
        </a:p>
        <a:p>
          <a:r>
            <a:rPr lang="en-US" dirty="0" smtClean="0"/>
            <a:t>Each LEP shall adopt a Student Information Privacy and Protection Policy</a:t>
          </a:r>
          <a:endParaRPr lang="en-US" dirty="0"/>
        </a:p>
      </dgm:t>
    </dgm:pt>
    <dgm:pt modelId="{092FDA30-0235-4486-BDD3-262D12824ABC}" type="parTrans" cxnId="{EA12B2F8-1F00-43BD-BD29-95835A42772E}">
      <dgm:prSet/>
      <dgm:spPr/>
      <dgm:t>
        <a:bodyPr/>
        <a:lstStyle/>
        <a:p>
          <a:endParaRPr lang="en-US"/>
        </a:p>
      </dgm:t>
    </dgm:pt>
    <dgm:pt modelId="{44937BD5-9DA8-4E0B-A680-86C0DE39189C}" type="sibTrans" cxnId="{EA12B2F8-1F00-43BD-BD29-95835A42772E}">
      <dgm:prSet/>
      <dgm:spPr/>
      <dgm:t>
        <a:bodyPr/>
        <a:lstStyle/>
        <a:p>
          <a:endParaRPr lang="en-US"/>
        </a:p>
      </dgm:t>
    </dgm:pt>
    <dgm:pt modelId="{0459EE3A-0530-472F-8363-062434ABA460}">
      <dgm:prSet/>
      <dgm:spPr/>
      <dgm:t>
        <a:bodyPr/>
        <a:lstStyle/>
        <a:p>
          <a:r>
            <a:rPr lang="en-US" dirty="0" smtClean="0">
              <a:solidFill>
                <a:srgbClr val="0070C0"/>
              </a:solidFill>
            </a:rPr>
            <a:t>July 1, 2018</a:t>
          </a:r>
        </a:p>
        <a:p>
          <a:r>
            <a:rPr lang="en-US" dirty="0" smtClean="0"/>
            <a:t>Each LEP that is a Small Rural </a:t>
          </a:r>
          <a:br>
            <a:rPr lang="en-US" dirty="0" smtClean="0"/>
          </a:br>
          <a:r>
            <a:rPr lang="en-US" dirty="0" smtClean="0"/>
            <a:t>School District shall adopt a Student </a:t>
          </a:r>
          <a:br>
            <a:rPr lang="en-US" dirty="0" smtClean="0"/>
          </a:br>
          <a:r>
            <a:rPr lang="en-US" dirty="0" smtClean="0"/>
            <a:t>Information Privacy and Protection Policy</a:t>
          </a:r>
          <a:endParaRPr lang="en-US" u="sng" dirty="0"/>
        </a:p>
      </dgm:t>
    </dgm:pt>
    <dgm:pt modelId="{22253811-45A7-47D5-8F69-BB4B1AC8949B}" type="parTrans" cxnId="{265C0DFD-AFA0-4943-85EA-DC5F2BD90B36}">
      <dgm:prSet/>
      <dgm:spPr/>
      <dgm:t>
        <a:bodyPr/>
        <a:lstStyle/>
        <a:p>
          <a:endParaRPr lang="en-US"/>
        </a:p>
      </dgm:t>
    </dgm:pt>
    <dgm:pt modelId="{D74DD0D0-A94C-494B-BB8D-75A640FF5AE4}" type="sibTrans" cxnId="{265C0DFD-AFA0-4943-85EA-DC5F2BD90B36}">
      <dgm:prSet/>
      <dgm:spPr/>
      <dgm:t>
        <a:bodyPr/>
        <a:lstStyle/>
        <a:p>
          <a:endParaRPr lang="en-US"/>
        </a:p>
      </dgm:t>
    </dgm:pt>
    <dgm:pt modelId="{74517DB4-E2F1-424B-B2BC-2468DAA7ABE1}" type="pres">
      <dgm:prSet presAssocID="{5ED323C8-BC4C-4F94-93CC-52BE7DC6D3F0}" presName="rootnode" presStyleCnt="0">
        <dgm:presLayoutVars>
          <dgm:chMax/>
          <dgm:chPref/>
          <dgm:dir/>
          <dgm:animLvl val="lvl"/>
        </dgm:presLayoutVars>
      </dgm:prSet>
      <dgm:spPr/>
      <dgm:t>
        <a:bodyPr/>
        <a:lstStyle/>
        <a:p>
          <a:endParaRPr lang="en-US"/>
        </a:p>
      </dgm:t>
    </dgm:pt>
    <dgm:pt modelId="{EC3C3C50-D624-4145-9AB4-EA942A7CCC46}" type="pres">
      <dgm:prSet presAssocID="{216A0CC9-26B7-4D28-8068-72CDA97597AE}" presName="composite" presStyleCnt="0"/>
      <dgm:spPr/>
    </dgm:pt>
    <dgm:pt modelId="{8F1237B0-3199-4D80-94B5-2150AE5CCE72}" type="pres">
      <dgm:prSet presAssocID="{216A0CC9-26B7-4D28-8068-72CDA97597AE}" presName="LShape" presStyleLbl="alignNode1" presStyleIdx="0" presStyleCnt="5"/>
      <dgm:spPr/>
    </dgm:pt>
    <dgm:pt modelId="{0A010C70-715A-4EB1-9FBA-3C1CDF487E63}" type="pres">
      <dgm:prSet presAssocID="{216A0CC9-26B7-4D28-8068-72CDA97597AE}" presName="ParentText" presStyleLbl="revTx" presStyleIdx="0" presStyleCnt="3">
        <dgm:presLayoutVars>
          <dgm:chMax val="0"/>
          <dgm:chPref val="0"/>
          <dgm:bulletEnabled val="1"/>
        </dgm:presLayoutVars>
      </dgm:prSet>
      <dgm:spPr/>
      <dgm:t>
        <a:bodyPr/>
        <a:lstStyle/>
        <a:p>
          <a:endParaRPr lang="en-US"/>
        </a:p>
      </dgm:t>
    </dgm:pt>
    <dgm:pt modelId="{2FB86D0D-3E11-4DFC-8361-C2A005EC119A}" type="pres">
      <dgm:prSet presAssocID="{216A0CC9-26B7-4D28-8068-72CDA97597AE}" presName="Triangle" presStyleLbl="alignNode1" presStyleIdx="1" presStyleCnt="5"/>
      <dgm:spPr/>
    </dgm:pt>
    <dgm:pt modelId="{F281F312-59CF-4F11-899B-0A36C185080D}" type="pres">
      <dgm:prSet presAssocID="{2C1C054D-03A1-4CB3-A15E-789B25A750EC}" presName="sibTrans" presStyleCnt="0"/>
      <dgm:spPr/>
    </dgm:pt>
    <dgm:pt modelId="{4DE72ACA-2939-4F7A-A0C1-3AB98AE1CCCF}" type="pres">
      <dgm:prSet presAssocID="{2C1C054D-03A1-4CB3-A15E-789B25A750EC}" presName="space" presStyleCnt="0"/>
      <dgm:spPr/>
    </dgm:pt>
    <dgm:pt modelId="{9DD78631-A803-498F-8F26-8B026D2A6A08}" type="pres">
      <dgm:prSet presAssocID="{AA7C1991-C031-4E74-B59A-D8179D64D840}" presName="composite" presStyleCnt="0"/>
      <dgm:spPr/>
    </dgm:pt>
    <dgm:pt modelId="{016C1321-8B0B-4AFE-9E92-10E6CA4CC0F0}" type="pres">
      <dgm:prSet presAssocID="{AA7C1991-C031-4E74-B59A-D8179D64D840}" presName="LShape" presStyleLbl="alignNode1" presStyleIdx="2" presStyleCnt="5"/>
      <dgm:spPr/>
    </dgm:pt>
    <dgm:pt modelId="{D4D2A41C-695B-4B01-AFC8-6BD2E8084067}" type="pres">
      <dgm:prSet presAssocID="{AA7C1991-C031-4E74-B59A-D8179D64D840}" presName="ParentText" presStyleLbl="revTx" presStyleIdx="1" presStyleCnt="3">
        <dgm:presLayoutVars>
          <dgm:chMax val="0"/>
          <dgm:chPref val="0"/>
          <dgm:bulletEnabled val="1"/>
        </dgm:presLayoutVars>
      </dgm:prSet>
      <dgm:spPr/>
      <dgm:t>
        <a:bodyPr/>
        <a:lstStyle/>
        <a:p>
          <a:endParaRPr lang="en-US"/>
        </a:p>
      </dgm:t>
    </dgm:pt>
    <dgm:pt modelId="{C367A30A-5C34-4B39-A97A-28A1D8683266}" type="pres">
      <dgm:prSet presAssocID="{AA7C1991-C031-4E74-B59A-D8179D64D840}" presName="Triangle" presStyleLbl="alignNode1" presStyleIdx="3" presStyleCnt="5"/>
      <dgm:spPr/>
    </dgm:pt>
    <dgm:pt modelId="{7A440797-3E15-457E-A461-89E5E9613119}" type="pres">
      <dgm:prSet presAssocID="{44937BD5-9DA8-4E0B-A680-86C0DE39189C}" presName="sibTrans" presStyleCnt="0"/>
      <dgm:spPr/>
    </dgm:pt>
    <dgm:pt modelId="{74B693FE-9F44-43A7-9AD4-CB281A6B3D14}" type="pres">
      <dgm:prSet presAssocID="{44937BD5-9DA8-4E0B-A680-86C0DE39189C}" presName="space" presStyleCnt="0"/>
      <dgm:spPr/>
    </dgm:pt>
    <dgm:pt modelId="{666F3DBA-21B8-4515-8BB2-9EE7022743AD}" type="pres">
      <dgm:prSet presAssocID="{0459EE3A-0530-472F-8363-062434ABA460}" presName="composite" presStyleCnt="0"/>
      <dgm:spPr/>
    </dgm:pt>
    <dgm:pt modelId="{C694FD6A-E031-4631-9E56-344B7A3AE0B4}" type="pres">
      <dgm:prSet presAssocID="{0459EE3A-0530-472F-8363-062434ABA460}" presName="LShape" presStyleLbl="alignNode1" presStyleIdx="4" presStyleCnt="5"/>
      <dgm:spPr/>
    </dgm:pt>
    <dgm:pt modelId="{40EC0B15-5032-423E-9B8E-3C7DCA818C1C}" type="pres">
      <dgm:prSet presAssocID="{0459EE3A-0530-472F-8363-062434ABA460}" presName="ParentText" presStyleLbl="revTx" presStyleIdx="2" presStyleCnt="3">
        <dgm:presLayoutVars>
          <dgm:chMax val="0"/>
          <dgm:chPref val="0"/>
          <dgm:bulletEnabled val="1"/>
        </dgm:presLayoutVars>
      </dgm:prSet>
      <dgm:spPr/>
      <dgm:t>
        <a:bodyPr/>
        <a:lstStyle/>
        <a:p>
          <a:endParaRPr lang="en-US"/>
        </a:p>
      </dgm:t>
    </dgm:pt>
  </dgm:ptLst>
  <dgm:cxnLst>
    <dgm:cxn modelId="{EB7E00DA-64D9-414A-8C31-251B56DE211F}" type="presOf" srcId="{0459EE3A-0530-472F-8363-062434ABA460}" destId="{40EC0B15-5032-423E-9B8E-3C7DCA818C1C}" srcOrd="0" destOrd="0" presId="urn:microsoft.com/office/officeart/2009/3/layout/StepUpProcess"/>
    <dgm:cxn modelId="{BA52A625-4B84-4213-94CC-623FDEC34AF6}" type="presOf" srcId="{216A0CC9-26B7-4D28-8068-72CDA97597AE}" destId="{0A010C70-715A-4EB1-9FBA-3C1CDF487E63}" srcOrd="0" destOrd="0" presId="urn:microsoft.com/office/officeart/2009/3/layout/StepUpProcess"/>
    <dgm:cxn modelId="{EA12B2F8-1F00-43BD-BD29-95835A42772E}" srcId="{5ED323C8-BC4C-4F94-93CC-52BE7DC6D3F0}" destId="{AA7C1991-C031-4E74-B59A-D8179D64D840}" srcOrd="1" destOrd="0" parTransId="{092FDA30-0235-4486-BDD3-262D12824ABC}" sibTransId="{44937BD5-9DA8-4E0B-A680-86C0DE39189C}"/>
    <dgm:cxn modelId="{010CA412-0A6A-4558-8973-BBBDB96A1D7D}" type="presOf" srcId="{5ED323C8-BC4C-4F94-93CC-52BE7DC6D3F0}" destId="{74517DB4-E2F1-424B-B2BC-2468DAA7ABE1}" srcOrd="0" destOrd="0" presId="urn:microsoft.com/office/officeart/2009/3/layout/StepUpProcess"/>
    <dgm:cxn modelId="{265C0DFD-AFA0-4943-85EA-DC5F2BD90B36}" srcId="{5ED323C8-BC4C-4F94-93CC-52BE7DC6D3F0}" destId="{0459EE3A-0530-472F-8363-062434ABA460}" srcOrd="2" destOrd="0" parTransId="{22253811-45A7-47D5-8F69-BB4B1AC8949B}" sibTransId="{D74DD0D0-A94C-494B-BB8D-75A640FF5AE4}"/>
    <dgm:cxn modelId="{0FE037E5-B862-4320-9BE5-1695F6745DE2}" srcId="{5ED323C8-BC4C-4F94-93CC-52BE7DC6D3F0}" destId="{216A0CC9-26B7-4D28-8068-72CDA97597AE}" srcOrd="0" destOrd="0" parTransId="{150FE24A-D1EE-45E6-9A5C-9EF0BDBA5308}" sibTransId="{2C1C054D-03A1-4CB3-A15E-789B25A750EC}"/>
    <dgm:cxn modelId="{42180ABC-EBA7-4C3C-A504-ECAA267573AB}" type="presOf" srcId="{AA7C1991-C031-4E74-B59A-D8179D64D840}" destId="{D4D2A41C-695B-4B01-AFC8-6BD2E8084067}" srcOrd="0" destOrd="0" presId="urn:microsoft.com/office/officeart/2009/3/layout/StepUpProcess"/>
    <dgm:cxn modelId="{177F9875-B08C-4D51-BFC1-E7C8EBBEB7B4}" type="presParOf" srcId="{74517DB4-E2F1-424B-B2BC-2468DAA7ABE1}" destId="{EC3C3C50-D624-4145-9AB4-EA942A7CCC46}" srcOrd="0" destOrd="0" presId="urn:microsoft.com/office/officeart/2009/3/layout/StepUpProcess"/>
    <dgm:cxn modelId="{E3D21E21-0EC1-4ABB-A60A-A84A8212F460}" type="presParOf" srcId="{EC3C3C50-D624-4145-9AB4-EA942A7CCC46}" destId="{8F1237B0-3199-4D80-94B5-2150AE5CCE72}" srcOrd="0" destOrd="0" presId="urn:microsoft.com/office/officeart/2009/3/layout/StepUpProcess"/>
    <dgm:cxn modelId="{CC978A85-3F66-4234-8036-C0D12040EEA2}" type="presParOf" srcId="{EC3C3C50-D624-4145-9AB4-EA942A7CCC46}" destId="{0A010C70-715A-4EB1-9FBA-3C1CDF487E63}" srcOrd="1" destOrd="0" presId="urn:microsoft.com/office/officeart/2009/3/layout/StepUpProcess"/>
    <dgm:cxn modelId="{D9587CC5-D37F-4761-9A02-12BEA6C3F1C7}" type="presParOf" srcId="{EC3C3C50-D624-4145-9AB4-EA942A7CCC46}" destId="{2FB86D0D-3E11-4DFC-8361-C2A005EC119A}" srcOrd="2" destOrd="0" presId="urn:microsoft.com/office/officeart/2009/3/layout/StepUpProcess"/>
    <dgm:cxn modelId="{071C903C-2B8A-4746-8499-3F9709FA3AE4}" type="presParOf" srcId="{74517DB4-E2F1-424B-B2BC-2468DAA7ABE1}" destId="{F281F312-59CF-4F11-899B-0A36C185080D}" srcOrd="1" destOrd="0" presId="urn:microsoft.com/office/officeart/2009/3/layout/StepUpProcess"/>
    <dgm:cxn modelId="{413600F9-DF9C-4D6F-BEC1-BC80FFAFEC6F}" type="presParOf" srcId="{F281F312-59CF-4F11-899B-0A36C185080D}" destId="{4DE72ACA-2939-4F7A-A0C1-3AB98AE1CCCF}" srcOrd="0" destOrd="0" presId="urn:microsoft.com/office/officeart/2009/3/layout/StepUpProcess"/>
    <dgm:cxn modelId="{C15A2F08-3046-45DE-870F-82331A5B19C4}" type="presParOf" srcId="{74517DB4-E2F1-424B-B2BC-2468DAA7ABE1}" destId="{9DD78631-A803-498F-8F26-8B026D2A6A08}" srcOrd="2" destOrd="0" presId="urn:microsoft.com/office/officeart/2009/3/layout/StepUpProcess"/>
    <dgm:cxn modelId="{0CD80B0F-85C6-4CD2-9FF1-200CE19E5B9D}" type="presParOf" srcId="{9DD78631-A803-498F-8F26-8B026D2A6A08}" destId="{016C1321-8B0B-4AFE-9E92-10E6CA4CC0F0}" srcOrd="0" destOrd="0" presId="urn:microsoft.com/office/officeart/2009/3/layout/StepUpProcess"/>
    <dgm:cxn modelId="{278B5684-B340-4DC2-A9C1-DE3730F37C7C}" type="presParOf" srcId="{9DD78631-A803-498F-8F26-8B026D2A6A08}" destId="{D4D2A41C-695B-4B01-AFC8-6BD2E8084067}" srcOrd="1" destOrd="0" presId="urn:microsoft.com/office/officeart/2009/3/layout/StepUpProcess"/>
    <dgm:cxn modelId="{2DE3AF8E-6C58-4910-9B00-3A6EE49ED43E}" type="presParOf" srcId="{9DD78631-A803-498F-8F26-8B026D2A6A08}" destId="{C367A30A-5C34-4B39-A97A-28A1D8683266}" srcOrd="2" destOrd="0" presId="urn:microsoft.com/office/officeart/2009/3/layout/StepUpProcess"/>
    <dgm:cxn modelId="{C8E01DBA-16EE-4ED8-9A39-AC1E3CB4C041}" type="presParOf" srcId="{74517DB4-E2F1-424B-B2BC-2468DAA7ABE1}" destId="{7A440797-3E15-457E-A461-89E5E9613119}" srcOrd="3" destOrd="0" presId="urn:microsoft.com/office/officeart/2009/3/layout/StepUpProcess"/>
    <dgm:cxn modelId="{7390119D-9ADD-4194-ACB1-B4EC87DFE845}" type="presParOf" srcId="{7A440797-3E15-457E-A461-89E5E9613119}" destId="{74B693FE-9F44-43A7-9AD4-CB281A6B3D14}" srcOrd="0" destOrd="0" presId="urn:microsoft.com/office/officeart/2009/3/layout/StepUpProcess"/>
    <dgm:cxn modelId="{C911DB0F-A68B-4C90-B01C-05EA21180F5A}" type="presParOf" srcId="{74517DB4-E2F1-424B-B2BC-2468DAA7ABE1}" destId="{666F3DBA-21B8-4515-8BB2-9EE7022743AD}" srcOrd="4" destOrd="0" presId="urn:microsoft.com/office/officeart/2009/3/layout/StepUpProcess"/>
    <dgm:cxn modelId="{95A9894E-883A-412E-A1B3-F952BF3EC885}" type="presParOf" srcId="{666F3DBA-21B8-4515-8BB2-9EE7022743AD}" destId="{C694FD6A-E031-4631-9E56-344B7A3AE0B4}" srcOrd="0" destOrd="0" presId="urn:microsoft.com/office/officeart/2009/3/layout/StepUpProcess"/>
    <dgm:cxn modelId="{225AD883-B5F2-4A20-806D-912FAB573DE6}" type="presParOf" srcId="{666F3DBA-21B8-4515-8BB2-9EE7022743AD}" destId="{40EC0B15-5032-423E-9B8E-3C7DCA818C1C}"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107D96CC-5383-4339-B98C-D73DC965F489}" type="datetimeFigureOut">
              <a:rPr lang="en-US" smtClean="0"/>
              <a:t>7/13/2018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EF48306D-DC06-4163-A015-A3D02A3697A1}" type="slidenum">
              <a:rPr lang="en-US" smtClean="0"/>
              <a:t>‹#›</a:t>
            </a:fld>
            <a:endParaRPr lang="en-US"/>
          </a:p>
        </p:txBody>
      </p:sp>
    </p:spTree>
    <p:extLst>
      <p:ext uri="{BB962C8B-B14F-4D97-AF65-F5344CB8AC3E}">
        <p14:creationId xmlns:p14="http://schemas.microsoft.com/office/powerpoint/2010/main" val="3161639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A164A233-BA94-48C4-BF8E-A09912153258}" type="datetimeFigureOut">
              <a:rPr lang="en-US" smtClean="0"/>
              <a:t>7/13/2018</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768A83C4-208C-4002-9358-ACAFF6AAB81E}" type="slidenum">
              <a:rPr lang="en-US" smtClean="0"/>
              <a:t>‹#›</a:t>
            </a:fld>
            <a:endParaRPr lang="en-US"/>
          </a:p>
        </p:txBody>
      </p:sp>
    </p:spTree>
    <p:extLst>
      <p:ext uri="{BB962C8B-B14F-4D97-AF65-F5344CB8AC3E}">
        <p14:creationId xmlns:p14="http://schemas.microsoft.com/office/powerpoint/2010/main" val="4011822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 regulations only apply to two types of vendors:  School Service Contract Provider or an On-Demand Provider</a:t>
            </a:r>
          </a:p>
          <a:p>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4</a:t>
            </a:fld>
            <a:endParaRPr lang="en-US"/>
          </a:p>
        </p:txBody>
      </p:sp>
    </p:spTree>
    <p:extLst>
      <p:ext uri="{BB962C8B-B14F-4D97-AF65-F5344CB8AC3E}">
        <p14:creationId xmlns:p14="http://schemas.microsoft.com/office/powerpoint/2010/main" val="3120238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actually think the complaint policy goes a little overboard</a:t>
            </a:r>
          </a:p>
          <a:p>
            <a:r>
              <a:rPr lang="en-US" dirty="0" smtClean="0"/>
              <a:t>School must provide electronic copy if it is requested unless it does not maintain that Student PII electronically and reproducing it in</a:t>
            </a:r>
            <a:r>
              <a:rPr lang="en-US" baseline="0" dirty="0" smtClean="0"/>
              <a:t> electronic format would be unduly burdensome</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21</a:t>
            </a:fld>
            <a:endParaRPr lang="en-US"/>
          </a:p>
        </p:txBody>
      </p:sp>
    </p:spTree>
    <p:extLst>
      <p:ext uri="{BB962C8B-B14F-4D97-AF65-F5344CB8AC3E}">
        <p14:creationId xmlns:p14="http://schemas.microsoft.com/office/powerpoint/2010/main" val="2227311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revisions as necessary to stay current and adequately protect Student PII in light of advances in data technology and dissemination;</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22</a:t>
            </a:fld>
            <a:endParaRPr lang="en-US"/>
          </a:p>
        </p:txBody>
      </p:sp>
    </p:spTree>
    <p:extLst>
      <p:ext uri="{BB962C8B-B14F-4D97-AF65-F5344CB8AC3E}">
        <p14:creationId xmlns:p14="http://schemas.microsoft.com/office/powerpoint/2010/main" val="1474793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2400"/>
              </a:spcBef>
            </a:pPr>
            <a:r>
              <a:rPr lang="en-US" sz="1200" dirty="0" smtClean="0">
                <a:solidFill>
                  <a:srgbClr val="0070C0"/>
                </a:solidFill>
              </a:rPr>
              <a:t>August 10, 2016 </a:t>
            </a:r>
            <a:r>
              <a:rPr lang="en-US" sz="1200" dirty="0" smtClean="0"/>
              <a:t>– LEPs must update any contracts with Contract Providers entered into or renewed after this date</a:t>
            </a:r>
          </a:p>
          <a:p>
            <a:pPr>
              <a:lnSpc>
                <a:spcPct val="100000"/>
              </a:lnSpc>
              <a:spcBef>
                <a:spcPts val="2400"/>
              </a:spcBef>
            </a:pPr>
            <a:r>
              <a:rPr lang="en-US" sz="1200" dirty="0" smtClean="0">
                <a:solidFill>
                  <a:srgbClr val="0070C0"/>
                </a:solidFill>
              </a:rPr>
              <a:t>December 31, 2017 </a:t>
            </a:r>
            <a:r>
              <a:rPr lang="en-US" sz="1200" dirty="0" smtClean="0"/>
              <a:t>- Each LEP shall adopt a Student Information Privacy and Protection Policy</a:t>
            </a:r>
          </a:p>
          <a:p>
            <a:pPr>
              <a:lnSpc>
                <a:spcPct val="100000"/>
              </a:lnSpc>
              <a:spcBef>
                <a:spcPts val="2400"/>
              </a:spcBef>
            </a:pPr>
            <a:r>
              <a:rPr lang="en-US" sz="1200" dirty="0" smtClean="0">
                <a:solidFill>
                  <a:srgbClr val="0070C0"/>
                </a:solidFill>
              </a:rPr>
              <a:t>July 1, 2018 </a:t>
            </a:r>
            <a:r>
              <a:rPr lang="en-US" sz="1200" dirty="0" smtClean="0">
                <a:solidFill>
                  <a:schemeClr val="accent6"/>
                </a:solidFill>
              </a:rPr>
              <a:t>- </a:t>
            </a:r>
            <a:r>
              <a:rPr lang="en-US" sz="1200" dirty="0" smtClean="0"/>
              <a:t>Each LEP that is a Small Rural </a:t>
            </a:r>
            <a:br>
              <a:rPr lang="en-US" sz="1200" dirty="0" smtClean="0"/>
            </a:br>
            <a:r>
              <a:rPr lang="en-US" sz="1200" dirty="0" smtClean="0"/>
              <a:t>School District shall adopt a Student </a:t>
            </a:r>
            <a:br>
              <a:rPr lang="en-US" sz="1200" dirty="0" smtClean="0"/>
            </a:br>
            <a:r>
              <a:rPr lang="en-US" sz="1200" dirty="0" smtClean="0"/>
              <a:t>Information Privacy and Protection Policy</a:t>
            </a:r>
          </a:p>
          <a:p>
            <a:endParaRPr lang="en-US" dirty="0" smtClean="0"/>
          </a:p>
          <a:p>
            <a:r>
              <a:rPr lang="en-US" dirty="0" smtClean="0"/>
              <a:t>If you haven’t done this, you need to,</a:t>
            </a:r>
            <a:r>
              <a:rPr lang="en-US" baseline="0" dirty="0" smtClean="0"/>
              <a:t> but no need to panic</a:t>
            </a:r>
            <a:endParaRPr lang="en-US" dirty="0" smtClean="0"/>
          </a:p>
          <a:p>
            <a:endParaRPr lang="en-US" dirty="0" smtClean="0"/>
          </a:p>
          <a:p>
            <a:r>
              <a:rPr lang="en-US" dirty="0" smtClean="0"/>
              <a:t>Real</a:t>
            </a:r>
            <a:r>
              <a:rPr lang="en-US" baseline="0" dirty="0" smtClean="0"/>
              <a:t> look at the risks of non-compliance.</a:t>
            </a:r>
          </a:p>
          <a:p>
            <a:endParaRPr lang="en-US" baseline="0" dirty="0" smtClean="0"/>
          </a:p>
          <a:p>
            <a:r>
              <a:rPr lang="en-US" baseline="0" dirty="0" smtClean="0"/>
              <a:t>We have resources to assist you with these obligations that are listed at the end of this module.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u="sng" dirty="0" smtClean="0">
                <a:solidFill>
                  <a:srgbClr val="FF0000"/>
                </a:solidFill>
              </a:rPr>
              <a:t>One caveat to mention:  Given</a:t>
            </a:r>
            <a:r>
              <a:rPr lang="en-US" sz="1200" u="sng" baseline="0" dirty="0" smtClean="0">
                <a:solidFill>
                  <a:srgbClr val="FF0000"/>
                </a:solidFill>
              </a:rPr>
              <a:t> my delay in getting additional training and resources out to schools, I have set the due date for first draft of policies as Dec. 15</a:t>
            </a:r>
            <a:r>
              <a:rPr lang="en-US" sz="1200" u="sng" baseline="30000" dirty="0" smtClean="0">
                <a:solidFill>
                  <a:srgbClr val="FF0000"/>
                </a:solidFill>
              </a:rPr>
              <a:t>th</a:t>
            </a:r>
            <a:r>
              <a:rPr lang="en-US" sz="1200" u="sng" baseline="0" dirty="0" smtClean="0">
                <a:solidFill>
                  <a:srgbClr val="FF0000"/>
                </a:solidFill>
              </a:rPr>
              <a:t>.  I will review them, provide feedback, and then schools are required to submit revised drafts to me by Jan. 19 and then submit them to their boards for approval.  I will go over this timeline later in the slides, but to be completely transparent, part of my thinking is that if anyone came down on one of our schools for not having the policy adopted yet, I would argue that our school should be treated the same as small rural districts given that almost all of them serve fewer than 1,000 students.</a:t>
            </a:r>
            <a:endParaRPr lang="en-US" sz="1200" u="sng" dirty="0" smtClean="0">
              <a:solidFill>
                <a:srgbClr val="FF0000"/>
              </a:solidFill>
            </a:endParaRP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7/13/2018</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25</a:t>
            </a:fld>
            <a:endParaRPr lang="en-US"/>
          </a:p>
        </p:txBody>
      </p:sp>
    </p:spTree>
    <p:extLst>
      <p:ext uri="{BB962C8B-B14F-4D97-AF65-F5344CB8AC3E}">
        <p14:creationId xmlns:p14="http://schemas.microsoft.com/office/powerpoint/2010/main" val="486471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latin typeface="Calibri"/>
              </a:rPr>
              <a:t>Note:  CSI’s review will solely be for purposes of ensure that all required components have been met; School</a:t>
            </a:r>
            <a:r>
              <a:rPr lang="en-US" u="none" baseline="0" dirty="0" smtClean="0">
                <a:latin typeface="Calibri"/>
              </a:rPr>
              <a:t> should work with their data experts to ensure that your policies and practices make sense for you.  </a:t>
            </a:r>
          </a:p>
          <a:p>
            <a:endParaRPr lang="en-US" u="none" baseline="0" dirty="0" smtClean="0">
              <a:latin typeface="Calibri"/>
            </a:endParaRPr>
          </a:p>
          <a:p>
            <a:r>
              <a:rPr lang="en-US" u="none" baseline="0" dirty="0" smtClean="0">
                <a:latin typeface="Calibri"/>
              </a:rPr>
              <a:t>CSI did not create a sample policy.  I looked into it, but given the variances in each school’s student data systems, it is difficult to create a sample policy that would meet each school’s needs.  I would suggest referencing the suite of </a:t>
            </a:r>
            <a:r>
              <a:rPr lang="en-US" u="none" baseline="0" smtClean="0">
                <a:latin typeface="Calibri"/>
              </a:rPr>
              <a:t>template that CDE has.</a:t>
            </a:r>
            <a:endParaRPr lang="en-US" u="none" dirty="0">
              <a:latin typeface="Calibri"/>
            </a:endParaRPr>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7/13/2018</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26</a:t>
            </a:fld>
            <a:endParaRPr lang="en-US"/>
          </a:p>
        </p:txBody>
      </p:sp>
    </p:spTree>
    <p:extLst>
      <p:ext uri="{BB962C8B-B14F-4D97-AF65-F5344CB8AC3E}">
        <p14:creationId xmlns:p14="http://schemas.microsoft.com/office/powerpoint/2010/main" val="1042764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“School Service” is a website, online service, or app that is (</a:t>
            </a:r>
            <a:r>
              <a:rPr lang="en-US" dirty="0" err="1" smtClean="0"/>
              <a:t>i</a:t>
            </a:r>
            <a:r>
              <a:rPr lang="en-US" dirty="0" smtClean="0"/>
              <a:t>) designed and marketed primarily for use in a pre-k, elementary, or secondary school; (ii) used at the direction of teachers or other employees of the school; and, (iii) which collects, maintains, or uses Student Personally Identifiable Information (“Student PII”).   </a:t>
            </a:r>
          </a:p>
          <a:p>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5</a:t>
            </a:fld>
            <a:endParaRPr lang="en-US"/>
          </a:p>
        </p:txBody>
      </p:sp>
    </p:spTree>
    <p:extLst>
      <p:ext uri="{BB962C8B-B14F-4D97-AF65-F5344CB8AC3E}">
        <p14:creationId xmlns:p14="http://schemas.microsoft.com/office/powerpoint/2010/main" val="2477862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1200"/>
              </a:spcBef>
            </a:pPr>
            <a:r>
              <a:rPr lang="en-US" dirty="0" smtClean="0"/>
              <a:t>School Services:</a:t>
            </a:r>
          </a:p>
          <a:p>
            <a:pPr lvl="1">
              <a:lnSpc>
                <a:spcPct val="100000"/>
              </a:lnSpc>
              <a:spcBef>
                <a:spcPts val="1200"/>
              </a:spcBef>
            </a:pPr>
            <a:r>
              <a:rPr lang="en-US" sz="1600" dirty="0" smtClean="0"/>
              <a:t>An internet website, online service, online application, or mobile application</a:t>
            </a:r>
          </a:p>
          <a:p>
            <a:pPr lvl="1">
              <a:lnSpc>
                <a:spcPct val="100000"/>
              </a:lnSpc>
              <a:spcBef>
                <a:spcPts val="1200"/>
              </a:spcBef>
            </a:pPr>
            <a:r>
              <a:rPr lang="en-US" sz="1600" dirty="0" smtClean="0"/>
              <a:t>Designed and marketed primarily for use in a K-12 school</a:t>
            </a:r>
          </a:p>
          <a:p>
            <a:pPr lvl="1">
              <a:lnSpc>
                <a:spcPct val="100000"/>
              </a:lnSpc>
              <a:spcBef>
                <a:spcPts val="1200"/>
              </a:spcBef>
            </a:pPr>
            <a:r>
              <a:rPr lang="en-US" sz="1600" dirty="0" smtClean="0"/>
              <a:t>Used at the direction of employees of an LEP</a:t>
            </a:r>
          </a:p>
          <a:p>
            <a:pPr lvl="1">
              <a:lnSpc>
                <a:spcPct val="100000"/>
              </a:lnSpc>
              <a:spcBef>
                <a:spcPts val="1200"/>
              </a:spcBef>
            </a:pPr>
            <a:r>
              <a:rPr lang="en-US" sz="1600" dirty="0" smtClean="0"/>
              <a:t>Collects, maintains, or uses Student PII</a:t>
            </a:r>
          </a:p>
          <a:p>
            <a:pPr lvl="1">
              <a:lnSpc>
                <a:spcPct val="100000"/>
              </a:lnSpc>
              <a:spcBef>
                <a:spcPts val="1200"/>
              </a:spcBef>
            </a:pPr>
            <a:r>
              <a:rPr lang="en-US" sz="1600" dirty="0" smtClean="0"/>
              <a:t>Does not include a service that is designed and marketed for use by individuals or entities generally, even if it is also marketed to a school</a:t>
            </a:r>
          </a:p>
          <a:p>
            <a:pPr>
              <a:lnSpc>
                <a:spcPct val="100000"/>
              </a:lnSpc>
              <a:spcBef>
                <a:spcPts val="1200"/>
              </a:spcBef>
            </a:pPr>
            <a:r>
              <a:rPr lang="en-US" dirty="0" smtClean="0"/>
              <a:t>School Service Contract Provider</a:t>
            </a:r>
          </a:p>
          <a:p>
            <a:pPr lvl="1">
              <a:lnSpc>
                <a:spcPct val="100000"/>
              </a:lnSpc>
              <a:spcBef>
                <a:spcPts val="1200"/>
              </a:spcBef>
            </a:pPr>
            <a:r>
              <a:rPr lang="en-US" sz="1600" dirty="0" smtClean="0"/>
              <a:t>An entity that enters into a formal, negotiated contract with a LEP to provide a School Service</a:t>
            </a:r>
          </a:p>
          <a:p>
            <a:pPr>
              <a:lnSpc>
                <a:spcPct val="100000"/>
              </a:lnSpc>
              <a:spcBef>
                <a:spcPts val="1200"/>
              </a:spcBef>
            </a:pPr>
            <a:r>
              <a:rPr lang="en-US" dirty="0" smtClean="0"/>
              <a:t>School Service On-Demand Provider</a:t>
            </a:r>
          </a:p>
          <a:p>
            <a:pPr lvl="1">
              <a:lnSpc>
                <a:spcPct val="100000"/>
              </a:lnSpc>
              <a:spcBef>
                <a:spcPts val="1200"/>
              </a:spcBef>
            </a:pPr>
            <a:r>
              <a:rPr lang="en-US" sz="1600" dirty="0" smtClean="0"/>
              <a:t>An entity that provides a School Service on occasion to standard, non-negotiable terms and conditions of service established by the provider</a:t>
            </a:r>
            <a:endParaRPr lang="en-US" sz="2000"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7/13/2018</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7</a:t>
            </a:fld>
            <a:endParaRPr lang="en-US"/>
          </a:p>
        </p:txBody>
      </p:sp>
    </p:spTree>
    <p:extLst>
      <p:ext uri="{BB962C8B-B14F-4D97-AF65-F5344CB8AC3E}">
        <p14:creationId xmlns:p14="http://schemas.microsoft.com/office/powerpoint/2010/main" val="3129282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u="sng" kern="1200" dirty="0" smtClean="0">
                <a:solidFill>
                  <a:schemeClr val="tx1"/>
                </a:solidFill>
                <a:effectLst/>
                <a:latin typeface="+mn-lt"/>
                <a:ea typeface="+mn-ea"/>
                <a:cs typeface="+mn-cs"/>
              </a:rPr>
              <a:t>Data Transparency Requirements</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The Contract Provider must provide clear information to the school explaining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the data elements of Student PII that it collects, whether it is collected upfront or ultimately held in the aggregate; (ii) the learning purpose for which it collects the data; and (iii) how it uses and shares the Student PII.  This information should be easily accessible through a website, and the school must post the information on its website (more information on posting requirements is provided below).</a:t>
            </a:r>
          </a:p>
          <a:p>
            <a:pPr lvl="1"/>
            <a:r>
              <a:rPr lang="en-US" sz="1200" kern="1200" dirty="0" smtClean="0">
                <a:solidFill>
                  <a:schemeClr val="tx1"/>
                </a:solidFill>
                <a:effectLst/>
                <a:latin typeface="+mn-lt"/>
                <a:ea typeface="+mn-ea"/>
                <a:cs typeface="+mn-cs"/>
              </a:rPr>
              <a:t>The Contract Provider must provide notice to the school prior to making any material changes to its privacy policy for school services.</a:t>
            </a:r>
          </a:p>
          <a:p>
            <a:pPr lvl="1"/>
            <a:r>
              <a:rPr lang="en-US" sz="1200" kern="1200" dirty="0" smtClean="0">
                <a:solidFill>
                  <a:schemeClr val="tx1"/>
                </a:solidFill>
                <a:effectLst/>
                <a:latin typeface="+mn-lt"/>
                <a:ea typeface="+mn-ea"/>
                <a:cs typeface="+mn-cs"/>
              </a:rPr>
              <a:t>The Contract Provider must provide access to and correction of any factually inaccurate Student PII that is requested by the school.</a:t>
            </a:r>
          </a:p>
          <a:p>
            <a:pPr lvl="1"/>
            <a:r>
              <a:rPr lang="en-US" sz="1200" kern="1200" dirty="0" smtClean="0">
                <a:solidFill>
                  <a:schemeClr val="tx1"/>
                </a:solidFill>
                <a:effectLst/>
                <a:latin typeface="+mn-lt"/>
                <a:ea typeface="+mn-ea"/>
                <a:cs typeface="+mn-cs"/>
              </a:rPr>
              <a:t>If the Contract Provider discovers misuse or unauthorized release of Student PII by the Contract Provider, one of its subcontracts, or a subsequent subcontract, the Contract Provider must notify the school as soon as possible, regardless of whether the breach is material.</a:t>
            </a:r>
          </a:p>
          <a:p>
            <a:r>
              <a:rPr lang="en-US" sz="1200" kern="1200" dirty="0" smtClean="0">
                <a:solidFill>
                  <a:schemeClr val="tx1"/>
                </a:solidFill>
                <a:effectLst/>
                <a:latin typeface="+mn-lt"/>
                <a:ea typeface="+mn-ea"/>
                <a:cs typeface="+mn-cs"/>
              </a:rPr>
              <a:t> </a:t>
            </a:r>
          </a:p>
          <a:p>
            <a:pPr lvl="0"/>
            <a:r>
              <a:rPr lang="en-US" sz="1200" u="sng" kern="1200" dirty="0" smtClean="0">
                <a:solidFill>
                  <a:schemeClr val="tx1"/>
                </a:solidFill>
                <a:effectLst/>
                <a:latin typeface="+mn-lt"/>
                <a:ea typeface="+mn-ea"/>
                <a:cs typeface="+mn-cs"/>
              </a:rPr>
              <a:t>Use of Data</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The Contract Provider can collect, use, and share Student PII only for the purposes authorized in the contract, or with the consent of the student or parent.</a:t>
            </a:r>
          </a:p>
          <a:p>
            <a:pPr lvl="1"/>
            <a:r>
              <a:rPr lang="en-US" sz="1200" kern="1200" dirty="0" smtClean="0">
                <a:solidFill>
                  <a:schemeClr val="tx1"/>
                </a:solidFill>
                <a:effectLst/>
                <a:latin typeface="+mn-lt"/>
                <a:ea typeface="+mn-ea"/>
                <a:cs typeface="+mn-cs"/>
              </a:rPr>
              <a:t>The Contract Provider must obtain the consent of the student or parent before using Student PII in a manner that is inconsistent with the Contract Provider’s privacy policy or the contract with the school.</a:t>
            </a:r>
          </a:p>
          <a:p>
            <a:pPr lvl="1"/>
            <a:r>
              <a:rPr lang="en-US" sz="1200" kern="1200" dirty="0" smtClean="0">
                <a:solidFill>
                  <a:schemeClr val="tx1"/>
                </a:solidFill>
                <a:effectLst/>
                <a:latin typeface="+mn-lt"/>
                <a:ea typeface="+mn-ea"/>
                <a:cs typeface="+mn-cs"/>
              </a:rPr>
              <a:t>The Contract Provider cannot:</a:t>
            </a:r>
          </a:p>
          <a:p>
            <a:pPr lvl="2"/>
            <a:r>
              <a:rPr lang="en-US" sz="1200" kern="1200" dirty="0" smtClean="0">
                <a:solidFill>
                  <a:schemeClr val="tx1"/>
                </a:solidFill>
                <a:effectLst/>
                <a:latin typeface="+mn-lt"/>
                <a:ea typeface="+mn-ea"/>
                <a:cs typeface="+mn-cs"/>
              </a:rPr>
              <a:t>Sell Student PII;</a:t>
            </a:r>
          </a:p>
          <a:p>
            <a:pPr lvl="2"/>
            <a:r>
              <a:rPr lang="en-US" sz="1200" kern="1200" dirty="0" smtClean="0">
                <a:solidFill>
                  <a:schemeClr val="tx1"/>
                </a:solidFill>
                <a:effectLst/>
                <a:latin typeface="+mn-lt"/>
                <a:ea typeface="+mn-ea"/>
                <a:cs typeface="+mn-cs"/>
              </a:rPr>
              <a:t>Use or share Student PII for purposes of targeting advertising to students; </a:t>
            </a:r>
          </a:p>
          <a:p>
            <a:pPr lvl="2"/>
            <a:r>
              <a:rPr lang="en-US" sz="1200" kern="1200" dirty="0" smtClean="0">
                <a:solidFill>
                  <a:schemeClr val="tx1"/>
                </a:solidFill>
                <a:effectLst/>
                <a:latin typeface="+mn-lt"/>
                <a:ea typeface="+mn-ea"/>
                <a:cs typeface="+mn-cs"/>
              </a:rPr>
              <a:t>Use Student PII to create a personal profile of a student other than for supporting purposes authorized by the school or with the consent of the student or parent.</a:t>
            </a:r>
          </a:p>
          <a:p>
            <a:pPr lvl="1"/>
            <a:r>
              <a:rPr lang="en-US" sz="1200" kern="1200" dirty="0" smtClean="0">
                <a:solidFill>
                  <a:schemeClr val="tx1"/>
                </a:solidFill>
                <a:effectLst/>
                <a:latin typeface="+mn-lt"/>
                <a:ea typeface="+mn-ea"/>
                <a:cs typeface="+mn-cs"/>
              </a:rPr>
              <a:t>The Contract Provider can use or disclose Student PII consistent with HB 16-1423 but must notify the school as soon as possible after the use or disclosure.</a:t>
            </a:r>
          </a:p>
          <a:p>
            <a:pPr lvl="1"/>
            <a:r>
              <a:rPr lang="en-US" sz="1200" kern="1200" dirty="0" smtClean="0">
                <a:solidFill>
                  <a:schemeClr val="tx1"/>
                </a:solidFill>
                <a:effectLst/>
                <a:latin typeface="+mn-lt"/>
                <a:ea typeface="+mn-ea"/>
                <a:cs typeface="+mn-cs"/>
              </a:rPr>
              <a:t>The Contract Provider can use or disclose Student PII to a subcontractor only if it contractually requires the subcontract to comply with the same requirements of HB 16-1423.</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US" sz="1200" u="sng" kern="1200" dirty="0" smtClean="0">
                <a:solidFill>
                  <a:schemeClr val="tx1"/>
                </a:solidFill>
                <a:effectLst/>
                <a:latin typeface="+mn-lt"/>
                <a:ea typeface="+mn-ea"/>
                <a:cs typeface="+mn-cs"/>
              </a:rPr>
              <a:t>Data Security and Destruction</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The Contract Provider must maintain a comprehensive information security program designed to protect the Student PII.</a:t>
            </a:r>
          </a:p>
          <a:p>
            <a:pPr lvl="1"/>
            <a:r>
              <a:rPr lang="en-US" sz="1200" kern="1200" dirty="0" smtClean="0">
                <a:solidFill>
                  <a:schemeClr val="tx1"/>
                </a:solidFill>
                <a:effectLst/>
                <a:latin typeface="+mn-lt"/>
                <a:ea typeface="+mn-ea"/>
                <a:cs typeface="+mn-cs"/>
              </a:rPr>
              <a:t>If a school requests destruction of a Student’s PII during the term of the contract, the Contract Provider must destroy the information as soon as practicable after the date of the request unless it obtains the consent of the student or parent or the student has transferred to another school and the other school requests that the information be retained.</a:t>
            </a:r>
          </a:p>
          <a:p>
            <a:pPr lvl="1"/>
            <a:r>
              <a:rPr lang="en-US" sz="1200" kern="1200" dirty="0" smtClean="0">
                <a:solidFill>
                  <a:schemeClr val="tx1"/>
                </a:solidFill>
                <a:effectLst/>
                <a:latin typeface="+mn-lt"/>
                <a:ea typeface="+mn-ea"/>
                <a:cs typeface="+mn-cs"/>
              </a:rPr>
              <a:t>Following the termination or conclusion of the contract, the Contract Provider, within the time period specific in the contract, must destroy all Student PII collected, generated, or inferred as a result of the contract.  If the contract does not specify a time period for destruction, the Contract Provider must destroy the information when it is no longer needed for the purpose of the contract.  The Contract Provider must notify the school of the date that it destroys the Student PII.  </a:t>
            </a:r>
          </a:p>
          <a:p>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8</a:t>
            </a:fld>
            <a:endParaRPr lang="en-US"/>
          </a:p>
        </p:txBody>
      </p:sp>
    </p:spTree>
    <p:extLst>
      <p:ext uri="{BB962C8B-B14F-4D97-AF65-F5344CB8AC3E}">
        <p14:creationId xmlns:p14="http://schemas.microsoft.com/office/powerpoint/2010/main" val="1182710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List must be</a:t>
            </a:r>
            <a:r>
              <a:rPr lang="en-US" baseline="0" dirty="0" smtClean="0"/>
              <a:t> of any ODPs by the school or school employee</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11</a:t>
            </a:fld>
            <a:endParaRPr lang="en-US"/>
          </a:p>
        </p:txBody>
      </p:sp>
    </p:spTree>
    <p:extLst>
      <p:ext uri="{BB962C8B-B14F-4D97-AF65-F5344CB8AC3E}">
        <p14:creationId xmlns:p14="http://schemas.microsoft.com/office/powerpoint/2010/main" val="1893241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CDE Sample Policy is very comprehensive</a:t>
            </a:r>
            <a:r>
              <a:rPr lang="en-US" baseline="0" dirty="0" smtClean="0"/>
              <a:t> and I think quite useful for responding to breaches; but, there really isn’t much out there discussing </a:t>
            </a:r>
            <a:r>
              <a:rPr lang="en-US" i="1" baseline="0" dirty="0" smtClean="0"/>
              <a:t>prevention </a:t>
            </a:r>
            <a:r>
              <a:rPr lang="en-US" baseline="0" dirty="0" smtClean="0"/>
              <a:t>of breach.  This would really be more through your auditing and oversight.  </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16</a:t>
            </a:fld>
            <a:endParaRPr lang="en-US"/>
          </a:p>
        </p:txBody>
      </p:sp>
    </p:spTree>
    <p:extLst>
      <p:ext uri="{BB962C8B-B14F-4D97-AF65-F5344CB8AC3E}">
        <p14:creationId xmlns:p14="http://schemas.microsoft.com/office/powerpoint/2010/main" val="1081215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Switch</a:t>
            </a:r>
            <a:r>
              <a:rPr lang="en-US" baseline="0" dirty="0" smtClean="0"/>
              <a:t> to Student Information Privacy and Protection Policy: Public Hearing and Complaint Procedures</a:t>
            </a:r>
          </a:p>
          <a:p>
            <a:endParaRPr lang="en-US" baseline="0" dirty="0" smtClean="0"/>
          </a:p>
          <a:p>
            <a:r>
              <a:rPr lang="en-US" baseline="0" dirty="0" smtClean="0"/>
              <a:t>Downside is that this policy only seems to address a breach by a school service contract provider and not breaches on a whole, or ODP breaches.  You can just go through the ODP language in your policy.  </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17</a:t>
            </a:fld>
            <a:endParaRPr lang="en-US"/>
          </a:p>
        </p:txBody>
      </p:sp>
    </p:spTree>
    <p:extLst>
      <p:ext uri="{BB962C8B-B14F-4D97-AF65-F5344CB8AC3E}">
        <p14:creationId xmlns:p14="http://schemas.microsoft.com/office/powerpoint/2010/main" val="3882477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Switch back</a:t>
            </a:r>
            <a:r>
              <a:rPr lang="en-US" baseline="0" dirty="0" smtClean="0"/>
              <a:t> to regular St. </a:t>
            </a:r>
            <a:r>
              <a:rPr lang="en-US" baseline="0" dirty="0" err="1" smtClean="0"/>
              <a:t>Vrain</a:t>
            </a:r>
            <a:r>
              <a:rPr lang="en-US" baseline="0" dirty="0" smtClean="0"/>
              <a:t> Policy.  Their policy could be more clear on the statement that the school will not enter into or renew… </a:t>
            </a:r>
          </a:p>
        </p:txBody>
      </p:sp>
      <p:sp>
        <p:nvSpPr>
          <p:cNvPr id="4" name="Slide Number Placeholder 3"/>
          <p:cNvSpPr>
            <a:spLocks noGrp="1"/>
          </p:cNvSpPr>
          <p:nvPr>
            <p:ph type="sldNum" sz="quarter" idx="10"/>
          </p:nvPr>
        </p:nvSpPr>
        <p:spPr/>
        <p:txBody>
          <a:bodyPr/>
          <a:lstStyle/>
          <a:p>
            <a:fld id="{768A83C4-208C-4002-9358-ACAFF6AAB81E}" type="slidenum">
              <a:rPr lang="en-US" smtClean="0"/>
              <a:t>18</a:t>
            </a:fld>
            <a:endParaRPr lang="en-US"/>
          </a:p>
        </p:txBody>
      </p:sp>
    </p:spTree>
    <p:extLst>
      <p:ext uri="{BB962C8B-B14F-4D97-AF65-F5344CB8AC3E}">
        <p14:creationId xmlns:p14="http://schemas.microsoft.com/office/powerpoint/2010/main" val="4102993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
            </a:r>
            <a:r>
              <a:rPr lang="en-US" baseline="0" dirty="0" smtClean="0"/>
              <a:t> </a:t>
            </a:r>
            <a:r>
              <a:rPr lang="en-US" baseline="0" dirty="0" err="1" smtClean="0"/>
              <a:t>Vrain</a:t>
            </a:r>
            <a:r>
              <a:rPr lang="en-US" baseline="0" dirty="0" smtClean="0"/>
              <a:t> Policy just barely touches on this so the CDE policies may come in helpful here</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19</a:t>
            </a:fld>
            <a:endParaRPr lang="en-US"/>
          </a:p>
        </p:txBody>
      </p:sp>
    </p:spTree>
    <p:extLst>
      <p:ext uri="{BB962C8B-B14F-4D97-AF65-F5344CB8AC3E}">
        <p14:creationId xmlns:p14="http://schemas.microsoft.com/office/powerpoint/2010/main" val="10026799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D101FB-5561-4F00-832C-331BC3F71BF9}" type="datetime1">
              <a:rPr lang="en-US" smtClean="0"/>
              <a:t>7/13/2018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125860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908015"/>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7BBDB5-DB85-4A89-81A4-DC1FB27014AC}" type="datetime1">
              <a:rPr lang="en-US" smtClean="0"/>
              <a:t>7/13/2018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8" name="Rectangle 7"/>
          <p:cNvSpPr/>
          <p:nvPr userDrawn="1"/>
        </p:nvSpPr>
        <p:spPr>
          <a:xfrm>
            <a:off x="822960" y="1629697"/>
            <a:ext cx="7543800" cy="132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7022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660BCE-62B6-4597-875F-4A71512BE46C}" type="datetime1">
              <a:rPr lang="en-US" smtClean="0"/>
              <a:t>7/13/2018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373002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5D8308-9869-418F-A94F-7D434469E35C}" type="datetime1">
              <a:rPr lang="en-US" smtClean="0"/>
              <a:t>7/13/2018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A3F748-31DA-4297-96EF-69DC737B5DDE}"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30" y="6418098"/>
            <a:ext cx="626171" cy="322362"/>
          </a:xfrm>
          <a:prstGeom prst="rect">
            <a:avLst/>
          </a:prstGeom>
        </p:spPr>
      </p:pic>
    </p:spTree>
    <p:extLst>
      <p:ext uri="{BB962C8B-B14F-4D97-AF65-F5344CB8AC3E}">
        <p14:creationId xmlns:p14="http://schemas.microsoft.com/office/powerpoint/2010/main" val="101310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68438"/>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15049934-8B16-429D-8112-07FA3C33A8A9}" type="datetime1">
              <a:rPr lang="en-US" smtClean="0"/>
              <a:t>7/13/2018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93155" y="6459786"/>
            <a:ext cx="984019" cy="365125"/>
          </a:xfrm>
        </p:spPr>
        <p:txBody>
          <a:bodyPr/>
          <a:lstStyle/>
          <a:p>
            <a:fld id="{4FAB73BC-B049-4115-A692-8D63A059BFB8}"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8" name="Rectangle 7"/>
          <p:cNvSpPr/>
          <p:nvPr userDrawn="1"/>
        </p:nvSpPr>
        <p:spPr>
          <a:xfrm>
            <a:off x="822960" y="1629697"/>
            <a:ext cx="7543800" cy="132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22959" y="1415845"/>
            <a:ext cx="7543801" cy="47858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4966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C635B6-794A-400E-B6B6-49C38AA1A288}" type="datetime1">
              <a:rPr lang="en-US" smtClean="0"/>
              <a:t>7/13/2018</a:t>
            </a:fld>
            <a:endParaRPr lang="en-US" dirty="0"/>
          </a:p>
        </p:txBody>
      </p:sp>
      <p:sp>
        <p:nvSpPr>
          <p:cNvPr id="5" name="Footer Placeholder 4"/>
          <p:cNvSpPr>
            <a:spLocks noGrp="1"/>
          </p:cNvSpPr>
          <p:nvPr>
            <p:ph type="ftr" sz="quarter" idx="11"/>
          </p:nvPr>
        </p:nvSpPr>
        <p:spPr/>
        <p:txBody>
          <a:bodyPr/>
          <a:lstStyle/>
          <a:p>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11" name="Slide Number Placeholder 5"/>
          <p:cNvSpPr txBox="1">
            <a:spLocks/>
          </p:cNvSpPr>
          <p:nvPr userDrawn="1"/>
        </p:nvSpPr>
        <p:spPr>
          <a:xfrm>
            <a:off x="7993155" y="6459786"/>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5883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968439"/>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3A0F2A4-9ED4-4E6C-B2B0-25FEAA819F5A}" type="datetime1">
              <a:rPr lang="en-US" smtClean="0"/>
              <a:t>7/13/2018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10" name="Rectangle 9"/>
          <p:cNvSpPr/>
          <p:nvPr userDrawn="1"/>
        </p:nvSpPr>
        <p:spPr>
          <a:xfrm>
            <a:off x="822960" y="1629697"/>
            <a:ext cx="7543800" cy="132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822960" y="1504335"/>
            <a:ext cx="3703320" cy="46236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504335"/>
            <a:ext cx="3703320" cy="46236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82457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8756"/>
          </a:xfrm>
        </p:spPr>
        <p:txBody>
          <a:bodyPr/>
          <a:lstStyle/>
          <a:p>
            <a:r>
              <a:rPr lang="en-US" smtClean="0"/>
              <a:t>Click to edit Master title style</a:t>
            </a:r>
            <a:endParaRPr lang="en-US" dirty="0"/>
          </a:p>
        </p:txBody>
      </p:sp>
      <p:sp>
        <p:nvSpPr>
          <p:cNvPr id="4" name="Content Placeholder 3"/>
          <p:cNvSpPr>
            <a:spLocks noGrp="1"/>
          </p:cNvSpPr>
          <p:nvPr>
            <p:ph sz="half" idx="2"/>
          </p:nvPr>
        </p:nvSpPr>
        <p:spPr>
          <a:xfrm>
            <a:off x="822960" y="2184128"/>
            <a:ext cx="3703320" cy="39364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2184127"/>
            <a:ext cx="3703320" cy="39364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F7821B-E566-4273-B421-9EFC25CACB2A}" type="datetime1">
              <a:rPr lang="en-US" smtClean="0"/>
              <a:t>7/13/2018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2" name="Rectangle 1"/>
          <p:cNvSpPr/>
          <p:nvPr userDrawn="1"/>
        </p:nvSpPr>
        <p:spPr>
          <a:xfrm>
            <a:off x="822960" y="1629697"/>
            <a:ext cx="7543800" cy="132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3" name="Text Placeholder 2"/>
          <p:cNvSpPr>
            <a:spLocks noGrp="1"/>
          </p:cNvSpPr>
          <p:nvPr>
            <p:ph type="body" idx="1"/>
          </p:nvPr>
        </p:nvSpPr>
        <p:spPr>
          <a:xfrm>
            <a:off x="822960" y="1447845"/>
            <a:ext cx="3703320" cy="881823"/>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63440" y="1447845"/>
            <a:ext cx="3703320" cy="881823"/>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3594346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9817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22A444-8732-4379-BF65-2B5470394E6A}" type="datetime1">
              <a:rPr lang="en-US" smtClean="0"/>
              <a:t>7/13/2018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7" name="Rectangle 6"/>
          <p:cNvSpPr/>
          <p:nvPr userDrawn="1"/>
        </p:nvSpPr>
        <p:spPr>
          <a:xfrm>
            <a:off x="822960" y="1629697"/>
            <a:ext cx="7543800" cy="132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918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574E19-DD4F-4B10-AEA4-E19AF0C4AD44}" type="datetime1">
              <a:rPr lang="en-US" smtClean="0"/>
              <a:t>7/13/2018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742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258B56D-D995-427E-BB1A-BCE7E3EA5A63}" type="datetime1">
              <a:rPr lang="en-US" smtClean="0"/>
              <a:t>7/13/2018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1716086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FE4BC-E160-43C3-A0EC-1040B92F3FF7}" type="datetime1">
              <a:rPr lang="en-US" smtClean="0"/>
              <a:t>7/13/2018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7326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42667A2-645C-4177-95D3-D3C4FE14515E}" type="datetime1">
              <a:rPr lang="en-US" smtClean="0"/>
              <a:t>7/13/2018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956286" y="6441255"/>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3812549"/>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de.state.co.us/dataprivacyandsecurity/on-demandprovidertransparenc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ech.svvsd.org/studentdataprivac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de.state.co.us/dataprivacyandsecurity/on-demandprovidertransparenc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trishkrajniak@csi.state.co.us"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state.co.us/dataprivacyandsecurity/newprivacylawresources" TargetMode="External"/><Relationship Id="rId2" Type="http://schemas.openxmlformats.org/officeDocument/2006/relationships/hyperlink" Target="http://www.csi.state.co.us/school_resources/legal_policy/guidance_and_resources" TargetMode="External"/><Relationship Id="rId1" Type="http://schemas.openxmlformats.org/officeDocument/2006/relationships/slideLayout" Target="../slideLayouts/slideLayout2.xml"/><Relationship Id="rId4" Type="http://schemas.openxmlformats.org/officeDocument/2006/relationships/hyperlink" Target="https://tech.svvsd.org/studentdataprivacy/"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Colorado’s Student Data Transparency and Security Act</a:t>
            </a:r>
            <a:endParaRPr lang="en-US" sz="5400" dirty="0"/>
          </a:p>
        </p:txBody>
      </p:sp>
      <p:sp>
        <p:nvSpPr>
          <p:cNvPr id="3" name="Subtitle 2"/>
          <p:cNvSpPr>
            <a:spLocks noGrp="1"/>
          </p:cNvSpPr>
          <p:nvPr>
            <p:ph type="subTitle" idx="1"/>
          </p:nvPr>
        </p:nvSpPr>
        <p:spPr/>
        <p:txBody>
          <a:bodyPr>
            <a:normAutofit/>
          </a:bodyPr>
          <a:lstStyle/>
          <a:p>
            <a:r>
              <a:rPr lang="en-US" dirty="0" smtClean="0"/>
              <a:t>CSI Regional Meeting</a:t>
            </a:r>
          </a:p>
          <a:p>
            <a:r>
              <a:rPr lang="en-US" dirty="0" smtClean="0"/>
              <a:t>Winter 2017</a:t>
            </a:r>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1273997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534661"/>
            <a:ext cx="7543800" cy="968438"/>
          </a:xfrm>
        </p:spPr>
        <p:txBody>
          <a:bodyPr>
            <a:normAutofit fontScale="90000"/>
          </a:bodyPr>
          <a:lstStyle/>
          <a:p>
            <a:r>
              <a:rPr lang="en-US" dirty="0" smtClean="0"/>
              <a:t>Part 2: Online Posting Requirements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10</a:t>
            </a:fld>
            <a:endParaRPr lang="en-US" dirty="0"/>
          </a:p>
        </p:txBody>
      </p:sp>
      <p:sp>
        <p:nvSpPr>
          <p:cNvPr id="4" name="Content Placeholder 3"/>
          <p:cNvSpPr>
            <a:spLocks noGrp="1"/>
          </p:cNvSpPr>
          <p:nvPr>
            <p:ph idx="1"/>
          </p:nvPr>
        </p:nvSpPr>
        <p:spPr>
          <a:xfrm>
            <a:off x="822959" y="1915885"/>
            <a:ext cx="7543801" cy="4285811"/>
          </a:xfrm>
        </p:spPr>
        <p:txBody>
          <a:bodyPr>
            <a:normAutofit fontScale="92500" lnSpcReduction="20000"/>
          </a:bodyPr>
          <a:lstStyle/>
          <a:p>
            <a:pPr marL="457200" indent="-457200">
              <a:buFont typeface="+mj-lt"/>
              <a:buAutoNum type="arabicPeriod"/>
            </a:pPr>
            <a:r>
              <a:rPr lang="en-US" dirty="0" smtClean="0"/>
              <a:t>Clear </a:t>
            </a:r>
            <a:r>
              <a:rPr lang="en-US" dirty="0"/>
              <a:t>information explaining the data elements of Student PII that the school collects and maintains in its data system (not including the Student PII that it transmits to </a:t>
            </a:r>
            <a:r>
              <a:rPr lang="en-US" dirty="0" smtClean="0"/>
              <a:t>CDE) + how </a:t>
            </a:r>
            <a:r>
              <a:rPr lang="en-US" dirty="0"/>
              <a:t>the school uses and shares the Student PII.  </a:t>
            </a:r>
          </a:p>
          <a:p>
            <a:pPr marL="457200" indent="-457200">
              <a:buFont typeface="+mj-lt"/>
              <a:buAutoNum type="arabicPeriod"/>
            </a:pPr>
            <a:r>
              <a:rPr lang="en-US" dirty="0"/>
              <a:t>L</a:t>
            </a:r>
            <a:r>
              <a:rPr lang="en-US" dirty="0" smtClean="0"/>
              <a:t>ink </a:t>
            </a:r>
            <a:r>
              <a:rPr lang="en-US" dirty="0"/>
              <a:t>to the index of data elements that the state board </a:t>
            </a:r>
            <a:r>
              <a:rPr lang="en-US" dirty="0" smtClean="0"/>
              <a:t>publishes: http</a:t>
            </a:r>
            <a:r>
              <a:rPr lang="en-US" dirty="0"/>
              <a:t>://www.eddataportal.info/cde   </a:t>
            </a:r>
          </a:p>
          <a:p>
            <a:pPr marL="457200" indent="-457200">
              <a:buFont typeface="+mj-lt"/>
              <a:buAutoNum type="arabicPeriod"/>
            </a:pPr>
            <a:r>
              <a:rPr lang="en-US" dirty="0" smtClean="0"/>
              <a:t>List of the Contract </a:t>
            </a:r>
            <a:r>
              <a:rPr lang="en-US" dirty="0"/>
              <a:t>Providers </a:t>
            </a:r>
            <a:r>
              <a:rPr lang="en-US" dirty="0" smtClean="0"/>
              <a:t>+ Copy of Each Contract</a:t>
            </a:r>
            <a:endParaRPr lang="en-US" dirty="0"/>
          </a:p>
          <a:p>
            <a:pPr marL="457200" indent="-457200">
              <a:buFont typeface="+mj-lt"/>
              <a:buAutoNum type="arabicPeriod"/>
            </a:pPr>
            <a:r>
              <a:rPr lang="en-US" dirty="0" smtClean="0"/>
              <a:t>The information </a:t>
            </a:r>
            <a:r>
              <a:rPr lang="en-US" dirty="0"/>
              <a:t>from the Contract Provider regarding the data elements of Student PII it collects, the learning purpose for which it collects it, and how the Contract Provider uses and shares the information.  The Contract Provider must provide this in a format that is easily accessible through a website, and the school must post this information. </a:t>
            </a:r>
          </a:p>
          <a:p>
            <a:pPr marL="457200" indent="-457200">
              <a:buFont typeface="+mj-lt"/>
              <a:buAutoNum type="arabicPeriod"/>
            </a:pPr>
            <a:r>
              <a:rPr lang="en-US" dirty="0" smtClean="0"/>
              <a:t>The </a:t>
            </a:r>
            <a:r>
              <a:rPr lang="en-US" dirty="0"/>
              <a:t>school’s current Student Information Privacy Protection Policy.</a:t>
            </a:r>
          </a:p>
          <a:p>
            <a:endParaRPr lang="en-US" dirty="0"/>
          </a:p>
        </p:txBody>
      </p:sp>
    </p:spTree>
    <p:extLst>
      <p:ext uri="{BB962C8B-B14F-4D97-AF65-F5344CB8AC3E}">
        <p14:creationId xmlns:p14="http://schemas.microsoft.com/office/powerpoint/2010/main" val="2383656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575077"/>
            <a:ext cx="7543800" cy="968438"/>
          </a:xfrm>
        </p:spPr>
        <p:txBody>
          <a:bodyPr>
            <a:normAutofit fontScale="90000"/>
          </a:bodyPr>
          <a:lstStyle/>
          <a:p>
            <a:r>
              <a:rPr lang="en-US" dirty="0" smtClean="0"/>
              <a:t>Part 2: Online Posting Requirements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11</a:t>
            </a:fld>
            <a:endParaRPr lang="en-US" dirty="0"/>
          </a:p>
        </p:txBody>
      </p:sp>
      <p:sp>
        <p:nvSpPr>
          <p:cNvPr id="4" name="Content Placeholder 3"/>
          <p:cNvSpPr>
            <a:spLocks noGrp="1"/>
          </p:cNvSpPr>
          <p:nvPr>
            <p:ph idx="1"/>
          </p:nvPr>
        </p:nvSpPr>
        <p:spPr>
          <a:xfrm>
            <a:off x="822959" y="2017486"/>
            <a:ext cx="7543801" cy="4329354"/>
          </a:xfrm>
        </p:spPr>
        <p:txBody>
          <a:bodyPr>
            <a:normAutofit fontScale="92500" lnSpcReduction="20000"/>
          </a:bodyPr>
          <a:lstStyle/>
          <a:p>
            <a:pPr marL="457200" lvl="0" indent="-457200">
              <a:buFont typeface="+mj-lt"/>
              <a:buAutoNum type="arabicPeriod" startAt="6"/>
            </a:pPr>
            <a:r>
              <a:rPr lang="en-US" dirty="0"/>
              <a:t>If using any On-Demand service providers:</a:t>
            </a:r>
          </a:p>
          <a:p>
            <a:pPr marL="544068" lvl="1" indent="-342900">
              <a:buFont typeface="+mj-lt"/>
              <a:buAutoNum type="alphaLcParenR"/>
            </a:pPr>
            <a:r>
              <a:rPr lang="en-US" dirty="0"/>
              <a:t>L</a:t>
            </a:r>
            <a:r>
              <a:rPr lang="en-US" dirty="0" smtClean="0"/>
              <a:t>ist </a:t>
            </a:r>
            <a:r>
              <a:rPr lang="en-US" dirty="0"/>
              <a:t>of the On-Demand providers </a:t>
            </a:r>
            <a:r>
              <a:rPr lang="en-US" dirty="0" smtClean="0"/>
              <a:t>used</a:t>
            </a:r>
          </a:p>
          <a:p>
            <a:pPr marL="854075" lvl="2" indent="-220663">
              <a:buFont typeface="Wingdings" panose="05000000000000000000" pitchFamily="2" charset="2"/>
              <a:buChar char="Ø"/>
            </a:pPr>
            <a:r>
              <a:rPr lang="en-US" dirty="0"/>
              <a:t>L</a:t>
            </a:r>
            <a:r>
              <a:rPr lang="en-US" dirty="0" smtClean="0"/>
              <a:t>ist </a:t>
            </a:r>
            <a:r>
              <a:rPr lang="en-US" dirty="0"/>
              <a:t>must be updated at the beginning and mid-points of each school year.</a:t>
            </a:r>
          </a:p>
          <a:p>
            <a:pPr marL="544068" lvl="1" indent="-342900">
              <a:buFont typeface="+mj-lt"/>
              <a:buAutoNum type="alphaLcParenR"/>
            </a:pPr>
            <a:r>
              <a:rPr lang="en-US" dirty="0"/>
              <a:t>A list of any On-Demand providers that it ceases using or refuses to use because the On-Demand provider </a:t>
            </a:r>
            <a:r>
              <a:rPr lang="en-US" dirty="0" smtClean="0"/>
              <a:t>fails to abide by state law:</a:t>
            </a:r>
          </a:p>
          <a:p>
            <a:pPr marL="782638" lvl="2" indent="-149225">
              <a:buFont typeface="+mj-lt"/>
              <a:buAutoNum type="romanLcPeriod"/>
            </a:pPr>
            <a:r>
              <a:rPr lang="en-US" dirty="0" smtClean="0"/>
              <a:t>Failure </a:t>
            </a:r>
            <a:r>
              <a:rPr lang="en-US" dirty="0"/>
              <a:t>to comply with its own privacy policy; </a:t>
            </a:r>
            <a:endParaRPr lang="en-US" dirty="0" smtClean="0"/>
          </a:p>
          <a:p>
            <a:pPr marL="782638" lvl="2" indent="-149225">
              <a:buFont typeface="+mj-lt"/>
              <a:buAutoNum type="romanLcPeriod"/>
            </a:pPr>
            <a:r>
              <a:rPr lang="en-US" dirty="0"/>
              <a:t>S</a:t>
            </a:r>
            <a:r>
              <a:rPr lang="en-US" dirty="0" smtClean="0"/>
              <a:t>ells </a:t>
            </a:r>
            <a:r>
              <a:rPr lang="en-US" dirty="0"/>
              <a:t>Student PII for an impermissible purpose, uses or shares Student PII for purposes of targeted advertising to students, or uses Student PII to create a personal profile of a student for purposes outside the contract or </a:t>
            </a:r>
            <a:r>
              <a:rPr lang="en-US" dirty="0" smtClean="0"/>
              <a:t>without consent; </a:t>
            </a:r>
            <a:r>
              <a:rPr lang="en-US" dirty="0"/>
              <a:t>or, </a:t>
            </a:r>
            <a:endParaRPr lang="en-US" dirty="0" smtClean="0"/>
          </a:p>
          <a:p>
            <a:pPr marL="782638" lvl="2" indent="-149225">
              <a:buFont typeface="+mj-lt"/>
              <a:buAutoNum type="romanLcPeriod"/>
            </a:pPr>
            <a:r>
              <a:rPr lang="en-US" dirty="0"/>
              <a:t>F</a:t>
            </a:r>
            <a:r>
              <a:rPr lang="en-US" dirty="0" smtClean="0"/>
              <a:t>ails </a:t>
            </a:r>
            <a:r>
              <a:rPr lang="en-US" dirty="0"/>
              <a:t>to maintain a comprehensive security program to protect Student PII.  </a:t>
            </a:r>
            <a:endParaRPr lang="en-US" dirty="0" smtClean="0"/>
          </a:p>
          <a:p>
            <a:pPr marL="919163" lvl="2" indent="-285750">
              <a:buFont typeface="Wingdings" panose="05000000000000000000" pitchFamily="2" charset="2"/>
              <a:buChar char="Ø"/>
            </a:pPr>
            <a:r>
              <a:rPr lang="en-US" dirty="0" smtClean="0"/>
              <a:t>The </a:t>
            </a:r>
            <a:r>
              <a:rPr lang="en-US" dirty="0"/>
              <a:t>school must also post any written response from the On-Demand provider after it has been notified it will no longer be used.  </a:t>
            </a:r>
          </a:p>
          <a:p>
            <a:pPr marL="544068" lvl="1" indent="-342900">
              <a:buFont typeface="+mj-lt"/>
              <a:buAutoNum type="alphaLcParenR"/>
            </a:pPr>
            <a:r>
              <a:rPr lang="en-US" dirty="0"/>
              <a:t>A notice to On-Demand providers that, if the school ceases using or refuses to use an On-Demand school service provided for the reasons set forth above, the school will post on its website the name of the On-Demand provider, with any written response received, and will notify the CDE, which will also post on its website the On-Demand provider’s name and any written response (this information, along with information about how to send this information to CDE, will be posted on CDE’s </a:t>
            </a:r>
            <a:r>
              <a:rPr lang="en-US" u="sng" dirty="0">
                <a:hlinkClick r:id="rId3"/>
              </a:rPr>
              <a:t>On-Demand Provider Transparency</a:t>
            </a:r>
            <a:r>
              <a:rPr lang="en-US" dirty="0"/>
              <a:t> page).</a:t>
            </a:r>
          </a:p>
          <a:p>
            <a:pPr marL="457200" indent="-457200">
              <a:buFont typeface="+mj-lt"/>
              <a:buAutoNum type="arabicPeriod" startAt="6"/>
            </a:pPr>
            <a:endParaRPr lang="en-US" dirty="0"/>
          </a:p>
        </p:txBody>
      </p:sp>
    </p:spTree>
    <p:extLst>
      <p:ext uri="{BB962C8B-B14F-4D97-AF65-F5344CB8AC3E}">
        <p14:creationId xmlns:p14="http://schemas.microsoft.com/office/powerpoint/2010/main" val="1119686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31747"/>
            <a:ext cx="7543800" cy="968438"/>
          </a:xfrm>
        </p:spPr>
        <p:txBody>
          <a:bodyPr/>
          <a:lstStyle/>
          <a:p>
            <a:r>
              <a:rPr lang="en-US" dirty="0" smtClean="0"/>
              <a:t>Live Tutorial</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12</a:t>
            </a:fld>
            <a:endParaRPr lang="en-US" dirty="0"/>
          </a:p>
        </p:txBody>
      </p:sp>
      <p:sp>
        <p:nvSpPr>
          <p:cNvPr id="4" name="Content Placeholder 3"/>
          <p:cNvSpPr>
            <a:spLocks noGrp="1"/>
          </p:cNvSpPr>
          <p:nvPr>
            <p:ph idx="1"/>
          </p:nvPr>
        </p:nvSpPr>
        <p:spPr>
          <a:xfrm>
            <a:off x="822959" y="1915885"/>
            <a:ext cx="7543801" cy="4285811"/>
          </a:xfrm>
        </p:spPr>
        <p:txBody>
          <a:bodyPr/>
          <a:lstStyle/>
          <a:p>
            <a:r>
              <a:rPr lang="en-US" dirty="0">
                <a:hlinkClick r:id="rId2"/>
              </a:rPr>
              <a:t>https://tech.svvsd.org/studentdataprivacy</a:t>
            </a:r>
            <a:r>
              <a:rPr lang="en-US" dirty="0" smtClean="0">
                <a:hlinkClick r:id="rId2"/>
              </a:rPr>
              <a:t>/</a:t>
            </a:r>
            <a:r>
              <a:rPr lang="en-US" dirty="0" smtClean="0"/>
              <a:t> </a:t>
            </a:r>
            <a:endParaRPr lang="en-US" dirty="0"/>
          </a:p>
        </p:txBody>
      </p:sp>
    </p:spTree>
    <p:extLst>
      <p:ext uri="{BB962C8B-B14F-4D97-AF65-F5344CB8AC3E}">
        <p14:creationId xmlns:p14="http://schemas.microsoft.com/office/powerpoint/2010/main" val="2765719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60775"/>
            <a:ext cx="7543800" cy="968438"/>
          </a:xfrm>
        </p:spPr>
        <p:txBody>
          <a:bodyPr>
            <a:normAutofit fontScale="90000"/>
          </a:bodyPr>
          <a:lstStyle/>
          <a:p>
            <a:r>
              <a:rPr lang="en-US" dirty="0" smtClean="0"/>
              <a:t>Part 3: Policy Requirements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13</a:t>
            </a:fld>
            <a:endParaRPr lang="en-US" dirty="0"/>
          </a:p>
        </p:txBody>
      </p:sp>
      <p:sp>
        <p:nvSpPr>
          <p:cNvPr id="4" name="Content Placeholder 3"/>
          <p:cNvSpPr>
            <a:spLocks noGrp="1"/>
          </p:cNvSpPr>
          <p:nvPr>
            <p:ph idx="1"/>
          </p:nvPr>
        </p:nvSpPr>
        <p:spPr>
          <a:xfrm>
            <a:off x="822959" y="2031999"/>
            <a:ext cx="7543801" cy="4169697"/>
          </a:xfrm>
        </p:spPr>
        <p:txBody>
          <a:bodyPr/>
          <a:lstStyle/>
          <a:p>
            <a:pPr marL="457200" lvl="0" indent="-457200">
              <a:buFont typeface="+mj-lt"/>
              <a:buAutoNum type="arabicPeriod"/>
            </a:pPr>
            <a:r>
              <a:rPr lang="en-US" dirty="0"/>
              <a:t>Creating and maintaining a student data index</a:t>
            </a:r>
            <a:r>
              <a:rPr lang="en-US" dirty="0" smtClean="0"/>
              <a:t>;</a:t>
            </a:r>
          </a:p>
          <a:p>
            <a:pPr marL="804863" indent="-273050">
              <a:buFont typeface="Arial" panose="020B0604020202020204" pitchFamily="34" charset="0"/>
              <a:buChar char="•"/>
            </a:pPr>
            <a:r>
              <a:rPr lang="en-US" dirty="0" smtClean="0"/>
              <a:t>No sample but may be as simple as outlining all of the online posting requirements.</a:t>
            </a:r>
          </a:p>
          <a:p>
            <a:pPr marL="0" indent="0">
              <a:buNone/>
            </a:pPr>
            <a:r>
              <a:rPr lang="en-US" dirty="0"/>
              <a:t>	</a:t>
            </a:r>
            <a:r>
              <a:rPr lang="en-US" i="1" dirty="0" smtClean="0"/>
              <a:t>School will post, on its website, clear information 	explaining the data elements it collects/maintains, how the 	school uses and shares the Student PII, etc. . . . (discuss 	all posting requirements)</a:t>
            </a:r>
          </a:p>
          <a:p>
            <a:pPr marL="804863" indent="-285750">
              <a:buFont typeface="Arial" panose="020B0604020202020204" pitchFamily="34" charset="0"/>
              <a:buChar char="•"/>
            </a:pPr>
            <a:r>
              <a:rPr lang="en-US" dirty="0" smtClean="0"/>
              <a:t>See also, CDE Data Governance and Transparency Sample Policy</a:t>
            </a:r>
            <a:endParaRPr lang="en-US" i="1" dirty="0" smtClean="0"/>
          </a:p>
          <a:p>
            <a:pPr marL="0" indent="0">
              <a:buNone/>
            </a:pPr>
            <a:r>
              <a:rPr lang="en-US" dirty="0"/>
              <a:t>	</a:t>
            </a:r>
            <a:endParaRPr lang="en-US" dirty="0" smtClean="0"/>
          </a:p>
          <a:p>
            <a:pPr marL="0" lvl="0" indent="0">
              <a:buNone/>
            </a:pPr>
            <a:endParaRPr lang="en-US" dirty="0"/>
          </a:p>
          <a:p>
            <a:endParaRPr lang="en-US" dirty="0"/>
          </a:p>
        </p:txBody>
      </p:sp>
    </p:spTree>
    <p:extLst>
      <p:ext uri="{BB962C8B-B14F-4D97-AF65-F5344CB8AC3E}">
        <p14:creationId xmlns:p14="http://schemas.microsoft.com/office/powerpoint/2010/main" val="256037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31746"/>
            <a:ext cx="7543800" cy="968438"/>
          </a:xfrm>
        </p:spPr>
        <p:txBody>
          <a:bodyPr>
            <a:normAutofit fontScale="90000"/>
          </a:bodyPr>
          <a:lstStyle/>
          <a:p>
            <a:r>
              <a:rPr lang="en-US" dirty="0"/>
              <a:t>Part 3: Policy Requirements</a:t>
            </a:r>
          </a:p>
        </p:txBody>
      </p:sp>
      <p:sp>
        <p:nvSpPr>
          <p:cNvPr id="3" name="Slide Number Placeholder 2"/>
          <p:cNvSpPr>
            <a:spLocks noGrp="1"/>
          </p:cNvSpPr>
          <p:nvPr>
            <p:ph type="sldNum" sz="quarter" idx="12"/>
          </p:nvPr>
        </p:nvSpPr>
        <p:spPr/>
        <p:txBody>
          <a:bodyPr/>
          <a:lstStyle/>
          <a:p>
            <a:fld id="{4FAB73BC-B049-4115-A692-8D63A059BFB8}" type="slidenum">
              <a:rPr lang="en-US" smtClean="0"/>
              <a:t>14</a:t>
            </a:fld>
            <a:endParaRPr lang="en-US" dirty="0"/>
          </a:p>
        </p:txBody>
      </p:sp>
      <p:sp>
        <p:nvSpPr>
          <p:cNvPr id="4" name="Content Placeholder 3"/>
          <p:cNvSpPr>
            <a:spLocks noGrp="1"/>
          </p:cNvSpPr>
          <p:nvPr>
            <p:ph idx="1"/>
          </p:nvPr>
        </p:nvSpPr>
        <p:spPr>
          <a:xfrm>
            <a:off x="822959" y="1915885"/>
            <a:ext cx="7543801" cy="4285811"/>
          </a:xfrm>
        </p:spPr>
        <p:txBody>
          <a:bodyPr/>
          <a:lstStyle/>
          <a:p>
            <a:pPr marL="457200" indent="-457200">
              <a:buFont typeface="+mj-lt"/>
              <a:buAutoNum type="arabicPeriod" startAt="2"/>
            </a:pPr>
            <a:r>
              <a:rPr lang="en-US" dirty="0">
                <a:solidFill>
                  <a:srgbClr val="FF0000"/>
                </a:solidFill>
              </a:rPr>
              <a:t>Retention and destruction of Student PII</a:t>
            </a:r>
            <a:r>
              <a:rPr lang="en-US" dirty="0" smtClean="0">
                <a:solidFill>
                  <a:srgbClr val="FF0000"/>
                </a:solidFill>
              </a:rPr>
              <a:t>;</a:t>
            </a:r>
          </a:p>
          <a:p>
            <a:pPr marL="736600" indent="-273050">
              <a:buFont typeface="Arial" panose="020B0604020202020204" pitchFamily="34" charset="0"/>
              <a:buChar char="•"/>
            </a:pPr>
            <a:r>
              <a:rPr lang="en-US" dirty="0" smtClean="0"/>
              <a:t>Should address what info is encrypted, how Student PII is stored, how long it is retained, and destroying Student PII.</a:t>
            </a:r>
          </a:p>
          <a:p>
            <a:pPr marL="736600" indent="-341313">
              <a:buFont typeface="Arial" panose="020B0604020202020204" pitchFamily="34" charset="0"/>
              <a:buChar char="•"/>
            </a:pPr>
            <a:r>
              <a:rPr lang="en-US" dirty="0" smtClean="0"/>
              <a:t>See also, CDE Sample Policies:  Data Encryption; Data Retention; Data Destruction and Sanitization</a:t>
            </a:r>
          </a:p>
          <a:p>
            <a:pPr marL="0" indent="0">
              <a:buNone/>
            </a:pPr>
            <a:endParaRPr lang="en-US" dirty="0"/>
          </a:p>
          <a:p>
            <a:endParaRPr lang="en-US" dirty="0"/>
          </a:p>
        </p:txBody>
      </p:sp>
    </p:spTree>
    <p:extLst>
      <p:ext uri="{BB962C8B-B14F-4D97-AF65-F5344CB8AC3E}">
        <p14:creationId xmlns:p14="http://schemas.microsoft.com/office/powerpoint/2010/main" val="1899624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31747"/>
            <a:ext cx="7543800" cy="968438"/>
          </a:xfrm>
        </p:spPr>
        <p:txBody>
          <a:bodyPr>
            <a:normAutofit fontScale="90000"/>
          </a:bodyPr>
          <a:lstStyle/>
          <a:p>
            <a:r>
              <a:rPr lang="en-US" dirty="0"/>
              <a:t>Part 3: Policy Requirements</a:t>
            </a:r>
          </a:p>
        </p:txBody>
      </p:sp>
      <p:sp>
        <p:nvSpPr>
          <p:cNvPr id="3" name="Slide Number Placeholder 2"/>
          <p:cNvSpPr>
            <a:spLocks noGrp="1"/>
          </p:cNvSpPr>
          <p:nvPr>
            <p:ph type="sldNum" sz="quarter" idx="12"/>
          </p:nvPr>
        </p:nvSpPr>
        <p:spPr/>
        <p:txBody>
          <a:bodyPr/>
          <a:lstStyle/>
          <a:p>
            <a:fld id="{4FAB73BC-B049-4115-A692-8D63A059BFB8}" type="slidenum">
              <a:rPr lang="en-US" smtClean="0"/>
              <a:t>15</a:t>
            </a:fld>
            <a:endParaRPr lang="en-US" dirty="0"/>
          </a:p>
        </p:txBody>
      </p:sp>
      <p:sp>
        <p:nvSpPr>
          <p:cNvPr id="4" name="Content Placeholder 3"/>
          <p:cNvSpPr>
            <a:spLocks noGrp="1"/>
          </p:cNvSpPr>
          <p:nvPr>
            <p:ph idx="1"/>
          </p:nvPr>
        </p:nvSpPr>
        <p:spPr>
          <a:xfrm>
            <a:off x="822959" y="2002971"/>
            <a:ext cx="7543801" cy="4198726"/>
          </a:xfrm>
        </p:spPr>
        <p:txBody>
          <a:bodyPr/>
          <a:lstStyle/>
          <a:p>
            <a:pPr marL="457200" indent="-457200">
              <a:buFont typeface="+mj-lt"/>
              <a:buAutoNum type="arabicPeriod" startAt="3"/>
            </a:pPr>
            <a:r>
              <a:rPr lang="en-US" dirty="0">
                <a:solidFill>
                  <a:srgbClr val="FFC000"/>
                </a:solidFill>
              </a:rPr>
              <a:t>Using Student PII for purposes internal to the school</a:t>
            </a:r>
            <a:r>
              <a:rPr lang="en-US" dirty="0" smtClean="0">
                <a:solidFill>
                  <a:srgbClr val="FFC000"/>
                </a:solidFill>
              </a:rPr>
              <a:t>;</a:t>
            </a:r>
          </a:p>
          <a:p>
            <a:pPr marL="736600" indent="-273050">
              <a:buFont typeface="Arial" panose="020B0604020202020204" pitchFamily="34" charset="0"/>
              <a:buChar char="•"/>
            </a:pPr>
            <a:r>
              <a:rPr lang="en-US" dirty="0" smtClean="0"/>
              <a:t>Should address security in collecting and storing information; monitoring security of Student PII; what information can/cannot be shared or accessed by others</a:t>
            </a:r>
          </a:p>
          <a:p>
            <a:pPr marL="736600" indent="-273050">
              <a:buFont typeface="Arial" panose="020B0604020202020204" pitchFamily="34" charset="0"/>
              <a:buChar char="•"/>
            </a:pPr>
            <a:r>
              <a:rPr lang="en-US" dirty="0" smtClean="0"/>
              <a:t>See also CDE Sample Policies:</a:t>
            </a:r>
          </a:p>
          <a:p>
            <a:pPr marL="1029208" lvl="1" indent="-273050">
              <a:buFont typeface="Arial" panose="020B0604020202020204" pitchFamily="34" charset="0"/>
              <a:buChar char="•"/>
            </a:pPr>
            <a:r>
              <a:rPr lang="en-US" dirty="0" smtClean="0"/>
              <a:t>Data Governance and Transparency</a:t>
            </a:r>
          </a:p>
          <a:p>
            <a:pPr marL="1029208" lvl="1" indent="-273050">
              <a:buFont typeface="Arial" panose="020B0604020202020204" pitchFamily="34" charset="0"/>
              <a:buChar char="•"/>
            </a:pPr>
            <a:r>
              <a:rPr lang="en-US" dirty="0" smtClean="0"/>
              <a:t>Student Data Collection</a:t>
            </a:r>
          </a:p>
          <a:p>
            <a:pPr marL="1029208" lvl="1" indent="-273050">
              <a:buFont typeface="Arial" panose="020B0604020202020204" pitchFamily="34" charset="0"/>
              <a:buChar char="•"/>
            </a:pPr>
            <a:r>
              <a:rPr lang="en-US" dirty="0" smtClean="0"/>
              <a:t>Security Monitoring</a:t>
            </a:r>
          </a:p>
          <a:p>
            <a:pPr marL="1029208" lvl="1" indent="-273050">
              <a:buFont typeface="Arial" panose="020B0604020202020204" pitchFamily="34" charset="0"/>
              <a:buChar char="•"/>
            </a:pPr>
            <a:r>
              <a:rPr lang="en-US" dirty="0" smtClean="0"/>
              <a:t>Data Privacy</a:t>
            </a:r>
          </a:p>
          <a:p>
            <a:pPr marL="1029208" lvl="1" indent="-273050">
              <a:buFont typeface="Arial" panose="020B0604020202020204" pitchFamily="34" charset="0"/>
              <a:buChar char="•"/>
            </a:pPr>
            <a:r>
              <a:rPr lang="en-US" dirty="0" smtClean="0"/>
              <a:t>Securing Sensitive Information</a:t>
            </a:r>
          </a:p>
          <a:p>
            <a:pPr marL="736600" indent="-2730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599067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02719"/>
            <a:ext cx="7543800" cy="968438"/>
          </a:xfrm>
        </p:spPr>
        <p:txBody>
          <a:bodyPr>
            <a:normAutofit fontScale="90000"/>
          </a:bodyPr>
          <a:lstStyle/>
          <a:p>
            <a:r>
              <a:rPr lang="en-US" dirty="0"/>
              <a:t>Part 3: Policy Requirements</a:t>
            </a:r>
          </a:p>
        </p:txBody>
      </p:sp>
      <p:sp>
        <p:nvSpPr>
          <p:cNvPr id="3" name="Slide Number Placeholder 2"/>
          <p:cNvSpPr>
            <a:spLocks noGrp="1"/>
          </p:cNvSpPr>
          <p:nvPr>
            <p:ph type="sldNum" sz="quarter" idx="12"/>
          </p:nvPr>
        </p:nvSpPr>
        <p:spPr/>
        <p:txBody>
          <a:bodyPr/>
          <a:lstStyle/>
          <a:p>
            <a:fld id="{4FAB73BC-B049-4115-A692-8D63A059BFB8}" type="slidenum">
              <a:rPr lang="en-US" smtClean="0"/>
              <a:t>16</a:t>
            </a:fld>
            <a:endParaRPr lang="en-US" dirty="0"/>
          </a:p>
        </p:txBody>
      </p:sp>
      <p:sp>
        <p:nvSpPr>
          <p:cNvPr id="4" name="Content Placeholder 3"/>
          <p:cNvSpPr>
            <a:spLocks noGrp="1"/>
          </p:cNvSpPr>
          <p:nvPr>
            <p:ph idx="1"/>
          </p:nvPr>
        </p:nvSpPr>
        <p:spPr>
          <a:xfrm>
            <a:off x="822959" y="1959429"/>
            <a:ext cx="7543801" cy="4242268"/>
          </a:xfrm>
        </p:spPr>
        <p:txBody>
          <a:bodyPr/>
          <a:lstStyle/>
          <a:p>
            <a:pPr marL="457200" indent="-457200">
              <a:buFont typeface="+mj-lt"/>
              <a:buAutoNum type="arabicPeriod" startAt="4"/>
            </a:pPr>
            <a:r>
              <a:rPr lang="en-US" dirty="0" smtClean="0">
                <a:solidFill>
                  <a:srgbClr val="EBE600"/>
                </a:solidFill>
              </a:rPr>
              <a:t>Preventing </a:t>
            </a:r>
            <a:r>
              <a:rPr lang="en-US" dirty="0">
                <a:solidFill>
                  <a:srgbClr val="EBE600"/>
                </a:solidFill>
              </a:rPr>
              <a:t>breaches in the security of Student PII (not just as it relates to third-party vendors); </a:t>
            </a:r>
          </a:p>
          <a:p>
            <a:pPr marL="736600" indent="-273050">
              <a:buFont typeface="Arial" panose="020B0604020202020204" pitchFamily="34" charset="0"/>
              <a:buChar char="•"/>
            </a:pPr>
            <a:r>
              <a:rPr lang="en-US" dirty="0" smtClean="0"/>
              <a:t>Any breaches, not just vendor breaches</a:t>
            </a:r>
          </a:p>
          <a:p>
            <a:pPr marL="736600" indent="-273050">
              <a:buFont typeface="Arial" panose="020B0604020202020204" pitchFamily="34" charset="0"/>
              <a:buChar char="•"/>
            </a:pPr>
            <a:r>
              <a:rPr lang="en-US" dirty="0" smtClean="0"/>
              <a:t>See also CDE Sample Data Breach Policy</a:t>
            </a:r>
            <a:endParaRPr lang="en-US" dirty="0"/>
          </a:p>
        </p:txBody>
      </p:sp>
    </p:spTree>
    <p:extLst>
      <p:ext uri="{BB962C8B-B14F-4D97-AF65-F5344CB8AC3E}">
        <p14:creationId xmlns:p14="http://schemas.microsoft.com/office/powerpoint/2010/main" val="437046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31747"/>
            <a:ext cx="7543800" cy="968438"/>
          </a:xfrm>
        </p:spPr>
        <p:txBody>
          <a:bodyPr>
            <a:normAutofit fontScale="90000"/>
          </a:bodyPr>
          <a:lstStyle/>
          <a:p>
            <a:r>
              <a:rPr lang="en-US" dirty="0" smtClean="0"/>
              <a:t>Part 3: Policy Requirements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17</a:t>
            </a:fld>
            <a:endParaRPr lang="en-US" dirty="0"/>
          </a:p>
        </p:txBody>
      </p:sp>
      <p:sp>
        <p:nvSpPr>
          <p:cNvPr id="4" name="Content Placeholder 3"/>
          <p:cNvSpPr>
            <a:spLocks noGrp="1"/>
          </p:cNvSpPr>
          <p:nvPr>
            <p:ph idx="1"/>
          </p:nvPr>
        </p:nvSpPr>
        <p:spPr>
          <a:xfrm>
            <a:off x="822959" y="1828799"/>
            <a:ext cx="7543801" cy="4372897"/>
          </a:xfrm>
        </p:spPr>
        <p:txBody>
          <a:bodyPr>
            <a:normAutofit fontScale="92500" lnSpcReduction="20000"/>
          </a:bodyPr>
          <a:lstStyle/>
          <a:p>
            <a:pPr marL="457200" lvl="0" indent="-457200">
              <a:buFont typeface="+mj-lt"/>
              <a:buAutoNum type="arabicPeriod" startAt="5"/>
            </a:pPr>
            <a:r>
              <a:rPr lang="en-US" dirty="0">
                <a:solidFill>
                  <a:srgbClr val="00B050"/>
                </a:solidFill>
              </a:rPr>
              <a:t>Responding to any security breaches that </a:t>
            </a:r>
            <a:r>
              <a:rPr lang="en-US" dirty="0" smtClean="0">
                <a:solidFill>
                  <a:srgbClr val="00B050"/>
                </a:solidFill>
              </a:rPr>
              <a:t>occur (all breaches, not just vendor);</a:t>
            </a:r>
          </a:p>
          <a:p>
            <a:pPr marL="804862" lvl="1" indent="-285750">
              <a:buFont typeface="Arial" panose="020B0604020202020204" pitchFamily="34" charset="0"/>
              <a:buChar char="•"/>
            </a:pPr>
            <a:r>
              <a:rPr lang="en-US" u="sng" dirty="0" smtClean="0"/>
              <a:t>School Service Contract Provider Breach</a:t>
            </a:r>
            <a:r>
              <a:rPr lang="en-US" dirty="0" smtClean="0"/>
              <a:t>:  Policy must require board, w/in reasonable time after school identifies a material breach, to hold a public hearing.  Hearing must include discussion of the nature of the material breach, an opportunity for the Contract Provider to respond, public testimony, and a decision as to whether to direct the school to terminate or continue to contract.</a:t>
            </a:r>
          </a:p>
          <a:p>
            <a:pPr marL="804862" lvl="1" indent="-285750">
              <a:buFont typeface="Arial" panose="020B0604020202020204" pitchFamily="34" charset="0"/>
              <a:buChar char="•"/>
            </a:pPr>
            <a:r>
              <a:rPr lang="en-US" u="sng" dirty="0" smtClean="0"/>
              <a:t>On-Demand Provider Breach</a:t>
            </a:r>
            <a:r>
              <a:rPr lang="en-US" dirty="0" smtClean="0"/>
              <a:t>:  Policy must include procedures for when school receive evidence that an On-Demand Provider does not (</a:t>
            </a:r>
            <a:r>
              <a:rPr lang="en-US" dirty="0" err="1" smtClean="0"/>
              <a:t>i</a:t>
            </a:r>
            <a:r>
              <a:rPr lang="en-US" dirty="0" smtClean="0"/>
              <a:t>) comply with its own privacy policy; (ii) sells Student PII for an impermissible purposes, uses or shares Student PII for purposes of targeted advertising to students, or uses Student PII to create a personal profile of a student for purposes outside the contract or without consent; or, (iii) fails to maintain a comprehensive security program to protect Student PII.  </a:t>
            </a:r>
          </a:p>
          <a:p>
            <a:pPr marL="932180" lvl="2" indent="-230188">
              <a:buFont typeface="Wingdings" panose="05000000000000000000" pitchFamily="2" charset="2"/>
              <a:buChar char="Ø"/>
            </a:pPr>
            <a:r>
              <a:rPr lang="en-US" dirty="0" smtClean="0"/>
              <a:t>Procedures should address: (</a:t>
            </a:r>
            <a:r>
              <a:rPr lang="en-US" dirty="0" err="1" smtClean="0"/>
              <a:t>i</a:t>
            </a:r>
            <a:r>
              <a:rPr lang="en-US" dirty="0" smtClean="0"/>
              <a:t>) whether to cease using the On-Demand Provider; (ii) notifying the On-Demand Provider that it is ceasing or refusing to use its services; (iii) providing the provider an opportunity to respond in writing; and, (iv) posting this information on the school’s website and notifying CDE.</a:t>
            </a:r>
          </a:p>
          <a:p>
            <a:pPr marL="804862" lvl="1" indent="-285750">
              <a:buFont typeface="Arial" panose="020B0604020202020204" pitchFamily="34" charset="0"/>
              <a:buChar char="•"/>
            </a:pPr>
            <a:r>
              <a:rPr lang="en-US" dirty="0" smtClean="0"/>
              <a:t>See also, CDE Sample Data Breach Policy + </a:t>
            </a:r>
            <a:r>
              <a:rPr lang="en-US" dirty="0" smtClean="0">
                <a:hlinkClick r:id="rId3"/>
              </a:rPr>
              <a:t>CDE On Demand Provider Website</a:t>
            </a:r>
            <a:endParaRPr lang="en-US" dirty="0"/>
          </a:p>
        </p:txBody>
      </p:sp>
    </p:spTree>
    <p:extLst>
      <p:ext uri="{BB962C8B-B14F-4D97-AF65-F5344CB8AC3E}">
        <p14:creationId xmlns:p14="http://schemas.microsoft.com/office/powerpoint/2010/main" val="3254850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5290"/>
            <a:ext cx="7543800" cy="968438"/>
          </a:xfrm>
        </p:spPr>
        <p:txBody>
          <a:bodyPr>
            <a:normAutofit fontScale="90000"/>
          </a:bodyPr>
          <a:lstStyle/>
          <a:p>
            <a:r>
              <a:rPr lang="en-US" dirty="0" smtClean="0"/>
              <a:t>Part 3:  Policy Requirements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18</a:t>
            </a:fld>
            <a:endParaRPr lang="en-US" dirty="0"/>
          </a:p>
        </p:txBody>
      </p:sp>
      <p:sp>
        <p:nvSpPr>
          <p:cNvPr id="4" name="Content Placeholder 3"/>
          <p:cNvSpPr>
            <a:spLocks noGrp="1"/>
          </p:cNvSpPr>
          <p:nvPr>
            <p:ph idx="1"/>
          </p:nvPr>
        </p:nvSpPr>
        <p:spPr>
          <a:xfrm>
            <a:off x="822959" y="1959429"/>
            <a:ext cx="7543801" cy="4242268"/>
          </a:xfrm>
        </p:spPr>
        <p:txBody>
          <a:bodyPr/>
          <a:lstStyle/>
          <a:p>
            <a:pPr marL="457200" indent="-457200">
              <a:buFont typeface="+mj-lt"/>
              <a:buAutoNum type="arabicPeriod" startAt="6"/>
            </a:pPr>
            <a:r>
              <a:rPr lang="en-US" dirty="0" smtClean="0">
                <a:solidFill>
                  <a:srgbClr val="00B0F0"/>
                </a:solidFill>
              </a:rPr>
              <a:t>Contracting with School Service Contract Providers and using school services provided by On-Demand Providers</a:t>
            </a:r>
          </a:p>
          <a:p>
            <a:pPr marL="804862" lvl="1" indent="-285750">
              <a:buFont typeface="Arial" panose="020B0604020202020204" pitchFamily="34" charset="0"/>
              <a:buChar char="•"/>
            </a:pPr>
            <a:r>
              <a:rPr lang="en-US" sz="2000" dirty="0" smtClean="0"/>
              <a:t>Must include statement that school will not enter into or renew a contract with a Contract Provider that refuses to abide by the required contract terms/requirements</a:t>
            </a:r>
          </a:p>
          <a:p>
            <a:pPr marL="804862" lvl="1" indent="-285750">
              <a:buFont typeface="Arial" panose="020B0604020202020204" pitchFamily="34" charset="0"/>
              <a:buChar char="•"/>
            </a:pPr>
            <a:r>
              <a:rPr lang="en-US" sz="2000" dirty="0" smtClean="0"/>
              <a:t>Should address requirements for posting the requisite information</a:t>
            </a:r>
          </a:p>
          <a:p>
            <a:pPr marL="804862" lvl="1" indent="-285750">
              <a:buFont typeface="Arial" panose="020B0604020202020204" pitchFamily="34" charset="0"/>
              <a:buChar char="•"/>
            </a:pPr>
            <a:r>
              <a:rPr lang="en-US" sz="2000" dirty="0" smtClean="0"/>
              <a:t>Consider laying out your procedures</a:t>
            </a:r>
          </a:p>
        </p:txBody>
      </p:sp>
    </p:spTree>
    <p:extLst>
      <p:ext uri="{BB962C8B-B14F-4D97-AF65-F5344CB8AC3E}">
        <p14:creationId xmlns:p14="http://schemas.microsoft.com/office/powerpoint/2010/main" val="2882214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60775"/>
            <a:ext cx="7543800" cy="968438"/>
          </a:xfrm>
        </p:spPr>
        <p:txBody>
          <a:bodyPr>
            <a:normAutofit fontScale="90000"/>
          </a:bodyPr>
          <a:lstStyle/>
          <a:p>
            <a:r>
              <a:rPr lang="en-US" dirty="0" smtClean="0"/>
              <a:t>Part 3: Policy Requirements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19</a:t>
            </a:fld>
            <a:endParaRPr lang="en-US" dirty="0"/>
          </a:p>
        </p:txBody>
      </p:sp>
      <p:sp>
        <p:nvSpPr>
          <p:cNvPr id="4" name="Content Placeholder 3"/>
          <p:cNvSpPr>
            <a:spLocks noGrp="1"/>
          </p:cNvSpPr>
          <p:nvPr>
            <p:ph idx="1"/>
          </p:nvPr>
        </p:nvSpPr>
        <p:spPr>
          <a:xfrm>
            <a:off x="822959" y="1930399"/>
            <a:ext cx="7543801" cy="4271297"/>
          </a:xfrm>
        </p:spPr>
        <p:txBody>
          <a:bodyPr/>
          <a:lstStyle/>
          <a:p>
            <a:pPr marL="463550" indent="-458788">
              <a:buFont typeface="+mj-lt"/>
              <a:buAutoNum type="arabicPeriod" startAt="7"/>
            </a:pPr>
            <a:r>
              <a:rPr lang="en-US" dirty="0">
                <a:solidFill>
                  <a:srgbClr val="CC00CC"/>
                </a:solidFill>
              </a:rPr>
              <a:t>Disclosing Student PII to Contract Providers, On-Demand Providers, or other third parties</a:t>
            </a:r>
          </a:p>
          <a:p>
            <a:pPr marL="736600" indent="-273050">
              <a:buFont typeface="Arial" panose="020B0604020202020204" pitchFamily="34" charset="0"/>
              <a:buChar char="•"/>
            </a:pPr>
            <a:r>
              <a:rPr lang="en-US" dirty="0" smtClean="0"/>
              <a:t>Should address the info a vendor can/cannot access; vendor responsibilities and internal controls, what can/cannot be outsourced to a third-party vendor; adherence to contract requirements</a:t>
            </a:r>
          </a:p>
          <a:p>
            <a:pPr marL="736600" indent="-273050">
              <a:buFont typeface="Arial" panose="020B0604020202020204" pitchFamily="34" charset="0"/>
              <a:buChar char="•"/>
            </a:pPr>
            <a:r>
              <a:rPr lang="en-US" dirty="0" smtClean="0"/>
              <a:t>See also, CDE policy on Vendor Access; Outsourcing; Third Party Contracts</a:t>
            </a:r>
          </a:p>
          <a:p>
            <a:pPr marL="736600" indent="-273050">
              <a:buFont typeface="Arial" panose="020B0604020202020204" pitchFamily="34" charset="0"/>
              <a:buChar char="•"/>
            </a:pPr>
            <a:endParaRPr lang="en-US" dirty="0"/>
          </a:p>
        </p:txBody>
      </p:sp>
    </p:spTree>
    <p:extLst>
      <p:ext uri="{BB962C8B-B14F-4D97-AF65-F5344CB8AC3E}">
        <p14:creationId xmlns:p14="http://schemas.microsoft.com/office/powerpoint/2010/main" val="3428868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46263"/>
            <a:ext cx="7543800" cy="968438"/>
          </a:xfrm>
        </p:spPr>
        <p:txBody>
          <a:bodyPr/>
          <a:lstStyle/>
          <a:p>
            <a:r>
              <a:rPr lang="en-US" dirty="0" smtClean="0"/>
              <a:t>In Short:</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2</a:t>
            </a:fld>
            <a:endParaRPr lang="en-US" dirty="0"/>
          </a:p>
        </p:txBody>
      </p:sp>
      <p:sp>
        <p:nvSpPr>
          <p:cNvPr id="4" name="Content Placeholder 3"/>
          <p:cNvSpPr>
            <a:spLocks noGrp="1"/>
          </p:cNvSpPr>
          <p:nvPr>
            <p:ph idx="1"/>
          </p:nvPr>
        </p:nvSpPr>
        <p:spPr>
          <a:xfrm>
            <a:off x="822959" y="1973943"/>
            <a:ext cx="7543801" cy="4227754"/>
          </a:xfrm>
        </p:spPr>
        <p:txBody>
          <a:bodyPr/>
          <a:lstStyle/>
          <a:p>
            <a:pPr marL="0" indent="0">
              <a:buNone/>
            </a:pPr>
            <a:r>
              <a:rPr lang="en-US" dirty="0" smtClean="0"/>
              <a:t>Contract;</a:t>
            </a:r>
          </a:p>
          <a:p>
            <a:pPr marL="0" indent="0">
              <a:buNone/>
            </a:pPr>
            <a:r>
              <a:rPr lang="en-US" dirty="0" smtClean="0"/>
              <a:t>Policy; and</a:t>
            </a:r>
          </a:p>
          <a:p>
            <a:pPr marL="0" indent="0">
              <a:buNone/>
            </a:pPr>
            <a:r>
              <a:rPr lang="en-US" dirty="0"/>
              <a:t>P</a:t>
            </a:r>
            <a:r>
              <a:rPr lang="en-US" dirty="0" smtClean="0"/>
              <a:t>osting requirements for:</a:t>
            </a:r>
          </a:p>
          <a:p>
            <a:pPr marL="0" indent="0">
              <a:buNone/>
            </a:pPr>
            <a:r>
              <a:rPr lang="en-US" dirty="0"/>
              <a:t>	S</a:t>
            </a:r>
            <a:r>
              <a:rPr lang="en-US" dirty="0" smtClean="0"/>
              <a:t>chool </a:t>
            </a:r>
            <a:r>
              <a:rPr lang="en-US" dirty="0"/>
              <a:t>S</a:t>
            </a:r>
            <a:r>
              <a:rPr lang="en-US" dirty="0" smtClean="0"/>
              <a:t>ervice </a:t>
            </a:r>
            <a:r>
              <a:rPr lang="en-US" dirty="0"/>
              <a:t>C</a:t>
            </a:r>
            <a:r>
              <a:rPr lang="en-US" dirty="0" smtClean="0"/>
              <a:t>ontract </a:t>
            </a:r>
            <a:r>
              <a:rPr lang="en-US" dirty="0"/>
              <a:t>P</a:t>
            </a:r>
            <a:r>
              <a:rPr lang="en-US" dirty="0" smtClean="0"/>
              <a:t>roviders </a:t>
            </a:r>
          </a:p>
          <a:p>
            <a:pPr marL="0" indent="0">
              <a:buNone/>
            </a:pPr>
            <a:r>
              <a:rPr lang="en-US" dirty="0"/>
              <a:t>	</a:t>
            </a:r>
            <a:r>
              <a:rPr lang="en-US" dirty="0" smtClean="0"/>
              <a:t>On-Demand Providers</a:t>
            </a:r>
            <a:endParaRPr lang="en-US" dirty="0"/>
          </a:p>
        </p:txBody>
      </p:sp>
    </p:spTree>
    <p:extLst>
      <p:ext uri="{BB962C8B-B14F-4D97-AF65-F5344CB8AC3E}">
        <p14:creationId xmlns:p14="http://schemas.microsoft.com/office/powerpoint/2010/main" val="100575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46262"/>
            <a:ext cx="7543800" cy="968438"/>
          </a:xfrm>
        </p:spPr>
        <p:txBody>
          <a:bodyPr>
            <a:normAutofit fontScale="90000"/>
          </a:bodyPr>
          <a:lstStyle/>
          <a:p>
            <a:r>
              <a:rPr lang="en-US" dirty="0"/>
              <a:t>Part 3: Policy Requirements</a:t>
            </a:r>
          </a:p>
        </p:txBody>
      </p:sp>
      <p:sp>
        <p:nvSpPr>
          <p:cNvPr id="3" name="Slide Number Placeholder 2"/>
          <p:cNvSpPr>
            <a:spLocks noGrp="1"/>
          </p:cNvSpPr>
          <p:nvPr>
            <p:ph type="sldNum" sz="quarter" idx="12"/>
          </p:nvPr>
        </p:nvSpPr>
        <p:spPr/>
        <p:txBody>
          <a:bodyPr/>
          <a:lstStyle/>
          <a:p>
            <a:fld id="{4FAB73BC-B049-4115-A692-8D63A059BFB8}" type="slidenum">
              <a:rPr lang="en-US" smtClean="0"/>
              <a:t>20</a:t>
            </a:fld>
            <a:endParaRPr lang="en-US" dirty="0"/>
          </a:p>
        </p:txBody>
      </p:sp>
      <p:sp>
        <p:nvSpPr>
          <p:cNvPr id="4" name="Content Placeholder 3"/>
          <p:cNvSpPr>
            <a:spLocks noGrp="1"/>
          </p:cNvSpPr>
          <p:nvPr>
            <p:ph idx="1"/>
          </p:nvPr>
        </p:nvSpPr>
        <p:spPr>
          <a:xfrm>
            <a:off x="822959" y="1886857"/>
            <a:ext cx="7543801" cy="4314840"/>
          </a:xfrm>
        </p:spPr>
        <p:txBody>
          <a:bodyPr/>
          <a:lstStyle/>
          <a:p>
            <a:pPr marL="463550" indent="-458788">
              <a:buFont typeface="+mj-lt"/>
              <a:buAutoNum type="arabicPeriod" startAt="8"/>
            </a:pPr>
            <a:r>
              <a:rPr lang="en-US" dirty="0" smtClean="0"/>
              <a:t>Notifying parents re: collection, retention, and access to Student PII</a:t>
            </a:r>
            <a:r>
              <a:rPr lang="en-US" dirty="0" smtClean="0">
                <a:solidFill>
                  <a:srgbClr val="FF33CC"/>
                </a:solidFill>
              </a:rPr>
              <a:t>  </a:t>
            </a:r>
          </a:p>
          <a:p>
            <a:pPr marL="804863" indent="-342900">
              <a:buFont typeface="Arial" panose="020B0604020202020204" pitchFamily="34" charset="0"/>
              <a:buChar char="•"/>
            </a:pPr>
            <a:r>
              <a:rPr lang="en-US" dirty="0" smtClean="0"/>
              <a:t>E.g., the information that is collected, who can access it, etc.</a:t>
            </a:r>
          </a:p>
          <a:p>
            <a:pPr marL="804863" indent="-342900">
              <a:buFont typeface="Arial" panose="020B0604020202020204" pitchFamily="34" charset="0"/>
              <a:buChar char="•"/>
            </a:pPr>
            <a:r>
              <a:rPr lang="en-US" dirty="0" smtClean="0"/>
              <a:t>Can reference your online posting</a:t>
            </a:r>
          </a:p>
          <a:p>
            <a:pPr marL="804863" indent="-342900">
              <a:buFont typeface="Arial" panose="020B0604020202020204" pitchFamily="34" charset="0"/>
              <a:buChar char="•"/>
            </a:pPr>
            <a:r>
              <a:rPr lang="en-US" dirty="0" smtClean="0"/>
              <a:t>See also, CDE sample policy on Data Governance and Transparency</a:t>
            </a:r>
          </a:p>
          <a:p>
            <a:pPr marL="804863" indent="-342900">
              <a:buFont typeface="Arial" panose="020B0604020202020204" pitchFamily="34" charset="0"/>
              <a:buChar char="•"/>
            </a:pPr>
            <a:endParaRPr lang="en-US" dirty="0" smtClean="0">
              <a:solidFill>
                <a:srgbClr val="FF33CC"/>
              </a:solidFill>
            </a:endParaRPr>
          </a:p>
          <a:p>
            <a:endParaRPr lang="en-US" dirty="0"/>
          </a:p>
        </p:txBody>
      </p:sp>
    </p:spTree>
    <p:extLst>
      <p:ext uri="{BB962C8B-B14F-4D97-AF65-F5344CB8AC3E}">
        <p14:creationId xmlns:p14="http://schemas.microsoft.com/office/powerpoint/2010/main" val="2642035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60775"/>
            <a:ext cx="7543800" cy="968438"/>
          </a:xfrm>
        </p:spPr>
        <p:txBody>
          <a:bodyPr>
            <a:normAutofit fontScale="90000"/>
          </a:bodyPr>
          <a:lstStyle/>
          <a:p>
            <a:r>
              <a:rPr lang="en-US" dirty="0"/>
              <a:t>Part 3: Policy Requirements</a:t>
            </a:r>
          </a:p>
        </p:txBody>
      </p:sp>
      <p:sp>
        <p:nvSpPr>
          <p:cNvPr id="3" name="Slide Number Placeholder 2"/>
          <p:cNvSpPr>
            <a:spLocks noGrp="1"/>
          </p:cNvSpPr>
          <p:nvPr>
            <p:ph type="sldNum" sz="quarter" idx="12"/>
          </p:nvPr>
        </p:nvSpPr>
        <p:spPr/>
        <p:txBody>
          <a:bodyPr/>
          <a:lstStyle/>
          <a:p>
            <a:fld id="{4FAB73BC-B049-4115-A692-8D63A059BFB8}" type="slidenum">
              <a:rPr lang="en-US" smtClean="0"/>
              <a:t>21</a:t>
            </a:fld>
            <a:endParaRPr lang="en-US" dirty="0"/>
          </a:p>
        </p:txBody>
      </p:sp>
      <p:sp>
        <p:nvSpPr>
          <p:cNvPr id="4" name="Content Placeholder 3"/>
          <p:cNvSpPr>
            <a:spLocks noGrp="1"/>
          </p:cNvSpPr>
          <p:nvPr>
            <p:ph idx="1"/>
          </p:nvPr>
        </p:nvSpPr>
        <p:spPr>
          <a:xfrm>
            <a:off x="822959" y="2002971"/>
            <a:ext cx="7543801" cy="4198726"/>
          </a:xfrm>
        </p:spPr>
        <p:txBody>
          <a:bodyPr/>
          <a:lstStyle/>
          <a:p>
            <a:pPr marL="457200" indent="-457200">
              <a:buFont typeface="+mj-lt"/>
              <a:buAutoNum type="arabicPeriod" startAt="9"/>
            </a:pPr>
            <a:r>
              <a:rPr lang="en-US" dirty="0" smtClean="0">
                <a:solidFill>
                  <a:srgbClr val="FF33CC"/>
                </a:solidFill>
              </a:rPr>
              <a:t>Notifying </a:t>
            </a:r>
            <a:r>
              <a:rPr lang="en-US" dirty="0">
                <a:solidFill>
                  <a:srgbClr val="FF33CC"/>
                </a:solidFill>
              </a:rPr>
              <a:t>parents of rights re: Student PII maintained by the school and the complaint policy</a:t>
            </a:r>
            <a:r>
              <a:rPr lang="en-US" dirty="0" smtClean="0">
                <a:solidFill>
                  <a:srgbClr val="FF33CC"/>
                </a:solidFill>
              </a:rPr>
              <a:t>*</a:t>
            </a:r>
          </a:p>
          <a:p>
            <a:pPr marL="736600" indent="-273050">
              <a:buFont typeface="Arial" panose="020B0604020202020204" pitchFamily="34" charset="0"/>
              <a:buChar char="•"/>
            </a:pPr>
            <a:r>
              <a:rPr lang="en-US" dirty="0" smtClean="0"/>
              <a:t>Parents have right to inspect/review Student PII; request corrections to Student PII; right to request paper or electronic copy of Student PII, including that which is maintained by Contract Provider</a:t>
            </a:r>
          </a:p>
          <a:p>
            <a:pPr marL="736600" indent="-273050">
              <a:buFont typeface="Arial" panose="020B0604020202020204" pitchFamily="34" charset="0"/>
              <a:buChar char="•"/>
            </a:pPr>
            <a:r>
              <a:rPr lang="en-US" dirty="0" smtClean="0"/>
              <a:t>Complaint policy must provide parents the opportunity to submit written information to school’s board and receive a hearing; board must take action on the complaint w/in 60 days</a:t>
            </a:r>
          </a:p>
          <a:p>
            <a:pPr marL="736600" indent="-2730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361177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31748"/>
            <a:ext cx="7543800" cy="968438"/>
          </a:xfrm>
        </p:spPr>
        <p:txBody>
          <a:bodyPr>
            <a:normAutofit fontScale="90000"/>
          </a:bodyPr>
          <a:lstStyle/>
          <a:p>
            <a:r>
              <a:rPr lang="en-US" dirty="0" smtClean="0"/>
              <a:t>Step 3:  Policy Requirements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22</a:t>
            </a:fld>
            <a:endParaRPr lang="en-US" dirty="0"/>
          </a:p>
        </p:txBody>
      </p:sp>
      <p:sp>
        <p:nvSpPr>
          <p:cNvPr id="4" name="Content Placeholder 3"/>
          <p:cNvSpPr>
            <a:spLocks noGrp="1"/>
          </p:cNvSpPr>
          <p:nvPr>
            <p:ph idx="1"/>
          </p:nvPr>
        </p:nvSpPr>
        <p:spPr>
          <a:xfrm>
            <a:off x="822959" y="1886857"/>
            <a:ext cx="7543801" cy="4314840"/>
          </a:xfrm>
        </p:spPr>
        <p:txBody>
          <a:bodyPr/>
          <a:lstStyle/>
          <a:p>
            <a:pPr marL="457200" indent="-457200">
              <a:buFont typeface="+mj-lt"/>
              <a:buAutoNum type="arabicPeriod" startAt="10"/>
            </a:pPr>
            <a:r>
              <a:rPr lang="en-US" dirty="0" smtClean="0">
                <a:solidFill>
                  <a:srgbClr val="A45524"/>
                </a:solidFill>
              </a:rPr>
              <a:t>Providing training in information security and privacy to employees of school;</a:t>
            </a:r>
          </a:p>
          <a:p>
            <a:pPr marL="806450" indent="-342900">
              <a:buFont typeface="Arial" panose="020B0604020202020204" pitchFamily="34" charset="0"/>
              <a:buChar char="•"/>
            </a:pPr>
            <a:r>
              <a:rPr lang="en-US" dirty="0" smtClean="0">
                <a:solidFill>
                  <a:schemeClr val="bg2">
                    <a:lumMod val="50000"/>
                  </a:schemeClr>
                </a:solidFill>
              </a:rPr>
              <a:t>What training is provided, who is providing it, who must attend, topics covered</a:t>
            </a:r>
          </a:p>
          <a:p>
            <a:pPr marL="806450" indent="-342900">
              <a:buFont typeface="Arial" panose="020B0604020202020204" pitchFamily="34" charset="0"/>
              <a:buChar char="•"/>
            </a:pPr>
            <a:r>
              <a:rPr lang="en-US" dirty="0" smtClean="0">
                <a:solidFill>
                  <a:schemeClr val="bg2">
                    <a:lumMod val="50000"/>
                  </a:schemeClr>
                </a:solidFill>
              </a:rPr>
              <a:t>See also, CDE sample policy Security Training</a:t>
            </a:r>
          </a:p>
        </p:txBody>
      </p:sp>
    </p:spTree>
    <p:extLst>
      <p:ext uri="{BB962C8B-B14F-4D97-AF65-F5344CB8AC3E}">
        <p14:creationId xmlns:p14="http://schemas.microsoft.com/office/powerpoint/2010/main" val="3409041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533348"/>
            <a:ext cx="7543800" cy="968438"/>
          </a:xfrm>
        </p:spPr>
        <p:txBody>
          <a:bodyPr>
            <a:normAutofit fontScale="90000"/>
          </a:bodyPr>
          <a:lstStyle/>
          <a:p>
            <a:r>
              <a:rPr lang="en-US" dirty="0"/>
              <a:t>Step 3:  Policy Requirements</a:t>
            </a:r>
          </a:p>
        </p:txBody>
      </p:sp>
      <p:sp>
        <p:nvSpPr>
          <p:cNvPr id="3" name="Slide Number Placeholder 2"/>
          <p:cNvSpPr>
            <a:spLocks noGrp="1"/>
          </p:cNvSpPr>
          <p:nvPr>
            <p:ph type="sldNum" sz="quarter" idx="12"/>
          </p:nvPr>
        </p:nvSpPr>
        <p:spPr/>
        <p:txBody>
          <a:bodyPr/>
          <a:lstStyle/>
          <a:p>
            <a:fld id="{4FAB73BC-B049-4115-A692-8D63A059BFB8}" type="slidenum">
              <a:rPr lang="en-US" smtClean="0"/>
              <a:t>23</a:t>
            </a:fld>
            <a:endParaRPr lang="en-US" dirty="0"/>
          </a:p>
        </p:txBody>
      </p:sp>
      <p:sp>
        <p:nvSpPr>
          <p:cNvPr id="4" name="Content Placeholder 3"/>
          <p:cNvSpPr>
            <a:spLocks noGrp="1"/>
          </p:cNvSpPr>
          <p:nvPr>
            <p:ph idx="1"/>
          </p:nvPr>
        </p:nvSpPr>
        <p:spPr>
          <a:xfrm>
            <a:off x="822959" y="2017485"/>
            <a:ext cx="7543801" cy="4184211"/>
          </a:xfrm>
        </p:spPr>
        <p:txBody>
          <a:bodyPr/>
          <a:lstStyle/>
          <a:p>
            <a:pPr marL="457200" indent="-457200">
              <a:buFont typeface="+mj-lt"/>
              <a:buAutoNum type="arabicPeriod" startAt="11"/>
            </a:pPr>
            <a:r>
              <a:rPr lang="en-US" dirty="0"/>
              <a:t>Requiring school’s board to annually review the Student Information Privacy and Protection Policy and make revisions as necessary</a:t>
            </a:r>
            <a:r>
              <a:rPr lang="en-US" dirty="0" smtClean="0"/>
              <a:t>;</a:t>
            </a:r>
          </a:p>
          <a:p>
            <a:pPr marL="806450" indent="-342900">
              <a:buFont typeface="Arial" panose="020B0604020202020204" pitchFamily="34" charset="0"/>
              <a:buChar char="•"/>
            </a:pPr>
            <a:r>
              <a:rPr lang="en-US" dirty="0" smtClean="0"/>
              <a:t>Simple statement that the board will review the policy annually and make revisions as necessary to stay current and adequately protect Student PII in light of advancements in technology</a:t>
            </a:r>
            <a:endParaRPr lang="en-US" dirty="0"/>
          </a:p>
          <a:p>
            <a:endParaRPr lang="en-US" dirty="0"/>
          </a:p>
        </p:txBody>
      </p:sp>
    </p:spTree>
    <p:extLst>
      <p:ext uri="{BB962C8B-B14F-4D97-AF65-F5344CB8AC3E}">
        <p14:creationId xmlns:p14="http://schemas.microsoft.com/office/powerpoint/2010/main" val="674032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547861"/>
            <a:ext cx="7543800" cy="968438"/>
          </a:xfrm>
        </p:spPr>
        <p:txBody>
          <a:bodyPr>
            <a:normAutofit fontScale="90000"/>
          </a:bodyPr>
          <a:lstStyle/>
          <a:p>
            <a:r>
              <a:rPr lang="en-US" dirty="0"/>
              <a:t>Step 3:  Policy Requirements</a:t>
            </a:r>
          </a:p>
        </p:txBody>
      </p:sp>
      <p:sp>
        <p:nvSpPr>
          <p:cNvPr id="3" name="Slide Number Placeholder 2"/>
          <p:cNvSpPr>
            <a:spLocks noGrp="1"/>
          </p:cNvSpPr>
          <p:nvPr>
            <p:ph type="sldNum" sz="quarter" idx="12"/>
          </p:nvPr>
        </p:nvSpPr>
        <p:spPr/>
        <p:txBody>
          <a:bodyPr/>
          <a:lstStyle/>
          <a:p>
            <a:fld id="{4FAB73BC-B049-4115-A692-8D63A059BFB8}" type="slidenum">
              <a:rPr lang="en-US" smtClean="0"/>
              <a:t>24</a:t>
            </a:fld>
            <a:endParaRPr lang="en-US" dirty="0"/>
          </a:p>
        </p:txBody>
      </p:sp>
      <p:sp>
        <p:nvSpPr>
          <p:cNvPr id="4" name="Content Placeholder 3"/>
          <p:cNvSpPr>
            <a:spLocks noGrp="1"/>
          </p:cNvSpPr>
          <p:nvPr>
            <p:ph idx="1"/>
          </p:nvPr>
        </p:nvSpPr>
        <p:spPr>
          <a:xfrm>
            <a:off x="822959" y="2061029"/>
            <a:ext cx="7543801" cy="4140667"/>
          </a:xfrm>
        </p:spPr>
        <p:txBody>
          <a:bodyPr/>
          <a:lstStyle/>
          <a:p>
            <a:pPr marL="457200" indent="-457200">
              <a:buFont typeface="+mj-lt"/>
              <a:buAutoNum type="arabicPeriod" startAt="12"/>
            </a:pPr>
            <a:r>
              <a:rPr lang="en-US" dirty="0"/>
              <a:t>Addressing that the school will make copies of the policy upon request to a parent + will post on school’s website</a:t>
            </a:r>
            <a:r>
              <a:rPr lang="en-US" dirty="0" smtClean="0"/>
              <a:t>.</a:t>
            </a:r>
          </a:p>
          <a:p>
            <a:pPr marL="736600" indent="-273050">
              <a:buFont typeface="Arial" panose="020B0604020202020204" pitchFamily="34" charset="0"/>
              <a:buChar char="•"/>
            </a:pPr>
            <a:r>
              <a:rPr lang="en-US" dirty="0" smtClean="0"/>
              <a:t>Simple statement that the school will make copies of the policy upon request to the parent of an enrolled student; and  will post the policy on its website</a:t>
            </a:r>
            <a:endParaRPr lang="en-US" dirty="0"/>
          </a:p>
          <a:p>
            <a:endParaRPr lang="en-US" dirty="0"/>
          </a:p>
        </p:txBody>
      </p:sp>
    </p:spTree>
    <p:extLst>
      <p:ext uri="{BB962C8B-B14F-4D97-AF65-F5344CB8AC3E}">
        <p14:creationId xmlns:p14="http://schemas.microsoft.com/office/powerpoint/2010/main" val="2003530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41364" y="539366"/>
            <a:ext cx="7543800" cy="968438"/>
          </a:xfrm>
        </p:spPr>
        <p:txBody>
          <a:bodyPr>
            <a:noAutofit/>
          </a:bodyPr>
          <a:lstStyle/>
          <a:p>
            <a:pPr algn="ctr"/>
            <a:r>
              <a:rPr lang="en-US" sz="4000" dirty="0"/>
              <a:t>Timelines for Required Tasks</a:t>
            </a:r>
          </a:p>
        </p:txBody>
      </p:sp>
      <p:sp>
        <p:nvSpPr>
          <p:cNvPr id="8" name="Slide Number Placeholder 7"/>
          <p:cNvSpPr>
            <a:spLocks noGrp="1"/>
          </p:cNvSpPr>
          <p:nvPr>
            <p:ph type="sldNum" sz="quarter" idx="12"/>
          </p:nvPr>
        </p:nvSpPr>
        <p:spPr/>
        <p:txBody>
          <a:bodyPr/>
          <a:lstStyle/>
          <a:p>
            <a:fld id="{6D22F896-40B5-4ADD-8801-0D06FADFA095}" type="slidenum">
              <a:rPr lang="en-US" smtClean="0"/>
              <a:t>25</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76441004"/>
              </p:ext>
            </p:extLst>
          </p:nvPr>
        </p:nvGraphicFramePr>
        <p:xfrm>
          <a:off x="688510" y="1023585"/>
          <a:ext cx="7543800" cy="4786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4218139" y="4407154"/>
            <a:ext cx="4576455" cy="1374735"/>
          </a:xfrm>
          <a:prstGeom prst="rect">
            <a:avLst/>
          </a:prstGeom>
          <a:solidFill>
            <a:schemeClr val="accent2">
              <a:lumMod val="40000"/>
              <a:lumOff val="60000"/>
            </a:schemeClr>
          </a:solidFill>
          <a:ln>
            <a:solidFill>
              <a:schemeClr val="accent2">
                <a:lumMod val="50000"/>
              </a:schemeClr>
            </a:solidFill>
          </a:ln>
        </p:spPr>
        <p:txBody>
          <a:bodyPr wrap="square" rtlCol="0">
            <a:spAutoFit/>
          </a:bodyPr>
          <a:lstStyle/>
          <a:p>
            <a:pPr algn="ctr">
              <a:spcBef>
                <a:spcPts val="450"/>
              </a:spcBef>
            </a:pPr>
            <a:r>
              <a:rPr lang="en-US" sz="1500" b="1" dirty="0"/>
              <a:t>Tip:</a:t>
            </a:r>
          </a:p>
          <a:p>
            <a:pPr algn="ctr">
              <a:spcBef>
                <a:spcPts val="450"/>
              </a:spcBef>
            </a:pPr>
            <a:r>
              <a:rPr lang="en-US" sz="1500" dirty="0"/>
              <a:t>The additional time for small rurals only applies to the privacy policy. </a:t>
            </a:r>
          </a:p>
          <a:p>
            <a:pPr algn="ctr">
              <a:spcBef>
                <a:spcPts val="450"/>
              </a:spcBef>
            </a:pPr>
            <a:r>
              <a:rPr lang="en-US" sz="1500" dirty="0"/>
              <a:t>All other tasks in the law have no specific due date, but you should be working towards compliance.</a:t>
            </a:r>
          </a:p>
        </p:txBody>
      </p:sp>
    </p:spTree>
    <p:extLst>
      <p:ext uri="{BB962C8B-B14F-4D97-AF65-F5344CB8AC3E}">
        <p14:creationId xmlns:p14="http://schemas.microsoft.com/office/powerpoint/2010/main" val="5986135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200" dirty="0" smtClean="0"/>
              <a:t>CSI Next Steps</a:t>
            </a:r>
            <a:endParaRPr lang="en-US" sz="4200" dirty="0"/>
          </a:p>
        </p:txBody>
      </p:sp>
      <p:sp>
        <p:nvSpPr>
          <p:cNvPr id="5" name="Slide Number Placeholder 4"/>
          <p:cNvSpPr>
            <a:spLocks noGrp="1"/>
          </p:cNvSpPr>
          <p:nvPr>
            <p:ph type="sldNum" sz="quarter" idx="12"/>
          </p:nvPr>
        </p:nvSpPr>
        <p:spPr/>
        <p:txBody>
          <a:bodyPr/>
          <a:lstStyle/>
          <a:p>
            <a:fld id="{6D22F896-40B5-4ADD-8801-0D06FADFA095}" type="slidenum">
              <a:rPr lang="en-US" smtClean="0"/>
              <a:t>26</a:t>
            </a:fld>
            <a:endParaRPr lang="en-US" dirty="0"/>
          </a:p>
        </p:txBody>
      </p:sp>
      <p:sp>
        <p:nvSpPr>
          <p:cNvPr id="2" name="Content Placeholder 1"/>
          <p:cNvSpPr>
            <a:spLocks noGrp="1"/>
          </p:cNvSpPr>
          <p:nvPr>
            <p:ph idx="1"/>
          </p:nvPr>
        </p:nvSpPr>
        <p:spPr>
          <a:xfrm>
            <a:off x="822959" y="2075543"/>
            <a:ext cx="7543801" cy="4126154"/>
          </a:xfrm>
          <a:prstGeom prst="rect">
            <a:avLst/>
          </a:prstGeom>
        </p:spPr>
        <p:txBody>
          <a:bodyPr vert="horz" lIns="68580" tIns="34290" rIns="68580" bIns="34290" rtlCol="0" anchor="t">
            <a:noAutofit/>
          </a:bodyPr>
          <a:lstStyle/>
          <a:p>
            <a:pPr marL="176213" indent="-176213">
              <a:buFont typeface="Arial" panose="020B0604020202020204" pitchFamily="34" charset="0"/>
              <a:buChar char="•"/>
            </a:pPr>
            <a:r>
              <a:rPr lang="en-US" sz="2100" b="1" u="sng" dirty="0">
                <a:solidFill>
                  <a:schemeClr val="tx2">
                    <a:lumMod val="60000"/>
                    <a:lumOff val="40000"/>
                  </a:schemeClr>
                </a:solidFill>
              </a:rPr>
              <a:t>Dec. 15, 2017</a:t>
            </a:r>
            <a:r>
              <a:rPr lang="en-US" sz="2100" dirty="0"/>
              <a:t>:  Submit </a:t>
            </a:r>
            <a:r>
              <a:rPr lang="en-US" sz="2100" b="1" u="sng" dirty="0"/>
              <a:t>1</a:t>
            </a:r>
            <a:r>
              <a:rPr lang="en-US" sz="2100" b="1" u="sng" baseline="30000" dirty="0"/>
              <a:t>st</a:t>
            </a:r>
            <a:r>
              <a:rPr lang="en-US" sz="2100" b="1" u="sng" dirty="0"/>
              <a:t> draft</a:t>
            </a:r>
            <a:r>
              <a:rPr lang="en-US" sz="2100" dirty="0"/>
              <a:t> of policy + completed compliance checklist in </a:t>
            </a:r>
            <a:r>
              <a:rPr lang="en-US" sz="2100" dirty="0" smtClean="0"/>
              <a:t>Totara </a:t>
            </a:r>
            <a:endParaRPr lang="en-US" sz="2100" dirty="0"/>
          </a:p>
          <a:p>
            <a:pPr lvl="1"/>
            <a:r>
              <a:rPr lang="en-US" sz="1950" dirty="0"/>
              <a:t>Opportunity for questions/work time at regional meeting</a:t>
            </a:r>
          </a:p>
          <a:p>
            <a:pPr lvl="1"/>
            <a:r>
              <a:rPr lang="en-US" sz="1950" dirty="0" smtClean="0"/>
              <a:t>CSI </a:t>
            </a:r>
            <a:r>
              <a:rPr lang="en-US" sz="1950" dirty="0"/>
              <a:t>will review for compliance</a:t>
            </a:r>
          </a:p>
          <a:p>
            <a:pPr marL="176213" indent="-176213">
              <a:buFont typeface="Arial" panose="020B0604020202020204" pitchFamily="34" charset="0"/>
              <a:buChar char="•"/>
            </a:pPr>
            <a:r>
              <a:rPr lang="en-US" sz="2250" b="1" u="sng" dirty="0">
                <a:solidFill>
                  <a:schemeClr val="tx2">
                    <a:lumMod val="60000"/>
                    <a:lumOff val="40000"/>
                  </a:schemeClr>
                </a:solidFill>
              </a:rPr>
              <a:t>Jan. 19, 2018</a:t>
            </a:r>
            <a:r>
              <a:rPr lang="en-US" sz="2250" dirty="0"/>
              <a:t>:  submit </a:t>
            </a:r>
            <a:r>
              <a:rPr lang="en-US" sz="2250" b="1" u="sng" dirty="0"/>
              <a:t>2</a:t>
            </a:r>
            <a:r>
              <a:rPr lang="en-US" sz="2250" b="1" u="sng" baseline="30000" dirty="0"/>
              <a:t>nd</a:t>
            </a:r>
            <a:r>
              <a:rPr lang="en-US" sz="2250" b="1" u="sng" dirty="0"/>
              <a:t> draft</a:t>
            </a:r>
            <a:r>
              <a:rPr lang="en-US" sz="2250" dirty="0"/>
              <a:t> of policy in </a:t>
            </a:r>
            <a:r>
              <a:rPr lang="en-US" sz="2250" dirty="0" smtClean="0"/>
              <a:t>Totara</a:t>
            </a:r>
            <a:endParaRPr lang="en-US" sz="2250" dirty="0"/>
          </a:p>
          <a:p>
            <a:pPr marL="176213" indent="-176213">
              <a:buFont typeface="Arial" panose="020B0604020202020204" pitchFamily="34" charset="0"/>
              <a:buChar char="•"/>
            </a:pPr>
            <a:r>
              <a:rPr lang="en-US" sz="2100" dirty="0"/>
              <a:t>Seek board approval</a:t>
            </a:r>
          </a:p>
        </p:txBody>
      </p:sp>
    </p:spTree>
    <p:extLst>
      <p:ext uri="{BB962C8B-B14F-4D97-AF65-F5344CB8AC3E}">
        <p14:creationId xmlns:p14="http://schemas.microsoft.com/office/powerpoint/2010/main" val="5226258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dirty="0" smtClean="0"/>
              <a:t>CSI Next Steps</a:t>
            </a:r>
            <a:endParaRPr lang="en-US" sz="4200" dirty="0"/>
          </a:p>
        </p:txBody>
      </p:sp>
      <p:sp>
        <p:nvSpPr>
          <p:cNvPr id="4" name="Slide Number Placeholder 3"/>
          <p:cNvSpPr>
            <a:spLocks noGrp="1"/>
          </p:cNvSpPr>
          <p:nvPr>
            <p:ph type="sldNum" sz="quarter" idx="12"/>
          </p:nvPr>
        </p:nvSpPr>
        <p:spPr/>
        <p:txBody>
          <a:bodyPr/>
          <a:lstStyle/>
          <a:p>
            <a:fld id="{6D22F896-40B5-4ADD-8801-0D06FADFA095}" type="slidenum">
              <a:rPr lang="en-US" smtClean="0"/>
              <a:t>27</a:t>
            </a:fld>
            <a:endParaRPr lang="en-US" dirty="0"/>
          </a:p>
        </p:txBody>
      </p:sp>
      <p:sp>
        <p:nvSpPr>
          <p:cNvPr id="3" name="Content Placeholder 2"/>
          <p:cNvSpPr>
            <a:spLocks noGrp="1"/>
          </p:cNvSpPr>
          <p:nvPr>
            <p:ph idx="1"/>
          </p:nvPr>
        </p:nvSpPr>
        <p:spPr>
          <a:xfrm>
            <a:off x="822959" y="2104571"/>
            <a:ext cx="7543801" cy="4097126"/>
          </a:xfrm>
          <a:prstGeom prst="rect">
            <a:avLst/>
          </a:prstGeom>
        </p:spPr>
        <p:txBody>
          <a:bodyPr/>
          <a:lstStyle/>
          <a:p>
            <a:pPr marL="176213" indent="-176213">
              <a:buFont typeface="Arial" panose="020B0604020202020204" pitchFamily="34" charset="0"/>
              <a:buChar char="•"/>
            </a:pPr>
            <a:r>
              <a:rPr lang="en-US" dirty="0"/>
              <a:t>Maintain online posting requirements</a:t>
            </a:r>
          </a:p>
          <a:p>
            <a:pPr marL="176213" indent="-176213">
              <a:buFont typeface="Arial" panose="020B0604020202020204" pitchFamily="34" charset="0"/>
              <a:buChar char="•"/>
            </a:pPr>
            <a:r>
              <a:rPr lang="en-US" dirty="0"/>
              <a:t>Maintain contract </a:t>
            </a:r>
            <a:r>
              <a:rPr lang="en-US" dirty="0" smtClean="0"/>
              <a:t>requirements</a:t>
            </a:r>
          </a:p>
          <a:p>
            <a:pPr marL="176213" indent="-176213">
              <a:buFont typeface="Arial" panose="020B0604020202020204" pitchFamily="34" charset="0"/>
              <a:buChar char="•"/>
            </a:pPr>
            <a:r>
              <a:rPr lang="en-US" dirty="0" smtClean="0"/>
              <a:t>Maintain policy requirements </a:t>
            </a:r>
          </a:p>
          <a:p>
            <a:endParaRPr lang="en-US" dirty="0"/>
          </a:p>
        </p:txBody>
      </p:sp>
    </p:spTree>
    <p:extLst>
      <p:ext uri="{BB962C8B-B14F-4D97-AF65-F5344CB8AC3E}">
        <p14:creationId xmlns:p14="http://schemas.microsoft.com/office/powerpoint/2010/main" val="42136904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Contact</a:t>
            </a:r>
            <a:endParaRPr lang="en-US" dirty="0"/>
          </a:p>
        </p:txBody>
      </p:sp>
      <p:sp>
        <p:nvSpPr>
          <p:cNvPr id="6" name="Content Placeholder 5"/>
          <p:cNvSpPr>
            <a:spLocks noGrp="1"/>
          </p:cNvSpPr>
          <p:nvPr>
            <p:ph idx="1"/>
          </p:nvPr>
        </p:nvSpPr>
        <p:spPr/>
        <p:txBody>
          <a:bodyPr/>
          <a:lstStyle/>
          <a:p>
            <a:pPr marL="201168" lvl="1" indent="0">
              <a:buNone/>
            </a:pPr>
            <a:endParaRPr lang="en-US" dirty="0"/>
          </a:p>
          <a:p>
            <a:pPr marL="201168" lvl="1" indent="0">
              <a:buNone/>
            </a:pPr>
            <a:r>
              <a:rPr lang="en-US" dirty="0" smtClean="0"/>
              <a:t>Trish Krajniak, Dir. of Legal and Policy Initiatives, CSI</a:t>
            </a:r>
          </a:p>
          <a:p>
            <a:pPr lvl="1"/>
            <a:r>
              <a:rPr lang="en-US" dirty="0" smtClean="0"/>
              <a:t>303.866.6960</a:t>
            </a:r>
          </a:p>
          <a:p>
            <a:pPr lvl="1"/>
            <a:r>
              <a:rPr lang="en-US" dirty="0" smtClean="0">
                <a:hlinkClick r:id="rId2"/>
              </a:rPr>
              <a:t>trishkrajniak@csi.state.co.us</a:t>
            </a:r>
            <a:r>
              <a:rPr lang="en-US" dirty="0" smtClean="0"/>
              <a:t> </a:t>
            </a:r>
            <a:endParaRPr lang="en-US" dirty="0"/>
          </a:p>
        </p:txBody>
      </p:sp>
      <p:sp>
        <p:nvSpPr>
          <p:cNvPr id="7" name="Text Placeholder 6"/>
          <p:cNvSpPr>
            <a:spLocks noGrp="1"/>
          </p:cNvSpPr>
          <p:nvPr>
            <p:ph type="body" sz="half" idx="2"/>
          </p:nvPr>
        </p:nvSpPr>
        <p:spPr/>
        <p:txBody>
          <a:bodyPr/>
          <a:lstStyle/>
          <a:p>
            <a:endParaRPr lang="en-US"/>
          </a:p>
        </p:txBody>
      </p:sp>
      <p:sp>
        <p:nvSpPr>
          <p:cNvPr id="3" name="Slide Number Placeholder 2"/>
          <p:cNvSpPr>
            <a:spLocks noGrp="1"/>
          </p:cNvSpPr>
          <p:nvPr>
            <p:ph type="sldNum" sz="quarter" idx="12"/>
          </p:nvPr>
        </p:nvSpPr>
        <p:spPr/>
        <p:txBody>
          <a:bodyPr/>
          <a:lstStyle/>
          <a:p>
            <a:fld id="{4FAB73BC-B049-4115-A692-8D63A059BFB8}" type="slidenum">
              <a:rPr lang="en-US" smtClean="0"/>
              <a:t>28</a:t>
            </a:fld>
            <a:endParaRPr lang="en-US" dirty="0"/>
          </a:p>
        </p:txBody>
      </p:sp>
    </p:spTree>
    <p:extLst>
      <p:ext uri="{BB962C8B-B14F-4D97-AF65-F5344CB8AC3E}">
        <p14:creationId xmlns:p14="http://schemas.microsoft.com/office/powerpoint/2010/main" val="1081246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3</a:t>
            </a:fld>
            <a:endParaRPr lang="en-US" dirty="0"/>
          </a:p>
        </p:txBody>
      </p:sp>
      <p:sp>
        <p:nvSpPr>
          <p:cNvPr id="4" name="Content Placeholder 3"/>
          <p:cNvSpPr>
            <a:spLocks noGrp="1"/>
          </p:cNvSpPr>
          <p:nvPr>
            <p:ph idx="1"/>
          </p:nvPr>
        </p:nvSpPr>
        <p:spPr>
          <a:xfrm>
            <a:off x="822959" y="1959429"/>
            <a:ext cx="7543801" cy="4242268"/>
          </a:xfrm>
        </p:spPr>
        <p:txBody>
          <a:bodyPr/>
          <a:lstStyle/>
          <a:p>
            <a:r>
              <a:rPr lang="en-US" dirty="0">
                <a:hlinkClick r:id="rId2"/>
              </a:rPr>
              <a:t>http://</a:t>
            </a:r>
            <a:r>
              <a:rPr lang="en-US" dirty="0" smtClean="0">
                <a:hlinkClick r:id="rId2"/>
              </a:rPr>
              <a:t>www.csi.state.co.us/school_resources/legal_policy/guidance_and_resources</a:t>
            </a:r>
            <a:endParaRPr lang="en-US" dirty="0" smtClean="0"/>
          </a:p>
          <a:p>
            <a:endParaRPr lang="en-US" dirty="0" smtClean="0"/>
          </a:p>
          <a:p>
            <a:r>
              <a:rPr lang="en-US" dirty="0">
                <a:hlinkClick r:id="rId3"/>
              </a:rPr>
              <a:t>https://</a:t>
            </a:r>
            <a:r>
              <a:rPr lang="en-US" dirty="0" smtClean="0">
                <a:hlinkClick r:id="rId3"/>
              </a:rPr>
              <a:t>www.cde.state.co.us/dataprivacyandsecurity/newprivacylawresources</a:t>
            </a:r>
            <a:r>
              <a:rPr lang="en-US" dirty="0" smtClean="0"/>
              <a:t> </a:t>
            </a:r>
          </a:p>
          <a:p>
            <a:endParaRPr lang="en-US" dirty="0"/>
          </a:p>
          <a:p>
            <a:r>
              <a:rPr lang="en-US" dirty="0">
                <a:hlinkClick r:id="rId4"/>
              </a:rPr>
              <a:t>https://tech.svvsd.org/studentdataprivacy</a:t>
            </a:r>
            <a:r>
              <a:rPr lang="en-US" dirty="0" smtClean="0">
                <a:hlinkClick r:id="rId4"/>
              </a:rPr>
              <a:t>/</a:t>
            </a:r>
            <a:endParaRPr lang="en-US" dirty="0" smtClean="0"/>
          </a:p>
          <a:p>
            <a:endParaRPr lang="en-US" dirty="0"/>
          </a:p>
        </p:txBody>
      </p:sp>
    </p:spTree>
    <p:extLst>
      <p:ext uri="{BB962C8B-B14F-4D97-AF65-F5344CB8AC3E}">
        <p14:creationId xmlns:p14="http://schemas.microsoft.com/office/powerpoint/2010/main" val="2392770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602271"/>
            <a:ext cx="7543800" cy="968438"/>
          </a:xfrm>
        </p:spPr>
        <p:txBody>
          <a:bodyPr/>
          <a:lstStyle/>
          <a:p>
            <a:r>
              <a:rPr lang="en-US" dirty="0" smtClean="0"/>
              <a:t>But first…</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4</a:t>
            </a:fld>
            <a:endParaRPr lang="en-US" dirty="0"/>
          </a:p>
        </p:txBody>
      </p:sp>
      <p:sp>
        <p:nvSpPr>
          <p:cNvPr id="4" name="Content Placeholder 3"/>
          <p:cNvSpPr>
            <a:spLocks noGrp="1"/>
          </p:cNvSpPr>
          <p:nvPr>
            <p:ph idx="1"/>
          </p:nvPr>
        </p:nvSpPr>
        <p:spPr>
          <a:xfrm>
            <a:off x="822959" y="1959429"/>
            <a:ext cx="7543801" cy="4242267"/>
          </a:xfrm>
        </p:spPr>
        <p:txBody>
          <a:bodyPr>
            <a:normAutofit/>
          </a:bodyPr>
          <a:lstStyle/>
          <a:p>
            <a:r>
              <a:rPr lang="en-US" sz="2400" b="1" dirty="0" smtClean="0"/>
              <a:t>Step 1:  Is it a “school service”?</a:t>
            </a:r>
          </a:p>
          <a:p>
            <a:r>
              <a:rPr lang="en-US" dirty="0" smtClean="0"/>
              <a:t>A website</a:t>
            </a:r>
            <a:r>
              <a:rPr lang="en-US" dirty="0"/>
              <a:t>, online service, or app that is </a:t>
            </a:r>
            <a:endParaRPr lang="en-US" dirty="0" smtClean="0"/>
          </a:p>
          <a:p>
            <a:pPr marL="457200" lvl="1" indent="0">
              <a:buNone/>
            </a:pPr>
            <a:r>
              <a:rPr lang="en-US" dirty="0" smtClean="0"/>
              <a:t>(</a:t>
            </a:r>
            <a:r>
              <a:rPr lang="en-US" dirty="0" err="1"/>
              <a:t>i</a:t>
            </a:r>
            <a:r>
              <a:rPr lang="en-US" dirty="0"/>
              <a:t>) designed and marketed primarily for use in a pre-k, elementary, or secondary school; </a:t>
            </a:r>
            <a:endParaRPr lang="en-US" dirty="0" smtClean="0"/>
          </a:p>
          <a:p>
            <a:pPr marL="457200" lvl="1" indent="0">
              <a:buNone/>
            </a:pPr>
            <a:r>
              <a:rPr lang="en-US" dirty="0" smtClean="0"/>
              <a:t>(</a:t>
            </a:r>
            <a:r>
              <a:rPr lang="en-US" dirty="0"/>
              <a:t>ii) used at the direction of teachers or other employees of the school; and, </a:t>
            </a:r>
            <a:endParaRPr lang="en-US" dirty="0" smtClean="0"/>
          </a:p>
          <a:p>
            <a:pPr marL="457200" lvl="1" indent="0">
              <a:buNone/>
            </a:pPr>
            <a:r>
              <a:rPr lang="en-US" dirty="0" smtClean="0"/>
              <a:t>(</a:t>
            </a:r>
            <a:r>
              <a:rPr lang="en-US" dirty="0"/>
              <a:t>iii) which collects, maintains, or uses Student Personally Identifiable Information (“Student PII”).</a:t>
            </a:r>
          </a:p>
          <a:p>
            <a:endParaRPr lang="en-US" b="1" dirty="0" smtClean="0"/>
          </a:p>
          <a:p>
            <a:endParaRPr lang="en-US" dirty="0"/>
          </a:p>
          <a:p>
            <a:endParaRPr lang="en-US" dirty="0"/>
          </a:p>
        </p:txBody>
      </p:sp>
    </p:spTree>
    <p:extLst>
      <p:ext uri="{BB962C8B-B14F-4D97-AF65-F5344CB8AC3E}">
        <p14:creationId xmlns:p14="http://schemas.microsoft.com/office/powerpoint/2010/main" val="2929801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89805"/>
            <a:ext cx="7543800" cy="968438"/>
          </a:xfrm>
        </p:spPr>
        <p:txBody>
          <a:bodyPr/>
          <a:lstStyle/>
          <a:p>
            <a:r>
              <a:rPr lang="en-US" dirty="0" smtClean="0"/>
              <a:t>But first…</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5</a:t>
            </a:fld>
            <a:endParaRPr lang="en-US" dirty="0"/>
          </a:p>
        </p:txBody>
      </p:sp>
      <p:sp>
        <p:nvSpPr>
          <p:cNvPr id="4" name="Content Placeholder 3"/>
          <p:cNvSpPr>
            <a:spLocks noGrp="1"/>
          </p:cNvSpPr>
          <p:nvPr>
            <p:ph idx="1"/>
          </p:nvPr>
        </p:nvSpPr>
        <p:spPr>
          <a:xfrm>
            <a:off x="822959" y="1973943"/>
            <a:ext cx="7543801" cy="4227754"/>
          </a:xfrm>
        </p:spPr>
        <p:txBody>
          <a:bodyPr>
            <a:normAutofit/>
          </a:bodyPr>
          <a:lstStyle/>
          <a:p>
            <a:pPr>
              <a:spcAft>
                <a:spcPts val="1200"/>
              </a:spcAft>
            </a:pPr>
            <a:r>
              <a:rPr lang="en-US" sz="2400" b="1" dirty="0" smtClean="0"/>
              <a:t>Step 2:  If so, is it a School Service Contract Provider or an On-Demand Provider?</a:t>
            </a:r>
          </a:p>
          <a:p>
            <a:r>
              <a:rPr lang="en-US" b="1" dirty="0" smtClean="0"/>
              <a:t>School </a:t>
            </a:r>
            <a:r>
              <a:rPr lang="en-US" b="1" dirty="0"/>
              <a:t>Service Contract Provide</a:t>
            </a:r>
            <a:r>
              <a:rPr lang="en-US" dirty="0"/>
              <a:t>r:  </a:t>
            </a:r>
            <a:r>
              <a:rPr lang="en-US" dirty="0">
                <a:solidFill>
                  <a:srgbClr val="00B050"/>
                </a:solidFill>
              </a:rPr>
              <a:t>An entity, other than a Public Education </a:t>
            </a:r>
            <a:r>
              <a:rPr lang="en-US" dirty="0" smtClean="0">
                <a:solidFill>
                  <a:srgbClr val="00B050"/>
                </a:solidFill>
              </a:rPr>
              <a:t>Entity (CDE, CSI, another public school, a school district, a BOCES)  </a:t>
            </a:r>
            <a:r>
              <a:rPr lang="en-US" dirty="0">
                <a:solidFill>
                  <a:srgbClr val="00B050"/>
                </a:solidFill>
              </a:rPr>
              <a:t>or an Institution of Higher Education</a:t>
            </a:r>
            <a:r>
              <a:rPr lang="en-US" dirty="0"/>
              <a:t>, </a:t>
            </a:r>
            <a:r>
              <a:rPr lang="en-US" dirty="0">
                <a:solidFill>
                  <a:srgbClr val="0070C0"/>
                </a:solidFill>
              </a:rPr>
              <a:t>that enters into a formal, negotiated contract with a Public Education Entity</a:t>
            </a:r>
            <a:r>
              <a:rPr lang="en-US" dirty="0"/>
              <a:t> </a:t>
            </a:r>
            <a:r>
              <a:rPr lang="en-US" dirty="0">
                <a:solidFill>
                  <a:srgbClr val="FF0000"/>
                </a:solidFill>
              </a:rPr>
              <a:t>to provide a School Service. </a:t>
            </a:r>
            <a:r>
              <a:rPr lang="en-US" dirty="0"/>
              <a:t>	</a:t>
            </a:r>
            <a:endParaRPr lang="en-US" dirty="0" smtClean="0"/>
          </a:p>
          <a:p>
            <a:pPr marL="457200" indent="-90488"/>
            <a:r>
              <a:rPr lang="en-US" i="1" dirty="0" smtClean="0"/>
              <a:t>E.g</a:t>
            </a:r>
            <a:r>
              <a:rPr lang="en-US" i="1" dirty="0"/>
              <a:t>., </a:t>
            </a:r>
            <a:r>
              <a:rPr lang="en-US" dirty="0"/>
              <a:t>Google Apps for Education, Infinite Campus or PowerSchool, or </a:t>
            </a:r>
            <a:r>
              <a:rPr lang="en-US" dirty="0" err="1"/>
              <a:t>Edgenuity</a:t>
            </a:r>
            <a:endParaRPr lang="en-US" dirty="0"/>
          </a:p>
          <a:p>
            <a:endParaRPr lang="en-US" dirty="0"/>
          </a:p>
        </p:txBody>
      </p:sp>
    </p:spTree>
    <p:extLst>
      <p:ext uri="{BB962C8B-B14F-4D97-AF65-F5344CB8AC3E}">
        <p14:creationId xmlns:p14="http://schemas.microsoft.com/office/powerpoint/2010/main" val="677826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504319"/>
            <a:ext cx="7543800" cy="968438"/>
          </a:xfrm>
        </p:spPr>
        <p:txBody>
          <a:bodyPr/>
          <a:lstStyle/>
          <a:p>
            <a:r>
              <a:rPr lang="en-US" dirty="0" smtClean="0"/>
              <a:t>But first…</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6</a:t>
            </a:fld>
            <a:endParaRPr lang="en-US" dirty="0"/>
          </a:p>
        </p:txBody>
      </p:sp>
      <p:sp>
        <p:nvSpPr>
          <p:cNvPr id="4" name="Content Placeholder 3"/>
          <p:cNvSpPr>
            <a:spLocks noGrp="1"/>
          </p:cNvSpPr>
          <p:nvPr>
            <p:ph idx="1"/>
          </p:nvPr>
        </p:nvSpPr>
        <p:spPr>
          <a:xfrm>
            <a:off x="822959" y="1843313"/>
            <a:ext cx="7543801" cy="4358383"/>
          </a:xfrm>
        </p:spPr>
        <p:txBody>
          <a:bodyPr/>
          <a:lstStyle/>
          <a:p>
            <a:pPr>
              <a:spcAft>
                <a:spcPts val="1200"/>
              </a:spcAft>
            </a:pPr>
            <a:r>
              <a:rPr lang="en-US" sz="2400" b="1" dirty="0"/>
              <a:t>Step 2:  If so, is it a School Service Contract Provider or an On-Demand Provider</a:t>
            </a:r>
            <a:r>
              <a:rPr lang="en-US" sz="2400" b="1" dirty="0" smtClean="0"/>
              <a:t>?</a:t>
            </a:r>
            <a:endParaRPr lang="en-US" b="1" dirty="0" smtClean="0"/>
          </a:p>
          <a:p>
            <a:r>
              <a:rPr lang="en-US" b="1" dirty="0" smtClean="0"/>
              <a:t>On-Demand </a:t>
            </a:r>
            <a:r>
              <a:rPr lang="en-US" b="1" dirty="0"/>
              <a:t>Provider:  </a:t>
            </a:r>
            <a:r>
              <a:rPr lang="en-US" dirty="0" smtClean="0">
                <a:solidFill>
                  <a:srgbClr val="00B050"/>
                </a:solidFill>
              </a:rPr>
              <a:t>An entity, </a:t>
            </a:r>
            <a:r>
              <a:rPr lang="en-US" dirty="0">
                <a:solidFill>
                  <a:srgbClr val="00B050"/>
                </a:solidFill>
              </a:rPr>
              <a:t>other than a Public Education Entity</a:t>
            </a:r>
            <a:r>
              <a:rPr lang="en-US" dirty="0"/>
              <a:t>, </a:t>
            </a:r>
            <a:r>
              <a:rPr lang="en-US" dirty="0">
                <a:solidFill>
                  <a:srgbClr val="0070C0"/>
                </a:solidFill>
              </a:rPr>
              <a:t>that provide a school service on occasion to a school</a:t>
            </a:r>
            <a:r>
              <a:rPr lang="en-US" dirty="0"/>
              <a:t>, </a:t>
            </a:r>
            <a:r>
              <a:rPr lang="en-US" dirty="0">
                <a:solidFill>
                  <a:srgbClr val="FF0000"/>
                </a:solidFill>
              </a:rPr>
              <a:t>subject to agreement by the school or one of its employees to standard, non-negotiable terms and conditions of services established by the On-Demand provider.</a:t>
            </a:r>
            <a:r>
              <a:rPr lang="en-US" dirty="0"/>
              <a:t>  </a:t>
            </a:r>
            <a:endParaRPr lang="en-US" dirty="0" smtClean="0"/>
          </a:p>
          <a:p>
            <a:pPr marL="457200" indent="0">
              <a:buNone/>
            </a:pPr>
            <a:r>
              <a:rPr lang="en-US" dirty="0" smtClean="0"/>
              <a:t>On-Demand </a:t>
            </a:r>
            <a:r>
              <a:rPr lang="en-US" dirty="0"/>
              <a:t>providers do not require a formal, negotiated </a:t>
            </a:r>
            <a:r>
              <a:rPr lang="en-US" dirty="0" smtClean="0"/>
              <a:t>contract</a:t>
            </a:r>
          </a:p>
          <a:p>
            <a:pPr marL="457200" indent="0">
              <a:buNone/>
            </a:pPr>
            <a:r>
              <a:rPr lang="en-US" dirty="0" smtClean="0"/>
              <a:t>Think of an app </a:t>
            </a:r>
            <a:r>
              <a:rPr lang="en-US" dirty="0"/>
              <a:t>that provides a school service that can be downloaded by a teacher that asks a teacher to click to agree with the vendor’s Terms of </a:t>
            </a:r>
            <a:r>
              <a:rPr lang="en-US" dirty="0" smtClean="0"/>
              <a:t>Service</a:t>
            </a:r>
            <a:endParaRPr lang="en-US" dirty="0"/>
          </a:p>
          <a:p>
            <a:endParaRPr lang="en-US" dirty="0"/>
          </a:p>
        </p:txBody>
      </p:sp>
    </p:spTree>
    <p:extLst>
      <p:ext uri="{BB962C8B-B14F-4D97-AF65-F5344CB8AC3E}">
        <p14:creationId xmlns:p14="http://schemas.microsoft.com/office/powerpoint/2010/main" val="3737348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682879"/>
          </a:xfrm>
        </p:spPr>
        <p:txBody>
          <a:bodyPr>
            <a:noAutofit/>
          </a:bodyPr>
          <a:lstStyle/>
          <a:p>
            <a:pPr algn="ctr"/>
            <a:r>
              <a:rPr lang="en-US" sz="3200" dirty="0" smtClean="0"/>
              <a:t>Service Providers under Colorado Law</a:t>
            </a:r>
            <a:endParaRPr lang="en-US" sz="3200" dirty="0"/>
          </a:p>
        </p:txBody>
      </p:sp>
      <p:sp>
        <p:nvSpPr>
          <p:cNvPr id="6" name="Slide Number Placeholder 5"/>
          <p:cNvSpPr>
            <a:spLocks noGrp="1"/>
          </p:cNvSpPr>
          <p:nvPr>
            <p:ph type="sldNum" sz="quarter" idx="12"/>
          </p:nvPr>
        </p:nvSpPr>
        <p:spPr/>
        <p:txBody>
          <a:bodyPr/>
          <a:lstStyle/>
          <a:p>
            <a:fld id="{6D22F896-40B5-4ADD-8801-0D06FADFA095}" type="slidenum">
              <a:rPr lang="en-US" smtClean="0"/>
              <a:t>7</a:t>
            </a:fld>
            <a:endParaRPr lang="en-US" dirty="0"/>
          </a:p>
        </p:txBody>
      </p:sp>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tretch/>
        </p:blipFill>
        <p:spPr>
          <a:xfrm>
            <a:off x="1498925" y="1162050"/>
            <a:ext cx="6266799" cy="4786313"/>
          </a:xfrm>
          <a:prstGeom prst="rect">
            <a:avLst/>
          </a:prstGeom>
        </p:spPr>
      </p:pic>
      <p:sp>
        <p:nvSpPr>
          <p:cNvPr id="5" name="Title 2"/>
          <p:cNvSpPr txBox="1">
            <a:spLocks/>
          </p:cNvSpPr>
          <p:nvPr/>
        </p:nvSpPr>
        <p:spPr>
          <a:xfrm>
            <a:off x="618110" y="803482"/>
            <a:ext cx="7773338" cy="1197133"/>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endParaRPr lang="en-US" sz="2700" dirty="0"/>
          </a:p>
        </p:txBody>
      </p:sp>
    </p:spTree>
    <p:extLst>
      <p:ext uri="{BB962C8B-B14F-4D97-AF65-F5344CB8AC3E}">
        <p14:creationId xmlns:p14="http://schemas.microsoft.com/office/powerpoint/2010/main" val="1599960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1: Contract Requirements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8</a:t>
            </a:fld>
            <a:endParaRPr lang="en-US" dirty="0"/>
          </a:p>
        </p:txBody>
      </p:sp>
      <p:sp>
        <p:nvSpPr>
          <p:cNvPr id="4" name="Content Placeholder 3"/>
          <p:cNvSpPr>
            <a:spLocks noGrp="1"/>
          </p:cNvSpPr>
          <p:nvPr>
            <p:ph idx="1"/>
          </p:nvPr>
        </p:nvSpPr>
        <p:spPr>
          <a:xfrm>
            <a:off x="822959" y="1901371"/>
            <a:ext cx="7543801" cy="4300326"/>
          </a:xfrm>
        </p:spPr>
        <p:txBody>
          <a:bodyPr/>
          <a:lstStyle/>
          <a:p>
            <a:r>
              <a:rPr lang="en-US" dirty="0" smtClean="0"/>
              <a:t>Beginning Aug. 1, 2016:  All contracts entered into or renewed with a </a:t>
            </a:r>
            <a:r>
              <a:rPr lang="en-US" b="1" dirty="0" smtClean="0">
                <a:solidFill>
                  <a:srgbClr val="FF0000"/>
                </a:solidFill>
              </a:rPr>
              <a:t>School Service Contract Provider</a:t>
            </a:r>
          </a:p>
          <a:p>
            <a:r>
              <a:rPr lang="en-US" dirty="0" smtClean="0"/>
              <a:t>1.  Data Transparency Requirements</a:t>
            </a:r>
          </a:p>
          <a:p>
            <a:r>
              <a:rPr lang="en-US" dirty="0" smtClean="0"/>
              <a:t>2.  Use of Data</a:t>
            </a:r>
          </a:p>
          <a:p>
            <a:r>
              <a:rPr lang="en-US" dirty="0" smtClean="0"/>
              <a:t>3.  Data Security and Destruction</a:t>
            </a:r>
            <a:endParaRPr lang="en-US" dirty="0"/>
          </a:p>
        </p:txBody>
      </p:sp>
    </p:spTree>
    <p:extLst>
      <p:ext uri="{BB962C8B-B14F-4D97-AF65-F5344CB8AC3E}">
        <p14:creationId xmlns:p14="http://schemas.microsoft.com/office/powerpoint/2010/main" val="24205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Contract</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9</a:t>
            </a:fld>
            <a:endParaRPr lang="en-US" dirty="0"/>
          </a:p>
        </p:txBody>
      </p:sp>
      <p:pic>
        <p:nvPicPr>
          <p:cNvPr id="5" name="Content Placeholder 4"/>
          <p:cNvPicPr>
            <a:picLocks noGrp="1" noChangeAspect="1"/>
          </p:cNvPicPr>
          <p:nvPr>
            <p:ph idx="1"/>
          </p:nvPr>
        </p:nvPicPr>
        <p:blipFill>
          <a:blip r:embed="rId2"/>
          <a:stretch>
            <a:fillRect/>
          </a:stretch>
        </p:blipFill>
        <p:spPr>
          <a:xfrm>
            <a:off x="906819" y="1255044"/>
            <a:ext cx="7191567" cy="4947320"/>
          </a:xfrm>
          <a:prstGeom prst="rect">
            <a:avLst/>
          </a:prstGeom>
        </p:spPr>
      </p:pic>
      <p:sp>
        <p:nvSpPr>
          <p:cNvPr id="6" name="Right Arrow 5"/>
          <p:cNvSpPr/>
          <p:nvPr/>
        </p:nvSpPr>
        <p:spPr>
          <a:xfrm rot="10800000">
            <a:off x="4693920" y="4937760"/>
            <a:ext cx="1072896" cy="43891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1471078"/>
      </p:ext>
    </p:extLst>
  </p:cSld>
  <p:clrMapOvr>
    <a:masterClrMapping/>
  </p:clrMapOvr>
</p:sld>
</file>

<file path=ppt/theme/theme1.xml><?xml version="1.0" encoding="utf-8"?>
<a:theme xmlns:a="http://schemas.openxmlformats.org/drawingml/2006/main" name="Retrospect">
  <a:themeElements>
    <a:clrScheme name="CSI Theme - Dark">
      <a:dk1>
        <a:srgbClr val="4D4D4D"/>
      </a:dk1>
      <a:lt1>
        <a:sysClr val="window" lastClr="FFFFFF"/>
      </a:lt1>
      <a:dk2>
        <a:srgbClr val="4D4D4D"/>
      </a:dk2>
      <a:lt2>
        <a:srgbClr val="F8F8F8"/>
      </a:lt2>
      <a:accent1>
        <a:srgbClr val="4859A0"/>
      </a:accent1>
      <a:accent2>
        <a:srgbClr val="7684C1"/>
      </a:accent2>
      <a:accent3>
        <a:srgbClr val="E3E6F2"/>
      </a:accent3>
      <a:accent4>
        <a:srgbClr val="808080"/>
      </a:accent4>
      <a:accent5>
        <a:srgbClr val="5F5F5F"/>
      </a:accent5>
      <a:accent6>
        <a:srgbClr val="4D4D4D"/>
      </a:accent6>
      <a:hlink>
        <a:srgbClr val="ACB5D9"/>
      </a:hlink>
      <a:folHlink>
        <a:srgbClr val="E3E6F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owerPoint Template - Standard" id="{E6D9E11B-B3C1-400A-A67C-80DEB262510F}" vid="{C5A55289-BEBD-41CF-BF0E-7B43926EEE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 Standard</Template>
  <TotalTime>911</TotalTime>
  <Words>2523</Words>
  <Application>Microsoft Office PowerPoint</Application>
  <PresentationFormat>On-screen Show (4:3)</PresentationFormat>
  <Paragraphs>238</Paragraphs>
  <Slides>28</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Retrospect</vt:lpstr>
      <vt:lpstr>Colorado’s Student Data Transparency and Security Act</vt:lpstr>
      <vt:lpstr>In Short:</vt:lpstr>
      <vt:lpstr>Resources</vt:lpstr>
      <vt:lpstr>But first…</vt:lpstr>
      <vt:lpstr>But first…</vt:lpstr>
      <vt:lpstr>But first…</vt:lpstr>
      <vt:lpstr>Service Providers under Colorado Law</vt:lpstr>
      <vt:lpstr>Part 1: Contract Requirements</vt:lpstr>
      <vt:lpstr>Sample Contract</vt:lpstr>
      <vt:lpstr>Part 2: Online Posting Requirements</vt:lpstr>
      <vt:lpstr>Part 2: Online Posting Requirements</vt:lpstr>
      <vt:lpstr>Live Tutorial</vt:lpstr>
      <vt:lpstr>Part 3: Policy Requirements</vt:lpstr>
      <vt:lpstr>Part 3: Policy Requirements</vt:lpstr>
      <vt:lpstr>Part 3: Policy Requirements</vt:lpstr>
      <vt:lpstr>Part 3: Policy Requirements</vt:lpstr>
      <vt:lpstr>Part 3: Policy Requirements</vt:lpstr>
      <vt:lpstr>Part 3:  Policy Requirements</vt:lpstr>
      <vt:lpstr>Part 3: Policy Requirements</vt:lpstr>
      <vt:lpstr>Part 3: Policy Requirements</vt:lpstr>
      <vt:lpstr>Part 3: Policy Requirements</vt:lpstr>
      <vt:lpstr>Step 3:  Policy Requirements</vt:lpstr>
      <vt:lpstr>Step 3:  Policy Requirements</vt:lpstr>
      <vt:lpstr>Step 3:  Policy Requirements</vt:lpstr>
      <vt:lpstr>Timelines for Required Tasks</vt:lpstr>
      <vt:lpstr>CSI Next Steps</vt:lpstr>
      <vt:lpstr>CSI Next Steps</vt:lpstr>
      <vt:lpstr>Contact</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Krajniak, Trish</dc:creator>
  <cp:lastModifiedBy>Oberg, Amanda</cp:lastModifiedBy>
  <cp:revision>29</cp:revision>
  <cp:lastPrinted>2017-01-31T17:11:37Z</cp:lastPrinted>
  <dcterms:created xsi:type="dcterms:W3CDTF">2017-11-17T20:38:39Z</dcterms:created>
  <dcterms:modified xsi:type="dcterms:W3CDTF">2018-07-13T14:57:52Z</dcterms:modified>
</cp:coreProperties>
</file>