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325" r:id="rId3"/>
    <p:sldId id="324" r:id="rId4"/>
    <p:sldId id="315" r:id="rId5"/>
    <p:sldId id="322" r:id="rId6"/>
    <p:sldId id="319" r:id="rId7"/>
    <p:sldId id="316" r:id="rId8"/>
    <p:sldId id="323" r:id="rId9"/>
    <p:sldId id="268"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696"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CECB13-14E5-4E79-8D65-526C923E82EC}" type="datetimeFigureOut">
              <a:rPr lang="en-US" smtClean="0"/>
              <a:pPr/>
              <a:t>12/22/2014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E5AA02-F3BE-4319-A9B7-E5C820446EF8}" type="slidenum">
              <a:rPr lang="en-US" smtClean="0"/>
              <a:pPr/>
              <a:t>‹#›</a:t>
            </a:fld>
            <a:endParaRPr lang="en-US"/>
          </a:p>
        </p:txBody>
      </p:sp>
    </p:spTree>
    <p:extLst>
      <p:ext uri="{BB962C8B-B14F-4D97-AF65-F5344CB8AC3E}">
        <p14:creationId xmlns:p14="http://schemas.microsoft.com/office/powerpoint/2010/main" val="1885877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E5AA02-F3BE-4319-A9B7-E5C820446EF8}" type="slidenum">
              <a:rPr lang="en-US" smtClean="0"/>
              <a:pPr/>
              <a:t>7</a:t>
            </a:fld>
            <a:endParaRPr lang="en-US"/>
          </a:p>
        </p:txBody>
      </p:sp>
    </p:spTree>
    <p:extLst>
      <p:ext uri="{BB962C8B-B14F-4D97-AF65-F5344CB8AC3E}">
        <p14:creationId xmlns:p14="http://schemas.microsoft.com/office/powerpoint/2010/main" val="962319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17BB7D2-BCC8-4979-B5D2-85012E841BBE}" type="datetimeFigureOut">
              <a:rPr lang="en-US" smtClean="0"/>
              <a:pPr/>
              <a:t>12/22/2014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8B3C1-EED7-4E88-8F72-013EE3A58C4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A17BB7D2-BCC8-4979-B5D2-85012E841BBE}" type="datetimeFigureOut">
              <a:rPr lang="en-US" smtClean="0"/>
              <a:pPr/>
              <a:t>12/22/2014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8B3C1-EED7-4E88-8F72-013EE3A58C4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538537"/>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1905000"/>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7BB7D2-BCC8-4979-B5D2-85012E841BBE}" type="datetimeFigureOut">
              <a:rPr lang="en-US" smtClean="0"/>
              <a:pPr/>
              <a:t>12/22/2014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38B3C1-EED7-4E88-8F72-013EE3A58C4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17BB7D2-BCC8-4979-B5D2-85012E841BBE}" type="datetimeFigureOut">
              <a:rPr lang="en-US" smtClean="0"/>
              <a:pPr/>
              <a:t>12/22/2014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38B3C1-EED7-4E88-8F72-013EE3A58C4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7BB7D2-BCC8-4979-B5D2-85012E841BBE}" type="datetimeFigureOut">
              <a:rPr lang="en-US" smtClean="0"/>
              <a:pPr/>
              <a:t>12/22/2014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38B3C1-EED7-4E88-8F72-013EE3A58C4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7BB7D2-BCC8-4979-B5D2-85012E841BBE}" type="datetimeFigureOut">
              <a:rPr lang="en-US" smtClean="0"/>
              <a:pPr/>
              <a:t>12/22/2014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38B3C1-EED7-4E88-8F72-013EE3A58C4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BB7D2-BCC8-4979-B5D2-85012E841BBE}" type="datetimeFigureOut">
              <a:rPr lang="en-US" smtClean="0"/>
              <a:pPr/>
              <a:t>12/22/2014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38B3C1-EED7-4E88-8F72-013EE3A58C4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7BB7D2-BCC8-4979-B5D2-85012E841BBE}" type="datetimeFigureOut">
              <a:rPr lang="en-US" smtClean="0"/>
              <a:pPr/>
              <a:t>12/22/2014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38B3C1-EED7-4E88-8F72-013EE3A58C4A}"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A17BB7D2-BCC8-4979-B5D2-85012E841BBE}" type="datetimeFigureOut">
              <a:rPr lang="en-US" smtClean="0"/>
              <a:pPr/>
              <a:t>12/22/2014</a:t>
            </a:fld>
            <a:endParaRPr lang="en-US"/>
          </a:p>
        </p:txBody>
      </p:sp>
      <p:sp>
        <p:nvSpPr>
          <p:cNvPr id="9" name="Slide Number Placeholder 8"/>
          <p:cNvSpPr>
            <a:spLocks noGrp="1"/>
          </p:cNvSpPr>
          <p:nvPr>
            <p:ph type="sldNum" sz="quarter" idx="11"/>
          </p:nvPr>
        </p:nvSpPr>
        <p:spPr/>
        <p:txBody>
          <a:bodyPr/>
          <a:lstStyle/>
          <a:p>
            <a:fld id="{8D38B3C1-EED7-4E88-8F72-013EE3A58C4A}"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495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gradFill flip="none" rotWithShape="1">
            <a:gsLst>
              <a:gs pos="0">
                <a:schemeClr val="tx2">
                  <a:shade val="30000"/>
                  <a:satMod val="115000"/>
                </a:schemeClr>
              </a:gs>
              <a:gs pos="50000">
                <a:schemeClr val="tx2">
                  <a:shade val="67500"/>
                  <a:satMod val="115000"/>
                </a:schemeClr>
              </a:gs>
              <a:gs pos="100000">
                <a:schemeClr val="tx2">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6096000"/>
            <a:ext cx="685800" cy="68580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624078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D38B3C1-EED7-4E88-8F72-013EE3A58C4A}"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17BB7D2-BCC8-4979-B5D2-85012E841BBE}" type="datetimeFigureOut">
              <a:rPr lang="en-US" smtClean="0"/>
              <a:pPr/>
              <a:t>12/22/2014</a:t>
            </a:fld>
            <a:endParaRPr lang="en-US"/>
          </a:p>
        </p:txBody>
      </p:sp>
      <p:pic>
        <p:nvPicPr>
          <p:cNvPr id="9" name="Picture 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52400" y="6172200"/>
            <a:ext cx="708421" cy="5334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cde.state.co.us/spedlaw/index.htm" TargetMode="External"/><Relationship Id="rId2" Type="http://schemas.openxmlformats.org/officeDocument/2006/relationships/hyperlink" Target="http://www.cde.state.co.us/cdeedserv/cdegrievance.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514600"/>
            <a:ext cx="7772400" cy="1908175"/>
          </a:xfrm>
        </p:spPr>
        <p:txBody>
          <a:bodyPr/>
          <a:lstStyle/>
          <a:p>
            <a:r>
              <a:rPr lang="en-US" sz="5600" dirty="0" smtClean="0">
                <a:solidFill>
                  <a:srgbClr val="FF0000"/>
                </a:solidFill>
              </a:rPr>
              <a:t>Exceptional Student Services / Restraint &amp; Seclusion</a:t>
            </a:r>
            <a:endParaRPr lang="en-US" sz="5600" dirty="0">
              <a:solidFill>
                <a:srgbClr val="FF0000"/>
              </a:solidFill>
            </a:endParaRPr>
          </a:p>
        </p:txBody>
      </p:sp>
      <p:sp>
        <p:nvSpPr>
          <p:cNvPr id="3" name="Subtitle 2"/>
          <p:cNvSpPr>
            <a:spLocks noGrp="1"/>
          </p:cNvSpPr>
          <p:nvPr>
            <p:ph type="subTitle" idx="1"/>
          </p:nvPr>
        </p:nvSpPr>
        <p:spPr>
          <a:xfrm>
            <a:off x="609600" y="4495800"/>
            <a:ext cx="6461760" cy="1066800"/>
          </a:xfrm>
        </p:spPr>
        <p:txBody>
          <a:bodyPr>
            <a:normAutofit/>
          </a:bodyPr>
          <a:lstStyle/>
          <a:p>
            <a:r>
              <a:rPr lang="en-US" dirty="0" smtClean="0"/>
              <a:t>Colorado Charter School Institute</a:t>
            </a:r>
          </a:p>
        </p:txBody>
      </p:sp>
    </p:spTree>
    <p:extLst>
      <p:ext uri="{BB962C8B-B14F-4D97-AF65-F5344CB8AC3E}">
        <p14:creationId xmlns:p14="http://schemas.microsoft.com/office/powerpoint/2010/main" val="542881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Types of Time-Out</a:t>
            </a:r>
            <a:endParaRPr lang="en-US" dirty="0"/>
          </a:p>
        </p:txBody>
      </p:sp>
      <p:sp>
        <p:nvSpPr>
          <p:cNvPr id="4" name="Content Placeholder 7"/>
          <p:cNvSpPr>
            <a:spLocks noGrp="1"/>
          </p:cNvSpPr>
          <p:nvPr>
            <p:ph idx="1"/>
          </p:nvPr>
        </p:nvSpPr>
        <p:spPr/>
        <p:txBody>
          <a:bodyPr>
            <a:normAutofit/>
          </a:bodyPr>
          <a:lstStyle/>
          <a:p>
            <a:r>
              <a:rPr lang="en-US" dirty="0"/>
              <a:t>Inclusion </a:t>
            </a:r>
            <a:r>
              <a:rPr lang="en-US" dirty="0" smtClean="0"/>
              <a:t>time-out: Inside </a:t>
            </a:r>
            <a:r>
              <a:rPr lang="en-US" dirty="0"/>
              <a:t>the classroom</a:t>
            </a:r>
          </a:p>
          <a:p>
            <a:r>
              <a:rPr lang="en-US" dirty="0"/>
              <a:t>Exclusion </a:t>
            </a:r>
            <a:r>
              <a:rPr lang="en-US" dirty="0" smtClean="0"/>
              <a:t>time-out :Outside </a:t>
            </a:r>
            <a:r>
              <a:rPr lang="en-US" dirty="0"/>
              <a:t>the classroom</a:t>
            </a:r>
          </a:p>
          <a:p>
            <a:endParaRPr lang="en-US" dirty="0" smtClean="0"/>
          </a:p>
          <a:p>
            <a:r>
              <a:rPr lang="en-US" dirty="0" smtClean="0"/>
              <a:t>Seclusion time-out</a:t>
            </a:r>
            <a:endParaRPr lang="en-US" dirty="0"/>
          </a:p>
          <a:p>
            <a:pPr marL="662940" lvl="2" indent="0"/>
            <a:r>
              <a:rPr lang="en-US" sz="2000" dirty="0" smtClean="0"/>
              <a:t> Involuntary </a:t>
            </a:r>
            <a:r>
              <a:rPr lang="en-US" sz="2000" dirty="0"/>
              <a:t>confinement of a student </a:t>
            </a:r>
            <a:r>
              <a:rPr lang="en-US" sz="2000" dirty="0" smtClean="0"/>
              <a:t>alone in </a:t>
            </a:r>
            <a:r>
              <a:rPr lang="en-US" sz="2000" dirty="0"/>
              <a:t>a room or area, which the student </a:t>
            </a:r>
            <a:r>
              <a:rPr lang="en-US" sz="2000" dirty="0" smtClean="0"/>
              <a:t>is physically </a:t>
            </a:r>
            <a:r>
              <a:rPr lang="en-US" sz="2000" dirty="0"/>
              <a:t>prevented from leaving</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Seclusion Time-Out</a:t>
            </a:r>
            <a:endParaRPr lang="en-US" dirty="0"/>
          </a:p>
        </p:txBody>
      </p:sp>
      <p:sp>
        <p:nvSpPr>
          <p:cNvPr id="4" name="Content Placeholder 2"/>
          <p:cNvSpPr>
            <a:spLocks noGrp="1"/>
          </p:cNvSpPr>
          <p:nvPr>
            <p:ph idx="1"/>
          </p:nvPr>
        </p:nvSpPr>
        <p:spPr/>
        <p:txBody>
          <a:bodyPr/>
          <a:lstStyle/>
          <a:p>
            <a:r>
              <a:rPr lang="en-US" dirty="0"/>
              <a:t>Unlocked room</a:t>
            </a:r>
          </a:p>
          <a:p>
            <a:r>
              <a:rPr lang="en-US" dirty="0"/>
              <a:t>Regularly monitored by staff</a:t>
            </a:r>
          </a:p>
          <a:p>
            <a:r>
              <a:rPr lang="en-US" dirty="0"/>
              <a:t>Parent </a:t>
            </a:r>
            <a:r>
              <a:rPr lang="en-US" dirty="0" smtClean="0"/>
              <a:t>permission</a:t>
            </a:r>
          </a:p>
          <a:p>
            <a:r>
              <a:rPr lang="en-US" dirty="0" smtClean="0"/>
              <a:t>Typically part of a Behavior Support Plan for a student with or without a disability</a:t>
            </a:r>
            <a:endParaRPr lang="en-US" dirty="0"/>
          </a:p>
          <a:p>
            <a:r>
              <a:rPr lang="en-US" dirty="0" smtClean="0"/>
              <a:t>Documented and reported </a:t>
            </a:r>
            <a:r>
              <a:rPr lang="en-US" dirty="0"/>
              <a:t>to IEP </a:t>
            </a:r>
            <a:r>
              <a:rPr lang="en-US" dirty="0" smtClean="0"/>
              <a:t>(or other appropriate) team</a:t>
            </a:r>
            <a:r>
              <a:rPr lang="en-US" dirty="0"/>
              <a:t>, </a:t>
            </a:r>
            <a:r>
              <a:rPr lang="en-US" dirty="0" smtClean="0"/>
              <a:t>which includes parent &amp; administration</a:t>
            </a: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b="1" dirty="0" smtClean="0"/>
              <a:t>Restraint &amp; Seclusion Frequently Used for Reasons Other Than Emergencies</a:t>
            </a:r>
            <a:r>
              <a:rPr lang="en-US" sz="2800" b="1" dirty="0" smtClean="0"/>
              <a:t/>
            </a:r>
            <a:br>
              <a:rPr lang="en-US" sz="2800" b="1" dirty="0" smtClean="0"/>
            </a:br>
            <a:r>
              <a:rPr lang="en-US" sz="1800" b="1" dirty="0" smtClean="0"/>
              <a:t>Source: (Ryan, Peterson, </a:t>
            </a:r>
            <a:r>
              <a:rPr lang="en-US" sz="1800" b="1" dirty="0" err="1" smtClean="0"/>
              <a:t>Tetreault</a:t>
            </a:r>
            <a:r>
              <a:rPr lang="en-US" sz="1800" b="1" dirty="0" smtClean="0"/>
              <a:t> &amp; Van </a:t>
            </a:r>
            <a:r>
              <a:rPr lang="en-US" sz="1800" b="1" dirty="0" err="1" smtClean="0"/>
              <a:t>der</a:t>
            </a:r>
            <a:r>
              <a:rPr lang="en-US" sz="1800" b="1" dirty="0" smtClean="0"/>
              <a:t> Hagen, 2007)</a:t>
            </a:r>
            <a:endParaRPr lang="en-US" sz="2800" b="1" dirty="0"/>
          </a:p>
        </p:txBody>
      </p:sp>
      <p:sp>
        <p:nvSpPr>
          <p:cNvPr id="7" name="Content Placeholder 5"/>
          <p:cNvSpPr>
            <a:spLocks noGrp="1"/>
          </p:cNvSpPr>
          <p:nvPr>
            <p:ph sz="half" idx="1"/>
          </p:nvPr>
        </p:nvSpPr>
        <p:spPr>
          <a:xfrm>
            <a:off x="457200" y="2246531"/>
            <a:ext cx="3657600" cy="3523488"/>
          </a:xfrm>
        </p:spPr>
        <p:txBody>
          <a:bodyPr>
            <a:noAutofit/>
          </a:bodyPr>
          <a:lstStyle/>
          <a:p>
            <a:r>
              <a:rPr lang="en-US" sz="2000" dirty="0"/>
              <a:t>Noncompliance 48.4%</a:t>
            </a:r>
          </a:p>
          <a:p>
            <a:r>
              <a:rPr lang="en-US" sz="2000" dirty="0" smtClean="0"/>
              <a:t>Leaving </a:t>
            </a:r>
            <a:r>
              <a:rPr lang="en-US" sz="2000" dirty="0"/>
              <a:t>Assigned Area 19.4%</a:t>
            </a:r>
          </a:p>
          <a:p>
            <a:r>
              <a:rPr lang="en-US" sz="2000" dirty="0" smtClean="0"/>
              <a:t>Disrespect </a:t>
            </a:r>
            <a:r>
              <a:rPr lang="en-US" sz="2000" dirty="0"/>
              <a:t>7.3%</a:t>
            </a:r>
          </a:p>
          <a:p>
            <a:r>
              <a:rPr lang="en-US" sz="2000" dirty="0" smtClean="0"/>
              <a:t>Property </a:t>
            </a:r>
            <a:r>
              <a:rPr lang="en-US" sz="2000" dirty="0"/>
              <a:t>Misuse 7.3%</a:t>
            </a:r>
          </a:p>
          <a:p>
            <a:r>
              <a:rPr lang="en-US" sz="2000" dirty="0" smtClean="0"/>
              <a:t>Disrupting </a:t>
            </a:r>
            <a:r>
              <a:rPr lang="en-US" sz="2000" dirty="0"/>
              <a:t>Class 6.5%</a:t>
            </a:r>
          </a:p>
          <a:p>
            <a:r>
              <a:rPr lang="en-US" sz="2000" b="1" i="1" dirty="0" smtClean="0"/>
              <a:t>Physical </a:t>
            </a:r>
            <a:r>
              <a:rPr lang="en-US" sz="2000" b="1" i="1" dirty="0"/>
              <a:t>Aggression 3.2%</a:t>
            </a:r>
          </a:p>
          <a:p>
            <a:r>
              <a:rPr lang="en-US" sz="2000" dirty="0" smtClean="0"/>
              <a:t>Threats </a:t>
            </a:r>
            <a:r>
              <a:rPr lang="en-US" sz="2000" dirty="0"/>
              <a:t>3.2%</a:t>
            </a:r>
          </a:p>
          <a:p>
            <a:r>
              <a:rPr lang="en-US" sz="2000" dirty="0" smtClean="0"/>
              <a:t>Horseplay </a:t>
            </a:r>
            <a:r>
              <a:rPr lang="en-US" sz="2000" dirty="0"/>
              <a:t>3.2%</a:t>
            </a:r>
          </a:p>
          <a:p>
            <a:r>
              <a:rPr lang="en-US" sz="2000" dirty="0" smtClean="0"/>
              <a:t>Harassment </a:t>
            </a:r>
            <a:r>
              <a:rPr lang="en-US" sz="2000" dirty="0"/>
              <a:t>0.8%</a:t>
            </a:r>
          </a:p>
        </p:txBody>
      </p:sp>
      <p:sp>
        <p:nvSpPr>
          <p:cNvPr id="9" name="TextBox 8"/>
          <p:cNvSpPr txBox="1"/>
          <p:nvPr/>
        </p:nvSpPr>
        <p:spPr>
          <a:xfrm>
            <a:off x="758208" y="1676400"/>
            <a:ext cx="1908792" cy="646331"/>
          </a:xfrm>
          <a:prstGeom prst="rect">
            <a:avLst/>
          </a:prstGeom>
          <a:noFill/>
        </p:spPr>
        <p:txBody>
          <a:bodyPr wrap="none" rtlCol="0">
            <a:spAutoFit/>
          </a:bodyPr>
          <a:lstStyle/>
          <a:p>
            <a:r>
              <a:rPr lang="en-US" sz="3600" b="1" dirty="0" smtClean="0"/>
              <a:t>Restraint</a:t>
            </a:r>
            <a:endParaRPr lang="en-US" sz="3600" b="1" dirty="0"/>
          </a:p>
        </p:txBody>
      </p:sp>
      <p:sp>
        <p:nvSpPr>
          <p:cNvPr id="10" name="TextBox 9"/>
          <p:cNvSpPr txBox="1"/>
          <p:nvPr/>
        </p:nvSpPr>
        <p:spPr>
          <a:xfrm>
            <a:off x="4724400" y="1676400"/>
            <a:ext cx="1986441" cy="646331"/>
          </a:xfrm>
          <a:prstGeom prst="rect">
            <a:avLst/>
          </a:prstGeom>
          <a:noFill/>
        </p:spPr>
        <p:txBody>
          <a:bodyPr wrap="none" rtlCol="0">
            <a:spAutoFit/>
          </a:bodyPr>
          <a:lstStyle/>
          <a:p>
            <a:r>
              <a:rPr lang="en-US" sz="3600" b="1" dirty="0" smtClean="0"/>
              <a:t>Seclusion</a:t>
            </a:r>
            <a:endParaRPr lang="en-US" sz="3600" b="1" dirty="0"/>
          </a:p>
        </p:txBody>
      </p:sp>
      <p:sp>
        <p:nvSpPr>
          <p:cNvPr id="12" name="Content Placeholder 7"/>
          <p:cNvSpPr>
            <a:spLocks noGrp="1"/>
          </p:cNvSpPr>
          <p:nvPr>
            <p:ph sz="half" idx="2"/>
          </p:nvPr>
        </p:nvSpPr>
        <p:spPr>
          <a:xfrm>
            <a:off x="4419600" y="2246313"/>
            <a:ext cx="3657600" cy="3524250"/>
          </a:xfrm>
        </p:spPr>
        <p:txBody>
          <a:bodyPr>
            <a:normAutofit/>
          </a:bodyPr>
          <a:lstStyle/>
          <a:p>
            <a:pPr>
              <a:buNone/>
            </a:pPr>
            <a:r>
              <a:rPr lang="en-US" sz="2000" dirty="0"/>
              <a:t>Leaving Assigned Area 32.6%</a:t>
            </a:r>
          </a:p>
          <a:p>
            <a:pPr>
              <a:buNone/>
            </a:pPr>
            <a:r>
              <a:rPr lang="en-US" sz="2000" dirty="0" smtClean="0"/>
              <a:t>Noncompliance </a:t>
            </a:r>
            <a:r>
              <a:rPr lang="en-US" sz="2000" dirty="0"/>
              <a:t>31.9%</a:t>
            </a:r>
          </a:p>
          <a:p>
            <a:pPr>
              <a:buNone/>
            </a:pPr>
            <a:r>
              <a:rPr lang="en-US" sz="2000" dirty="0" smtClean="0"/>
              <a:t>Disrupting </a:t>
            </a:r>
            <a:r>
              <a:rPr lang="en-US" sz="2000" dirty="0"/>
              <a:t>Class 11.2%</a:t>
            </a:r>
          </a:p>
          <a:p>
            <a:pPr>
              <a:buNone/>
            </a:pPr>
            <a:r>
              <a:rPr lang="en-US" sz="2000" dirty="0" smtClean="0"/>
              <a:t>Property </a:t>
            </a:r>
            <a:r>
              <a:rPr lang="en-US" sz="2000" dirty="0"/>
              <a:t>Misuse 10.1%</a:t>
            </a:r>
          </a:p>
          <a:p>
            <a:pPr>
              <a:buNone/>
            </a:pPr>
            <a:r>
              <a:rPr lang="en-US" sz="2000" dirty="0" smtClean="0"/>
              <a:t>Disrespect </a:t>
            </a:r>
            <a:r>
              <a:rPr lang="en-US" sz="2000" dirty="0"/>
              <a:t>4.5%</a:t>
            </a:r>
          </a:p>
          <a:p>
            <a:pPr>
              <a:buNone/>
            </a:pPr>
            <a:r>
              <a:rPr lang="en-US" sz="2000" b="1" i="1" dirty="0" smtClean="0"/>
              <a:t>Physical </a:t>
            </a:r>
            <a:r>
              <a:rPr lang="en-US" sz="2000" b="1" i="1" dirty="0"/>
              <a:t>Aggression 2.8%</a:t>
            </a:r>
          </a:p>
          <a:p>
            <a:pPr>
              <a:buNone/>
            </a:pPr>
            <a:r>
              <a:rPr lang="en-US" sz="2000" dirty="0" smtClean="0"/>
              <a:t>Harassment </a:t>
            </a:r>
            <a:r>
              <a:rPr lang="en-US" sz="2000" dirty="0"/>
              <a:t>2.4%</a:t>
            </a:r>
          </a:p>
          <a:p>
            <a:pPr>
              <a:buNone/>
            </a:pPr>
            <a:r>
              <a:rPr lang="en-US" sz="2000" dirty="0" smtClean="0"/>
              <a:t>Threats </a:t>
            </a:r>
            <a:r>
              <a:rPr lang="en-US" sz="2000" dirty="0"/>
              <a:t>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Concerns with using Restraint/Seclusion</a:t>
            </a:r>
            <a:endParaRPr lang="en-US" dirty="0"/>
          </a:p>
        </p:txBody>
      </p:sp>
      <p:sp>
        <p:nvSpPr>
          <p:cNvPr id="7" name="Content Placeholder 2"/>
          <p:cNvSpPr>
            <a:spLocks noGrp="1"/>
          </p:cNvSpPr>
          <p:nvPr>
            <p:ph idx="1"/>
          </p:nvPr>
        </p:nvSpPr>
        <p:spPr/>
        <p:txBody>
          <a:bodyPr>
            <a:normAutofit/>
          </a:bodyPr>
          <a:lstStyle/>
          <a:p>
            <a:r>
              <a:rPr lang="en-US" dirty="0"/>
              <a:t>U</a:t>
            </a:r>
            <a:r>
              <a:rPr lang="en-US" dirty="0" smtClean="0"/>
              <a:t>sed as a “behavioral treatment” or “intervention”</a:t>
            </a:r>
          </a:p>
          <a:p>
            <a:r>
              <a:rPr lang="en-US" dirty="0" smtClean="0"/>
              <a:t>Staff may be injured during attempts to use restraint, risk of harm or injury increases if staff are not adequately  trained</a:t>
            </a:r>
          </a:p>
          <a:p>
            <a:r>
              <a:rPr lang="en-US" dirty="0" smtClean="0"/>
              <a:t>Inadvertently results in strengthening or reinforcing problematic behavior </a:t>
            </a:r>
          </a:p>
          <a:p>
            <a:r>
              <a:rPr lang="en-US" dirty="0"/>
              <a:t>implemented independent of comprehensive, function‐based  behavioral intervention </a:t>
            </a:r>
            <a:r>
              <a:rPr lang="en-US" dirty="0" smtClean="0"/>
              <a:t>plan</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the Use of Restraint</a:t>
            </a:r>
            <a:endParaRPr lang="en-US" dirty="0"/>
          </a:p>
        </p:txBody>
      </p:sp>
      <p:sp>
        <p:nvSpPr>
          <p:cNvPr id="4" name="Content Placeholder 2"/>
          <p:cNvSpPr>
            <a:spLocks noGrp="1"/>
          </p:cNvSpPr>
          <p:nvPr>
            <p:ph idx="1"/>
          </p:nvPr>
        </p:nvSpPr>
        <p:spPr/>
        <p:txBody>
          <a:bodyPr>
            <a:normAutofit/>
          </a:bodyPr>
          <a:lstStyle/>
          <a:p>
            <a:pPr marL="457200" indent="-457200"/>
            <a:r>
              <a:rPr lang="en-US" dirty="0"/>
              <a:t>Promote Positive School Climate/Culture</a:t>
            </a:r>
          </a:p>
          <a:p>
            <a:pPr marL="457200" indent="-457200"/>
            <a:r>
              <a:rPr lang="en-US" dirty="0"/>
              <a:t>Include comprehensive positive behavior supports throughout the school; teach behavior expectations in all environments, reward positive behaviors/provide clear consistent consequences for negative behaviors. </a:t>
            </a:r>
          </a:p>
          <a:p>
            <a:pPr marL="457200" indent="-457200"/>
            <a:r>
              <a:rPr lang="en-US" dirty="0"/>
              <a:t>PBIS: Positive Behavior Intervention Support      </a:t>
            </a:r>
            <a:r>
              <a:rPr lang="en-US" dirty="0" smtClean="0"/>
              <a:t> </a:t>
            </a:r>
            <a:r>
              <a:rPr lang="en-US" dirty="0"/>
              <a:t>http://www.cde.state.co.us/pbis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Additionally</a:t>
            </a:r>
            <a:endParaRPr lang="en-US" dirty="0"/>
          </a:p>
        </p:txBody>
      </p:sp>
      <p:sp>
        <p:nvSpPr>
          <p:cNvPr id="4" name="Content Placeholder 2"/>
          <p:cNvSpPr>
            <a:spLocks noGrp="1"/>
          </p:cNvSpPr>
          <p:nvPr>
            <p:ph idx="1"/>
          </p:nvPr>
        </p:nvSpPr>
        <p:spPr/>
        <p:txBody>
          <a:bodyPr>
            <a:normAutofit/>
          </a:bodyPr>
          <a:lstStyle/>
          <a:p>
            <a:pPr marL="457200" indent="-457200"/>
            <a:r>
              <a:rPr lang="en-US" dirty="0" smtClean="0"/>
              <a:t>Utilize </a:t>
            </a:r>
            <a:r>
              <a:rPr lang="en-US" dirty="0"/>
              <a:t>constructive, non-physical de-escalation  &amp; redirection  </a:t>
            </a:r>
            <a:r>
              <a:rPr lang="en-US" dirty="0" smtClean="0"/>
              <a:t>techniques such </a:t>
            </a:r>
            <a:r>
              <a:rPr lang="en-US" dirty="0"/>
              <a:t>as </a:t>
            </a:r>
            <a:r>
              <a:rPr lang="en-US" dirty="0" smtClean="0"/>
              <a:t>those taught in Crisis Prevention Intervention (CPI)</a:t>
            </a:r>
            <a:endParaRPr lang="en-US" dirty="0"/>
          </a:p>
          <a:p>
            <a:pPr marL="457200" indent="-457200"/>
            <a:r>
              <a:rPr lang="en-US" dirty="0"/>
              <a:t>Re-structure </a:t>
            </a:r>
            <a:r>
              <a:rPr lang="en-US" dirty="0" smtClean="0"/>
              <a:t>environmental </a:t>
            </a:r>
            <a:r>
              <a:rPr lang="en-US" dirty="0"/>
              <a:t>hotspots (cafeteria, hallways </a:t>
            </a:r>
            <a:r>
              <a:rPr lang="en-US" dirty="0" err="1"/>
              <a:t>etc</a:t>
            </a:r>
            <a:r>
              <a:rPr lang="en-US" dirty="0" smtClean="0"/>
              <a:t>)</a:t>
            </a:r>
          </a:p>
          <a:p>
            <a:pPr marL="457200" indent="-457200"/>
            <a:r>
              <a:rPr lang="en-US" dirty="0" smtClean="0"/>
              <a:t>Intentionally teach &amp; practice behavioral expectations in natural environments</a:t>
            </a:r>
            <a:endParaRPr lang="en-US" dirty="0"/>
          </a:p>
          <a:p>
            <a:pPr marL="457200" indent="-457200"/>
            <a:r>
              <a:rPr lang="en-US" dirty="0"/>
              <a:t>Utilize individual </a:t>
            </a:r>
            <a:r>
              <a:rPr lang="en-US" dirty="0" smtClean="0"/>
              <a:t>(within the classroom) and </a:t>
            </a:r>
            <a:r>
              <a:rPr lang="en-US" dirty="0"/>
              <a:t>group </a:t>
            </a:r>
            <a:r>
              <a:rPr lang="en-US" dirty="0" smtClean="0"/>
              <a:t>(across the school) problem solving</a:t>
            </a:r>
          </a:p>
          <a:p>
            <a:pPr marL="457200" indent="-457200"/>
            <a:endParaRPr lang="en-US" dirty="0" smtClean="0"/>
          </a:p>
          <a:p>
            <a:pPr marL="457200" indent="-457200"/>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the use of Restraint:</a:t>
            </a:r>
            <a:br>
              <a:rPr lang="en-US" dirty="0" smtClean="0"/>
            </a:br>
            <a:r>
              <a:rPr lang="en-US" dirty="0" smtClean="0"/>
              <a:t>Individual Students</a:t>
            </a:r>
            <a:endParaRPr lang="en-US" dirty="0"/>
          </a:p>
        </p:txBody>
      </p:sp>
      <p:sp>
        <p:nvSpPr>
          <p:cNvPr id="4" name="Subtitle 4"/>
          <p:cNvSpPr>
            <a:spLocks noGrp="1"/>
          </p:cNvSpPr>
          <p:nvPr>
            <p:ph idx="1"/>
          </p:nvPr>
        </p:nvSpPr>
        <p:spPr/>
        <p:txBody>
          <a:bodyPr>
            <a:normAutofit/>
          </a:bodyPr>
          <a:lstStyle/>
          <a:p>
            <a:pPr marL="457200" indent="-457200" algn="l"/>
            <a:r>
              <a:rPr lang="en-US" dirty="0" smtClean="0">
                <a:solidFill>
                  <a:schemeClr val="tx1"/>
                </a:solidFill>
              </a:rPr>
              <a:t>Develop positive, relevant Behavior </a:t>
            </a:r>
            <a:r>
              <a:rPr lang="en-US" dirty="0">
                <a:solidFill>
                  <a:schemeClr val="tx1"/>
                </a:solidFill>
              </a:rPr>
              <a:t>I</a:t>
            </a:r>
            <a:r>
              <a:rPr lang="en-US" dirty="0" smtClean="0">
                <a:solidFill>
                  <a:schemeClr val="tx1"/>
                </a:solidFill>
              </a:rPr>
              <a:t>ntervention </a:t>
            </a:r>
            <a:r>
              <a:rPr lang="en-US" dirty="0">
                <a:solidFill>
                  <a:schemeClr val="tx1"/>
                </a:solidFill>
              </a:rPr>
              <a:t>P</a:t>
            </a:r>
            <a:r>
              <a:rPr lang="en-US" dirty="0" smtClean="0">
                <a:solidFill>
                  <a:schemeClr val="tx1"/>
                </a:solidFill>
              </a:rPr>
              <a:t>lans (BIP) that align with the school and/or classroom plan</a:t>
            </a:r>
          </a:p>
          <a:p>
            <a:pPr marL="457200" indent="-457200" algn="l"/>
            <a:r>
              <a:rPr lang="en-US" dirty="0" smtClean="0">
                <a:solidFill>
                  <a:schemeClr val="tx1"/>
                </a:solidFill>
              </a:rPr>
              <a:t>Include how you are going to teach behavioral expectations and replacement behaviors</a:t>
            </a:r>
          </a:p>
          <a:p>
            <a:pPr marL="457200" indent="-457200" algn="l"/>
            <a:r>
              <a:rPr lang="en-US" dirty="0" smtClean="0">
                <a:solidFill>
                  <a:schemeClr val="tx1"/>
                </a:solidFill>
              </a:rPr>
              <a:t>Always include parents</a:t>
            </a:r>
            <a:endParaRPr lang="en-US" dirty="0">
              <a:solidFill>
                <a:schemeClr val="tx1"/>
              </a:solidFill>
            </a:endParaRPr>
          </a:p>
          <a:p>
            <a:pPr marL="457200" indent="-457200" algn="l"/>
            <a:r>
              <a:rPr lang="en-US" dirty="0" smtClean="0">
                <a:solidFill>
                  <a:schemeClr val="tx1"/>
                </a:solidFill>
              </a:rPr>
              <a:t>Include a Crisis </a:t>
            </a:r>
            <a:r>
              <a:rPr lang="en-US" dirty="0">
                <a:solidFill>
                  <a:schemeClr val="tx1"/>
                </a:solidFill>
              </a:rPr>
              <a:t>P</a:t>
            </a:r>
            <a:r>
              <a:rPr lang="en-US" dirty="0" smtClean="0">
                <a:solidFill>
                  <a:schemeClr val="tx1"/>
                </a:solidFill>
              </a:rPr>
              <a:t>lan as necessary </a:t>
            </a:r>
          </a:p>
          <a:p>
            <a:pPr marL="457200" indent="-457200" algn="l"/>
            <a:r>
              <a:rPr lang="en-US" dirty="0" smtClean="0">
                <a:solidFill>
                  <a:schemeClr val="tx1"/>
                </a:solidFill>
              </a:rPr>
              <a:t>Ensure all staff are aware of &amp; understand the steps to follow in  case of an emergency</a:t>
            </a:r>
          </a:p>
          <a:p>
            <a:pPr marL="457200" indent="-457200" algn="l"/>
            <a:r>
              <a:rPr lang="en-US" dirty="0" smtClean="0">
                <a:solidFill>
                  <a:schemeClr val="tx1"/>
                </a:solidFill>
              </a:rPr>
              <a:t>Progress monitor &amp; tweak the BIP as deemed appropriate by the team</a:t>
            </a:r>
          </a:p>
          <a:p>
            <a:pPr marL="457200" indent="-457200" algn="l"/>
            <a:endParaRPr lang="en-US" dirty="0"/>
          </a:p>
          <a:p>
            <a:pPr marL="457200" indent="-457200" algn="l"/>
            <a:endParaRPr lang="en-US" dirty="0"/>
          </a:p>
          <a:p>
            <a:pPr marL="457200" indent="-457200" algn="l"/>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Restraint if used CDE Restraint Rules Require</a:t>
            </a:r>
            <a:endParaRPr lang="en-US" dirty="0"/>
          </a:p>
        </p:txBody>
      </p:sp>
      <p:sp>
        <p:nvSpPr>
          <p:cNvPr id="4" name="Subtitle 2"/>
          <p:cNvSpPr>
            <a:spLocks noGrp="1"/>
          </p:cNvSpPr>
          <p:nvPr>
            <p:ph idx="1"/>
          </p:nvPr>
        </p:nvSpPr>
        <p:spPr/>
        <p:txBody>
          <a:bodyPr>
            <a:normAutofit/>
          </a:bodyPr>
          <a:lstStyle/>
          <a:p>
            <a:pPr marL="285750" indent="-285750" algn="l"/>
            <a:r>
              <a:rPr lang="en-US" dirty="0" smtClean="0">
                <a:solidFill>
                  <a:schemeClr val="tx1"/>
                </a:solidFill>
              </a:rPr>
              <a:t>Have a school team review the circumstances</a:t>
            </a:r>
          </a:p>
          <a:p>
            <a:pPr marL="285750" indent="-285750" algn="l"/>
            <a:r>
              <a:rPr lang="en-US" dirty="0" smtClean="0">
                <a:solidFill>
                  <a:schemeClr val="tx1"/>
                </a:solidFill>
              </a:rPr>
              <a:t>“</a:t>
            </a:r>
            <a:r>
              <a:rPr lang="en-US" dirty="0">
                <a:solidFill>
                  <a:schemeClr val="tx1"/>
                </a:solidFill>
              </a:rPr>
              <a:t>The crisis management section of a student’s behavior plan or IEP must address the specific circumstances, procedures and staff involved if there is a possibility that restraint might be used</a:t>
            </a:r>
            <a:r>
              <a:rPr lang="en-US" dirty="0" smtClean="0">
                <a:solidFill>
                  <a:schemeClr val="tx1"/>
                </a:solidFill>
              </a:rPr>
              <a:t>.”  </a:t>
            </a:r>
          </a:p>
          <a:p>
            <a:pPr indent="-342900" algn="l"/>
            <a:r>
              <a:rPr lang="en-US" dirty="0" smtClean="0">
                <a:solidFill>
                  <a:schemeClr val="tx1"/>
                </a:solidFill>
              </a:rPr>
              <a:t>Be </a:t>
            </a:r>
            <a:r>
              <a:rPr lang="en-US" dirty="0">
                <a:solidFill>
                  <a:schemeClr val="tx1"/>
                </a:solidFill>
              </a:rPr>
              <a:t>sure all administrators and </a:t>
            </a:r>
            <a:r>
              <a:rPr lang="en-US" dirty="0" smtClean="0">
                <a:solidFill>
                  <a:schemeClr val="tx1"/>
                </a:solidFill>
              </a:rPr>
              <a:t>general </a:t>
            </a:r>
            <a:r>
              <a:rPr lang="en-US" dirty="0" smtClean="0">
                <a:solidFill>
                  <a:schemeClr val="tx1"/>
                </a:solidFill>
              </a:rPr>
              <a:t>education/special </a:t>
            </a:r>
            <a:r>
              <a:rPr lang="en-US" dirty="0">
                <a:solidFill>
                  <a:schemeClr val="tx1"/>
                </a:solidFill>
              </a:rPr>
              <a:t>education staff are aware that the behavior plan or </a:t>
            </a:r>
            <a:r>
              <a:rPr lang="en-US" dirty="0" smtClean="0">
                <a:solidFill>
                  <a:schemeClr val="tx1"/>
                </a:solidFill>
              </a:rPr>
              <a:t>IEP addresses  </a:t>
            </a:r>
            <a:r>
              <a:rPr lang="en-US" dirty="0">
                <a:solidFill>
                  <a:schemeClr val="tx1"/>
                </a:solidFill>
              </a:rPr>
              <a:t>the specifics of restraint, if it might be </a:t>
            </a:r>
            <a:r>
              <a:rPr lang="en-US" dirty="0" smtClean="0">
                <a:solidFill>
                  <a:schemeClr val="tx1"/>
                </a:solidFill>
              </a:rPr>
              <a:t>used</a:t>
            </a:r>
            <a:endParaRPr lang="en-US" dirty="0"/>
          </a:p>
          <a:p>
            <a:pPr indent="-342900" algn="l"/>
            <a:r>
              <a:rPr lang="en-US" dirty="0" smtClean="0">
                <a:solidFill>
                  <a:schemeClr val="tx1"/>
                </a:solidFill>
              </a:rPr>
              <a:t>Have parents sign off on the agreed upon plan</a:t>
            </a:r>
          </a:p>
          <a:p>
            <a:pPr algn="l"/>
            <a:endParaRPr lang="en-US" dirty="0" smtClean="0">
              <a:solidFill>
                <a:schemeClr val="tx1"/>
              </a:solidFill>
            </a:endParaRPr>
          </a:p>
          <a:p>
            <a:pPr marL="457200" indent="-457200" algn="l"/>
            <a:r>
              <a:rPr lang="en-US" dirty="0" smtClean="0">
                <a:solidFill>
                  <a:schemeClr val="tx1"/>
                </a:solidFill>
              </a:rPr>
              <a:t>Review the plan at regular intervals throughout the school year</a:t>
            </a:r>
            <a:endParaRPr lang="en-US" dirty="0">
              <a:solidFill>
                <a:schemeClr val="tx1"/>
              </a:solidFill>
            </a:endParaRPr>
          </a:p>
          <a:p>
            <a:pPr algn="l"/>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Restraint Is Used</a:t>
            </a:r>
            <a:endParaRPr lang="en-US" dirty="0"/>
          </a:p>
        </p:txBody>
      </p:sp>
      <p:sp>
        <p:nvSpPr>
          <p:cNvPr id="4" name="Subtitle 2"/>
          <p:cNvSpPr>
            <a:spLocks noGrp="1"/>
          </p:cNvSpPr>
          <p:nvPr>
            <p:ph idx="1"/>
          </p:nvPr>
        </p:nvSpPr>
        <p:spPr/>
        <p:txBody>
          <a:bodyPr>
            <a:normAutofit/>
          </a:bodyPr>
          <a:lstStyle/>
          <a:p>
            <a:pPr marL="457200" indent="-457200" algn="l"/>
            <a:r>
              <a:rPr lang="en-US" dirty="0" smtClean="0">
                <a:solidFill>
                  <a:schemeClr val="tx1"/>
                </a:solidFill>
              </a:rPr>
              <a:t>Document the </a:t>
            </a:r>
            <a:r>
              <a:rPr lang="en-US" dirty="0">
                <a:solidFill>
                  <a:schemeClr val="tx1"/>
                </a:solidFill>
              </a:rPr>
              <a:t>Incident </a:t>
            </a:r>
            <a:r>
              <a:rPr lang="en-US" dirty="0" smtClean="0">
                <a:solidFill>
                  <a:schemeClr val="tx1"/>
                </a:solidFill>
              </a:rPr>
              <a:t> </a:t>
            </a:r>
            <a:endParaRPr lang="en-US" dirty="0">
              <a:solidFill>
                <a:schemeClr val="tx1"/>
              </a:solidFill>
            </a:endParaRPr>
          </a:p>
          <a:p>
            <a:pPr marL="457200" indent="-457200" algn="l"/>
            <a:r>
              <a:rPr lang="en-US" dirty="0" smtClean="0">
                <a:solidFill>
                  <a:schemeClr val="tx1"/>
                </a:solidFill>
              </a:rPr>
              <a:t>Verbally </a:t>
            </a:r>
            <a:r>
              <a:rPr lang="en-US" dirty="0">
                <a:solidFill>
                  <a:schemeClr val="tx1"/>
                </a:solidFill>
              </a:rPr>
              <a:t>notify parents on the same day of incident</a:t>
            </a:r>
          </a:p>
          <a:p>
            <a:pPr marL="457200" indent="-457200" algn="l"/>
            <a:r>
              <a:rPr lang="en-US" dirty="0" smtClean="0">
                <a:solidFill>
                  <a:schemeClr val="tx1"/>
                </a:solidFill>
              </a:rPr>
              <a:t>Submit </a:t>
            </a:r>
            <a:r>
              <a:rPr lang="en-US" dirty="0">
                <a:solidFill>
                  <a:schemeClr val="tx1"/>
                </a:solidFill>
              </a:rPr>
              <a:t>a written report to school</a:t>
            </a:r>
          </a:p>
          <a:p>
            <a:pPr marL="457200" indent="-457200" algn="l"/>
            <a:r>
              <a:rPr lang="en-US" dirty="0" smtClean="0">
                <a:solidFill>
                  <a:schemeClr val="tx1"/>
                </a:solidFill>
              </a:rPr>
              <a:t>Within </a:t>
            </a:r>
            <a:r>
              <a:rPr lang="en-US" dirty="0">
                <a:solidFill>
                  <a:schemeClr val="tx1"/>
                </a:solidFill>
              </a:rPr>
              <a:t>36 hours, send a report to the parent(s) and place </a:t>
            </a:r>
            <a:r>
              <a:rPr lang="en-US" dirty="0" smtClean="0">
                <a:solidFill>
                  <a:schemeClr val="tx1"/>
                </a:solidFill>
              </a:rPr>
              <a:t>a copy </a:t>
            </a:r>
            <a:r>
              <a:rPr lang="en-US" dirty="0">
                <a:solidFill>
                  <a:schemeClr val="tx1"/>
                </a:solidFill>
              </a:rPr>
              <a:t>in the student’s file.</a:t>
            </a:r>
          </a:p>
          <a:p>
            <a:pPr algn="l"/>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Individual Incidents As They Occur</a:t>
            </a:r>
            <a:endParaRPr lang="en-US" dirty="0"/>
          </a:p>
        </p:txBody>
      </p:sp>
      <p:sp>
        <p:nvSpPr>
          <p:cNvPr id="4" name="Subtitle 4"/>
          <p:cNvSpPr>
            <a:spLocks noGrp="1"/>
          </p:cNvSpPr>
          <p:nvPr>
            <p:ph idx="1"/>
          </p:nvPr>
        </p:nvSpPr>
        <p:spPr/>
        <p:txBody>
          <a:bodyPr>
            <a:normAutofit/>
          </a:bodyPr>
          <a:lstStyle/>
          <a:p>
            <a:pPr marL="457200" indent="-457200" algn="l"/>
            <a:r>
              <a:rPr lang="en-US" dirty="0" smtClean="0"/>
              <a:t>School team</a:t>
            </a:r>
            <a:r>
              <a:rPr lang="en-US" dirty="0" smtClean="0">
                <a:solidFill>
                  <a:schemeClr val="tx1"/>
                </a:solidFill>
              </a:rPr>
              <a:t> </a:t>
            </a:r>
            <a:r>
              <a:rPr lang="en-US" dirty="0">
                <a:solidFill>
                  <a:schemeClr val="tx1"/>
                </a:solidFill>
              </a:rPr>
              <a:t>review of the incident</a:t>
            </a:r>
          </a:p>
          <a:p>
            <a:pPr marL="457200" indent="-457200" algn="l"/>
            <a:r>
              <a:rPr lang="en-US" dirty="0"/>
              <a:t>F</a:t>
            </a:r>
            <a:r>
              <a:rPr lang="en-US" dirty="0" smtClean="0">
                <a:solidFill>
                  <a:schemeClr val="tx1"/>
                </a:solidFill>
              </a:rPr>
              <a:t>ollow-up </a:t>
            </a:r>
            <a:r>
              <a:rPr lang="en-US" dirty="0">
                <a:solidFill>
                  <a:schemeClr val="tx1"/>
                </a:solidFill>
              </a:rPr>
              <a:t>meeting(s) with student and family</a:t>
            </a:r>
          </a:p>
          <a:p>
            <a:pPr marL="457200" indent="-457200" algn="l"/>
            <a:r>
              <a:rPr lang="en-US" dirty="0" smtClean="0"/>
              <a:t>R</a:t>
            </a:r>
            <a:r>
              <a:rPr lang="en-US" dirty="0" smtClean="0">
                <a:solidFill>
                  <a:schemeClr val="tx1"/>
                </a:solidFill>
              </a:rPr>
              <a:t>eview </a:t>
            </a:r>
            <a:r>
              <a:rPr lang="en-US" dirty="0">
                <a:solidFill>
                  <a:schemeClr val="tx1"/>
                </a:solidFill>
              </a:rPr>
              <a:t>documentation of the use of less restrictive alternatives</a:t>
            </a:r>
          </a:p>
          <a:p>
            <a:pPr marL="457200" indent="-457200" algn="l"/>
            <a:r>
              <a:rPr lang="en-US" dirty="0"/>
              <a:t>R</a:t>
            </a:r>
            <a:r>
              <a:rPr lang="en-US" dirty="0" smtClean="0">
                <a:solidFill>
                  <a:schemeClr val="tx1"/>
                </a:solidFill>
              </a:rPr>
              <a:t>ecommendations </a:t>
            </a:r>
            <a:r>
              <a:rPr lang="en-US" dirty="0">
                <a:solidFill>
                  <a:schemeClr val="tx1"/>
                </a:solidFill>
              </a:rPr>
              <a:t>for improved procedures</a:t>
            </a:r>
          </a:p>
          <a:p>
            <a:pPr marL="457200" indent="-457200" algn="l"/>
            <a:r>
              <a:rPr lang="en-US" dirty="0">
                <a:solidFill>
                  <a:schemeClr val="tx1"/>
                </a:solidFill>
              </a:rPr>
              <a:t>IEP team meets to review behavior support plans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Restraint/Seclusion Defined</a:t>
            </a:r>
            <a:endParaRPr lang="en-US" dirty="0"/>
          </a:p>
        </p:txBody>
      </p:sp>
      <p:sp>
        <p:nvSpPr>
          <p:cNvPr id="4" name="Content Placeholder 2"/>
          <p:cNvSpPr>
            <a:spLocks noGrp="1"/>
          </p:cNvSpPr>
          <p:nvPr>
            <p:ph idx="1"/>
          </p:nvPr>
        </p:nvSpPr>
        <p:spPr/>
        <p:txBody>
          <a:bodyPr>
            <a:normAutofit/>
          </a:bodyPr>
          <a:lstStyle/>
          <a:p>
            <a:r>
              <a:rPr lang="en-US" dirty="0" smtClean="0"/>
              <a:t>Restraint &amp; Seclusion refer to safety procedures in which as student is physically held (restraint</a:t>
            </a:r>
            <a:r>
              <a:rPr lang="en-US" dirty="0" smtClean="0"/>
              <a:t>) or </a:t>
            </a:r>
            <a:r>
              <a:rPr lang="en-US" dirty="0" smtClean="0"/>
              <a:t>isolated from others (seclusion) in response to serious problem behavior that places the student or others at risk of injury or harm</a:t>
            </a:r>
          </a:p>
          <a:p>
            <a:endParaRPr lang="en-US" dirty="0"/>
          </a:p>
          <a:p>
            <a:r>
              <a:rPr lang="en-US" dirty="0" smtClean="0"/>
              <a:t>Restraint &amp; Seclusion guidelines apply to all staff regardless of position and all students regardless of age or participation in general or special education</a:t>
            </a:r>
            <a:endParaRPr lang="en-US" dirty="0"/>
          </a:p>
        </p:txBody>
      </p:sp>
    </p:spTree>
    <p:extLst>
      <p:ext uri="{BB962C8B-B14F-4D97-AF65-F5344CB8AC3E}">
        <p14:creationId xmlns:p14="http://schemas.microsoft.com/office/powerpoint/2010/main" val="3407350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Review School Process Annually</a:t>
            </a:r>
            <a:endParaRPr lang="en-US" sz="4400" dirty="0"/>
          </a:p>
        </p:txBody>
      </p:sp>
      <p:sp>
        <p:nvSpPr>
          <p:cNvPr id="4" name="Subtitle 4"/>
          <p:cNvSpPr>
            <a:spLocks noGrp="1"/>
          </p:cNvSpPr>
          <p:nvPr>
            <p:ph idx="1"/>
          </p:nvPr>
        </p:nvSpPr>
        <p:spPr/>
        <p:txBody>
          <a:bodyPr>
            <a:normAutofit/>
          </a:bodyPr>
          <a:lstStyle/>
          <a:p>
            <a:pPr marL="457200" indent="-457200" algn="l"/>
            <a:r>
              <a:rPr lang="en-US" dirty="0" smtClean="0">
                <a:solidFill>
                  <a:schemeClr val="tx1"/>
                </a:solidFill>
              </a:rPr>
              <a:t>Annually review </a:t>
            </a:r>
            <a:r>
              <a:rPr lang="en-US" dirty="0">
                <a:solidFill>
                  <a:schemeClr val="tx1"/>
                </a:solidFill>
              </a:rPr>
              <a:t>the general use of </a:t>
            </a:r>
            <a:r>
              <a:rPr lang="en-US" dirty="0" smtClean="0">
                <a:solidFill>
                  <a:schemeClr val="tx1"/>
                </a:solidFill>
              </a:rPr>
              <a:t>restraints used throughout the school.</a:t>
            </a:r>
            <a:endParaRPr lang="en-US" dirty="0">
              <a:solidFill>
                <a:schemeClr val="tx1"/>
              </a:solidFill>
            </a:endParaRPr>
          </a:p>
          <a:p>
            <a:pPr marL="914400" lvl="1" indent="-457200" algn="l"/>
            <a:r>
              <a:rPr lang="en-US" sz="2200" dirty="0" smtClean="0">
                <a:solidFill>
                  <a:schemeClr val="tx1"/>
                </a:solidFill>
              </a:rPr>
              <a:t>Complete an analysis </a:t>
            </a:r>
            <a:r>
              <a:rPr lang="en-US" sz="2200" dirty="0">
                <a:solidFill>
                  <a:schemeClr val="tx1"/>
                </a:solidFill>
              </a:rPr>
              <a:t>of incident reports</a:t>
            </a:r>
          </a:p>
          <a:p>
            <a:pPr marL="914400" lvl="1" indent="-457200" algn="l"/>
            <a:r>
              <a:rPr lang="en-US" sz="2200" dirty="0" smtClean="0">
                <a:solidFill>
                  <a:schemeClr val="tx1"/>
                </a:solidFill>
              </a:rPr>
              <a:t>Provide training based on the needs </a:t>
            </a:r>
            <a:r>
              <a:rPr lang="en-US" sz="2200" dirty="0">
                <a:solidFill>
                  <a:schemeClr val="tx1"/>
                </a:solidFill>
              </a:rPr>
              <a:t>of </a:t>
            </a:r>
            <a:r>
              <a:rPr lang="en-US" sz="2200" dirty="0" smtClean="0">
                <a:solidFill>
                  <a:schemeClr val="tx1"/>
                </a:solidFill>
              </a:rPr>
              <a:t>staff/students</a:t>
            </a:r>
          </a:p>
          <a:p>
            <a:pPr marL="1371600" lvl="2" indent="-457200" algn="l"/>
            <a:r>
              <a:rPr lang="en-US" sz="2200" dirty="0" smtClean="0">
                <a:solidFill>
                  <a:schemeClr val="tx1"/>
                </a:solidFill>
              </a:rPr>
              <a:t>Consider staff </a:t>
            </a:r>
            <a:r>
              <a:rPr lang="en-US" sz="2200" dirty="0">
                <a:solidFill>
                  <a:schemeClr val="tx1"/>
                </a:solidFill>
              </a:rPr>
              <a:t>to student </a:t>
            </a:r>
            <a:r>
              <a:rPr lang="en-US" sz="2200" dirty="0" smtClean="0">
                <a:solidFill>
                  <a:schemeClr val="tx1"/>
                </a:solidFill>
              </a:rPr>
              <a:t>ratio</a:t>
            </a:r>
            <a:endParaRPr lang="en-US" sz="2200" dirty="0">
              <a:solidFill>
                <a:schemeClr val="tx1"/>
              </a:solidFill>
            </a:endParaRPr>
          </a:p>
          <a:p>
            <a:pPr marL="1371600" lvl="2" indent="-457200" algn="l"/>
            <a:r>
              <a:rPr lang="en-US" sz="2200" dirty="0" smtClean="0">
                <a:solidFill>
                  <a:schemeClr val="tx1"/>
                </a:solidFill>
              </a:rPr>
              <a:t>Consider environmental impacts; physical space, student </a:t>
            </a:r>
            <a:r>
              <a:rPr lang="en-US" sz="2200" dirty="0">
                <a:solidFill>
                  <a:schemeClr val="tx1"/>
                </a:solidFill>
              </a:rPr>
              <a:t>seating arrangement</a:t>
            </a:r>
            <a:r>
              <a:rPr lang="en-US" sz="2200" dirty="0" smtClean="0">
                <a:solidFill>
                  <a:schemeClr val="tx1"/>
                </a:solidFill>
              </a:rPr>
              <a:t>, </a:t>
            </a:r>
            <a:r>
              <a:rPr lang="en-US" sz="2200" dirty="0">
                <a:solidFill>
                  <a:schemeClr val="tx1"/>
                </a:solidFill>
              </a:rPr>
              <a:t>noise </a:t>
            </a:r>
            <a:r>
              <a:rPr lang="en-US" sz="2200" dirty="0" smtClean="0">
                <a:solidFill>
                  <a:schemeClr val="tx1"/>
                </a:solidFill>
              </a:rPr>
              <a:t>levels </a:t>
            </a:r>
            <a:r>
              <a:rPr lang="en-US" sz="2200" dirty="0" err="1" smtClean="0">
                <a:solidFill>
                  <a:schemeClr val="tx1"/>
                </a:solidFill>
              </a:rPr>
              <a:t>etc</a:t>
            </a:r>
            <a:endParaRPr lang="en-US" sz="2200" dirty="0" smtClean="0">
              <a:solidFill>
                <a:schemeClr val="tx1"/>
              </a:solidFill>
            </a:endParaRPr>
          </a:p>
          <a:p>
            <a:pPr marL="1371600" lvl="2" indent="-457200" algn="l"/>
            <a:r>
              <a:rPr lang="en-US" sz="2200" dirty="0" smtClean="0">
                <a:solidFill>
                  <a:schemeClr val="tx1"/>
                </a:solidFill>
              </a:rPr>
              <a:t>Review your schools comprehensive building level response to behavior to include disciplinary &amp; drop-out rates</a:t>
            </a:r>
            <a:endParaRPr lang="en-US" sz="2200" dirty="0">
              <a:solidFill>
                <a:schemeClr val="tx1"/>
              </a:solidFill>
            </a:endParaRPr>
          </a:p>
          <a:p>
            <a:pPr algn="l"/>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143000"/>
          </a:xfrm>
        </p:spPr>
        <p:txBody>
          <a:bodyPr/>
          <a:lstStyle/>
          <a:p>
            <a:r>
              <a:rPr lang="en-US" dirty="0" smtClean="0"/>
              <a:t>Parent Complaints</a:t>
            </a:r>
            <a:endParaRPr lang="en-US" dirty="0"/>
          </a:p>
        </p:txBody>
      </p:sp>
      <p:sp>
        <p:nvSpPr>
          <p:cNvPr id="4" name="Content Placeholder 2"/>
          <p:cNvSpPr>
            <a:spLocks noGrp="1"/>
          </p:cNvSpPr>
          <p:nvPr>
            <p:ph idx="1"/>
          </p:nvPr>
        </p:nvSpPr>
        <p:spPr>
          <a:xfrm>
            <a:off x="457200" y="1219200"/>
            <a:ext cx="7620000" cy="4495800"/>
          </a:xfrm>
        </p:spPr>
        <p:txBody>
          <a:bodyPr>
            <a:noAutofit/>
          </a:bodyPr>
          <a:lstStyle/>
          <a:p>
            <a:r>
              <a:rPr lang="en-US" dirty="0"/>
              <a:t>If a parent believes that a district has policies that are inconsistent with the restraint rules or that the restraint rules have been violated, the CDE General Grievance process may be used. For information on the CDE grievance process:</a:t>
            </a:r>
          </a:p>
          <a:p>
            <a:r>
              <a:rPr lang="en-US" dirty="0">
                <a:hlinkClick r:id="rId2"/>
              </a:rPr>
              <a:t>CDE Grievance Process</a:t>
            </a:r>
            <a:endParaRPr lang="en-US" dirty="0"/>
          </a:p>
          <a:p>
            <a:r>
              <a:rPr lang="en-US" dirty="0"/>
              <a:t>If a parent of a child with a disability believes that the use of restraint has resulted in or is due to a denial of a free appropriate public education under IDEA, the parent may access the IDEA dispute resolution processes. For information on special education dispute resolution:</a:t>
            </a:r>
          </a:p>
          <a:p>
            <a:r>
              <a:rPr lang="en-US" dirty="0">
                <a:hlinkClick r:id="rId3"/>
              </a:rPr>
              <a:t>Special Education Dispute Resolution</a:t>
            </a:r>
            <a:endParaRPr lang="en-US" dirty="0"/>
          </a:p>
          <a:p>
            <a:r>
              <a:rPr lang="en-US" dirty="0"/>
              <a:t>- See more at: http://www.cde.state.co.us/cdesped/Restraints.asp#sthash.hl5EeWkF.dpuf</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Teachers are protected from individual liability for negligence as long as their actions </a:t>
            </a:r>
            <a:endParaRPr lang="en-US" sz="3200" dirty="0"/>
          </a:p>
        </p:txBody>
      </p:sp>
      <p:sp>
        <p:nvSpPr>
          <p:cNvPr id="4" name="Subtitle 2"/>
          <p:cNvSpPr>
            <a:spLocks noGrp="1"/>
          </p:cNvSpPr>
          <p:nvPr>
            <p:ph idx="1"/>
          </p:nvPr>
        </p:nvSpPr>
        <p:spPr/>
        <p:txBody>
          <a:bodyPr/>
          <a:lstStyle/>
          <a:p>
            <a:pPr marL="457200" indent="-457200" algn="l"/>
            <a:r>
              <a:rPr lang="en-US" dirty="0" smtClean="0">
                <a:solidFill>
                  <a:schemeClr val="tx1"/>
                </a:solidFill>
              </a:rPr>
              <a:t>Occurred </a:t>
            </a:r>
            <a:r>
              <a:rPr lang="en-US" dirty="0">
                <a:solidFill>
                  <a:schemeClr val="tx1"/>
                </a:solidFill>
              </a:rPr>
              <a:t>within the course </a:t>
            </a:r>
            <a:r>
              <a:rPr lang="en-US" dirty="0" smtClean="0">
                <a:solidFill>
                  <a:schemeClr val="tx1"/>
                </a:solidFill>
              </a:rPr>
              <a:t>and scope </a:t>
            </a:r>
            <a:r>
              <a:rPr lang="en-US" dirty="0">
                <a:solidFill>
                  <a:schemeClr val="tx1"/>
                </a:solidFill>
              </a:rPr>
              <a:t>of </a:t>
            </a:r>
            <a:r>
              <a:rPr lang="en-US" dirty="0" smtClean="0">
                <a:solidFill>
                  <a:schemeClr val="tx1"/>
                </a:solidFill>
              </a:rPr>
              <a:t>employment duties</a:t>
            </a:r>
            <a:endParaRPr lang="en-US" dirty="0">
              <a:solidFill>
                <a:schemeClr val="tx1"/>
              </a:solidFill>
            </a:endParaRPr>
          </a:p>
          <a:p>
            <a:pPr marL="457200" indent="-457200" algn="l"/>
            <a:r>
              <a:rPr lang="en-US" dirty="0" smtClean="0">
                <a:solidFill>
                  <a:schemeClr val="tx1"/>
                </a:solidFill>
              </a:rPr>
              <a:t>Were </a:t>
            </a:r>
            <a:r>
              <a:rPr lang="en-US" dirty="0">
                <a:solidFill>
                  <a:schemeClr val="tx1"/>
                </a:solidFill>
              </a:rPr>
              <a:t>not of a criminal nature</a:t>
            </a:r>
          </a:p>
          <a:p>
            <a:pPr marL="457200" indent="-457200" algn="l"/>
            <a:r>
              <a:rPr lang="en-US" dirty="0" smtClean="0">
                <a:solidFill>
                  <a:schemeClr val="tx1"/>
                </a:solidFill>
              </a:rPr>
              <a:t>Were </a:t>
            </a:r>
            <a:r>
              <a:rPr lang="en-US" dirty="0">
                <a:solidFill>
                  <a:schemeClr val="tx1"/>
                </a:solidFill>
              </a:rPr>
              <a:t>not “willful and wanton”</a:t>
            </a:r>
          </a:p>
          <a:p>
            <a:pPr algn="l"/>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Restraint Law</a:t>
            </a:r>
            <a:endParaRPr lang="en-US" dirty="0"/>
          </a:p>
        </p:txBody>
      </p:sp>
      <p:sp>
        <p:nvSpPr>
          <p:cNvPr id="4" name="Subtitle 2"/>
          <p:cNvSpPr>
            <a:spLocks noGrp="1"/>
          </p:cNvSpPr>
          <p:nvPr>
            <p:ph idx="1"/>
          </p:nvPr>
        </p:nvSpPr>
        <p:spPr/>
        <p:txBody>
          <a:bodyPr>
            <a:normAutofit/>
          </a:bodyPr>
          <a:lstStyle/>
          <a:p>
            <a:pPr algn="l"/>
            <a:r>
              <a:rPr lang="en-US" dirty="0">
                <a:solidFill>
                  <a:schemeClr val="tx1"/>
                </a:solidFill>
              </a:rPr>
              <a:t>Colorado State Law requires annual </a:t>
            </a:r>
            <a:r>
              <a:rPr lang="en-US" dirty="0" smtClean="0">
                <a:solidFill>
                  <a:schemeClr val="tx1"/>
                </a:solidFill>
              </a:rPr>
              <a:t>training:</a:t>
            </a:r>
            <a:endParaRPr lang="en-US" dirty="0"/>
          </a:p>
          <a:p>
            <a:pPr lvl="1"/>
            <a:endParaRPr lang="en-US" dirty="0" smtClean="0">
              <a:solidFill>
                <a:schemeClr val="tx1"/>
              </a:solidFill>
            </a:endParaRPr>
          </a:p>
          <a:p>
            <a:pPr lvl="1"/>
            <a:r>
              <a:rPr lang="en-US" dirty="0" smtClean="0">
                <a:solidFill>
                  <a:schemeClr val="tx1"/>
                </a:solidFill>
              </a:rPr>
              <a:t>To </a:t>
            </a:r>
            <a:r>
              <a:rPr lang="en-US" dirty="0">
                <a:solidFill>
                  <a:schemeClr val="tx1"/>
                </a:solidFill>
              </a:rPr>
              <a:t>review </a:t>
            </a:r>
            <a:r>
              <a:rPr lang="en-US" dirty="0" smtClean="0">
                <a:solidFill>
                  <a:schemeClr val="tx1"/>
                </a:solidFill>
              </a:rPr>
              <a:t>the requirements </a:t>
            </a:r>
            <a:r>
              <a:rPr lang="en-US" dirty="0">
                <a:solidFill>
                  <a:schemeClr val="tx1"/>
                </a:solidFill>
              </a:rPr>
              <a:t>of Restraint </a:t>
            </a:r>
            <a:r>
              <a:rPr lang="en-US" dirty="0" smtClean="0">
                <a:solidFill>
                  <a:schemeClr val="tx1"/>
                </a:solidFill>
              </a:rPr>
              <a:t>Law as they pertain to individual students</a:t>
            </a:r>
          </a:p>
          <a:p>
            <a:pPr lvl="1"/>
            <a:r>
              <a:rPr lang="en-US" dirty="0" smtClean="0">
                <a:solidFill>
                  <a:schemeClr val="tx1"/>
                </a:solidFill>
              </a:rPr>
              <a:t>To </a:t>
            </a:r>
            <a:r>
              <a:rPr lang="en-US" dirty="0">
                <a:solidFill>
                  <a:schemeClr val="tx1"/>
                </a:solidFill>
              </a:rPr>
              <a:t>review reporting </a:t>
            </a:r>
            <a:r>
              <a:rPr lang="en-US" dirty="0" smtClean="0">
                <a:solidFill>
                  <a:schemeClr val="tx1"/>
                </a:solidFill>
              </a:rPr>
              <a:t>requirements of Restraint Law as they pertain to state reporting</a:t>
            </a:r>
          </a:p>
          <a:p>
            <a:pPr algn="l"/>
            <a:endParaRPr lang="en-US" dirty="0">
              <a:solidFill>
                <a:schemeClr val="tx1"/>
              </a:solidFill>
            </a:endParaRPr>
          </a:p>
          <a:p>
            <a:pPr algn="l"/>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Restraint</a:t>
            </a:r>
            <a:endParaRPr lang="en-US" dirty="0"/>
          </a:p>
        </p:txBody>
      </p:sp>
      <p:sp>
        <p:nvSpPr>
          <p:cNvPr id="6" name="Subtitle 2"/>
          <p:cNvSpPr>
            <a:spLocks noGrp="1"/>
          </p:cNvSpPr>
          <p:nvPr>
            <p:ph idx="1"/>
          </p:nvPr>
        </p:nvSpPr>
        <p:spPr/>
        <p:txBody>
          <a:bodyPr>
            <a:normAutofit/>
          </a:bodyPr>
          <a:lstStyle/>
          <a:p>
            <a:pPr marL="457200" indent="-457200" algn="l"/>
            <a:r>
              <a:rPr lang="en-US" dirty="0">
                <a:solidFill>
                  <a:schemeClr val="tx1"/>
                </a:solidFill>
              </a:rPr>
              <a:t>Any method or device used to limit </a:t>
            </a:r>
            <a:r>
              <a:rPr lang="en-US" dirty="0" smtClean="0">
                <a:solidFill>
                  <a:schemeClr val="tx1"/>
                </a:solidFill>
              </a:rPr>
              <a:t>freedom of movement</a:t>
            </a:r>
            <a:r>
              <a:rPr lang="en-US" dirty="0">
                <a:solidFill>
                  <a:schemeClr val="tx1"/>
                </a:solidFill>
              </a:rPr>
              <a:t>, including but </a:t>
            </a:r>
            <a:r>
              <a:rPr lang="en-US" dirty="0" smtClean="0">
                <a:solidFill>
                  <a:schemeClr val="tx1"/>
                </a:solidFill>
              </a:rPr>
              <a:t>not limited </a:t>
            </a:r>
            <a:r>
              <a:rPr lang="en-US" dirty="0">
                <a:solidFill>
                  <a:schemeClr val="tx1"/>
                </a:solidFill>
              </a:rPr>
              <a:t>to </a:t>
            </a:r>
            <a:r>
              <a:rPr lang="en-US" dirty="0" smtClean="0">
                <a:solidFill>
                  <a:schemeClr val="tx1"/>
                </a:solidFill>
              </a:rPr>
              <a:t>bodily physical </a:t>
            </a:r>
            <a:r>
              <a:rPr lang="en-US" dirty="0">
                <a:solidFill>
                  <a:schemeClr val="tx1"/>
                </a:solidFill>
              </a:rPr>
              <a:t>force, mechanical </a:t>
            </a:r>
            <a:r>
              <a:rPr lang="en-US" dirty="0" smtClean="0">
                <a:solidFill>
                  <a:schemeClr val="tx1"/>
                </a:solidFill>
              </a:rPr>
              <a:t>devices, chemicals and </a:t>
            </a:r>
            <a:r>
              <a:rPr lang="en-US" dirty="0">
                <a:solidFill>
                  <a:schemeClr val="tx1"/>
                </a:solidFill>
              </a:rPr>
              <a:t>seclusion. </a:t>
            </a:r>
            <a:endParaRPr lang="en-US" dirty="0" smtClean="0">
              <a:solidFill>
                <a:schemeClr val="tx1"/>
              </a:solidFill>
            </a:endParaRPr>
          </a:p>
          <a:p>
            <a:pPr marL="457200" indent="-457200" algn="l"/>
            <a:endParaRPr lang="en-US" dirty="0" smtClean="0">
              <a:solidFill>
                <a:schemeClr val="tx1"/>
              </a:solidFill>
            </a:endParaRPr>
          </a:p>
          <a:p>
            <a:pPr marL="457200" indent="-457200" algn="l"/>
            <a:r>
              <a:rPr lang="en-US" dirty="0" smtClean="0">
                <a:solidFill>
                  <a:schemeClr val="tx1"/>
                </a:solidFill>
              </a:rPr>
              <a:t>The </a:t>
            </a:r>
            <a:r>
              <a:rPr lang="en-US" dirty="0">
                <a:solidFill>
                  <a:schemeClr val="tx1"/>
                </a:solidFill>
              </a:rPr>
              <a:t>holding of </a:t>
            </a:r>
            <a:r>
              <a:rPr lang="en-US" dirty="0" smtClean="0">
                <a:solidFill>
                  <a:schemeClr val="tx1"/>
                </a:solidFill>
              </a:rPr>
              <a:t>a student </a:t>
            </a:r>
            <a:r>
              <a:rPr lang="en-US" dirty="0">
                <a:solidFill>
                  <a:schemeClr val="tx1"/>
                </a:solidFill>
              </a:rPr>
              <a:t>for any length of time with </a:t>
            </a:r>
            <a:r>
              <a:rPr lang="en-US" dirty="0" smtClean="0">
                <a:solidFill>
                  <a:schemeClr val="tx1"/>
                </a:solidFill>
              </a:rPr>
              <a:t>any purpose </a:t>
            </a:r>
            <a:r>
              <a:rPr lang="en-US" dirty="0">
                <a:solidFill>
                  <a:schemeClr val="tx1"/>
                </a:solidFill>
              </a:rPr>
              <a:t>or intent other than providing </a:t>
            </a:r>
            <a:r>
              <a:rPr lang="en-US" dirty="0" smtClean="0">
                <a:solidFill>
                  <a:schemeClr val="tx1"/>
                </a:solidFill>
              </a:rPr>
              <a:t>safety and/or </a:t>
            </a:r>
            <a:r>
              <a:rPr lang="en-US" dirty="0">
                <a:solidFill>
                  <a:schemeClr val="tx1"/>
                </a:solidFill>
              </a:rPr>
              <a:t>comfort and support is considered </a:t>
            </a:r>
            <a:r>
              <a:rPr lang="en-US" dirty="0" smtClean="0">
                <a:solidFill>
                  <a:schemeClr val="tx1"/>
                </a:solidFill>
              </a:rPr>
              <a:t>a restraint</a:t>
            </a:r>
            <a:r>
              <a:rPr lang="en-US" dirty="0">
                <a:solidFill>
                  <a:schemeClr val="tx1"/>
                </a:solidFill>
              </a:rPr>
              <a:t>.</a:t>
            </a:r>
          </a:p>
          <a:p>
            <a:pPr algn="l"/>
            <a:endParaRPr lang="en-US" dirty="0"/>
          </a:p>
        </p:txBody>
      </p:sp>
    </p:spTree>
    <p:extLst>
      <p:ext uri="{BB962C8B-B14F-4D97-AF65-F5344CB8AC3E}">
        <p14:creationId xmlns:p14="http://schemas.microsoft.com/office/powerpoint/2010/main" val="16956952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Three Types of Restraint</a:t>
            </a:r>
            <a:endParaRPr lang="en-US" dirty="0"/>
          </a:p>
        </p:txBody>
      </p:sp>
      <p:sp>
        <p:nvSpPr>
          <p:cNvPr id="6" name="Content Placeholder 4"/>
          <p:cNvSpPr>
            <a:spLocks noGrp="1"/>
          </p:cNvSpPr>
          <p:nvPr>
            <p:ph idx="1"/>
          </p:nvPr>
        </p:nvSpPr>
        <p:spPr/>
        <p:txBody>
          <a:bodyPr>
            <a:normAutofit/>
          </a:bodyPr>
          <a:lstStyle/>
          <a:p>
            <a:endParaRPr lang="en-US" b="1" dirty="0" smtClean="0"/>
          </a:p>
          <a:p>
            <a:r>
              <a:rPr lang="en-US" b="1" dirty="0" smtClean="0"/>
              <a:t>Mechanical </a:t>
            </a:r>
            <a:r>
              <a:rPr lang="en-US" b="1" dirty="0"/>
              <a:t>: </a:t>
            </a:r>
            <a:r>
              <a:rPr lang="en-US" dirty="0"/>
              <a:t>Use of any device (tape, tie-downs) to limit an individual’s body movement. </a:t>
            </a:r>
            <a:r>
              <a:rPr lang="en-US" b="1" dirty="0"/>
              <a:t>N</a:t>
            </a:r>
            <a:r>
              <a:rPr lang="en-US" b="1" dirty="0" smtClean="0"/>
              <a:t>ot permitted</a:t>
            </a:r>
            <a:r>
              <a:rPr lang="en-US" dirty="0" smtClean="0"/>
              <a:t> </a:t>
            </a:r>
            <a:endParaRPr lang="en-US" dirty="0"/>
          </a:p>
          <a:p>
            <a:endParaRPr lang="en-US" b="1" dirty="0"/>
          </a:p>
          <a:p>
            <a:r>
              <a:rPr lang="en-US" b="1" dirty="0" smtClean="0"/>
              <a:t>Chemical: </a:t>
            </a:r>
            <a:r>
              <a:rPr lang="en-US" dirty="0" smtClean="0"/>
              <a:t>Use </a:t>
            </a:r>
            <a:r>
              <a:rPr lang="en-US" dirty="0"/>
              <a:t>of medication to control behavior or restrict a patient’s freedom of movement. </a:t>
            </a:r>
            <a:r>
              <a:rPr lang="en-US" b="1" dirty="0"/>
              <a:t>Not </a:t>
            </a:r>
            <a:r>
              <a:rPr lang="en-US" b="1" dirty="0" smtClean="0"/>
              <a:t>permitted</a:t>
            </a:r>
            <a:r>
              <a:rPr lang="en-US" dirty="0" smtClean="0"/>
              <a:t>; </a:t>
            </a:r>
            <a:r>
              <a:rPr lang="en-US" dirty="0"/>
              <a:t>however, many students may be on </a:t>
            </a:r>
            <a:r>
              <a:rPr lang="en-US" dirty="0" smtClean="0"/>
              <a:t>medication in </a:t>
            </a:r>
            <a:r>
              <a:rPr lang="en-US" dirty="0"/>
              <a:t>schools.</a:t>
            </a:r>
          </a:p>
          <a:p>
            <a:endParaRPr lang="en-US" b="1" dirty="0"/>
          </a:p>
          <a:p>
            <a:r>
              <a:rPr lang="en-US" b="1" dirty="0" smtClean="0"/>
              <a:t>Physical: </a:t>
            </a:r>
            <a:r>
              <a:rPr lang="en-US" dirty="0" smtClean="0"/>
              <a:t>Use </a:t>
            </a:r>
            <a:r>
              <a:rPr lang="en-US" dirty="0"/>
              <a:t>of one or more people using their bodies to restrict another’s movement. </a:t>
            </a:r>
            <a:r>
              <a:rPr lang="en-US" b="1" dirty="0"/>
              <a:t>Can be used given certain criteria are met.</a:t>
            </a:r>
          </a:p>
          <a:p>
            <a:endParaRPr lang="en-US" dirty="0"/>
          </a:p>
        </p:txBody>
      </p:sp>
    </p:spTree>
    <p:extLst>
      <p:ext uri="{BB962C8B-B14F-4D97-AF65-F5344CB8AC3E}">
        <p14:creationId xmlns:p14="http://schemas.microsoft.com/office/powerpoint/2010/main" val="1250648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Restraint Does </a:t>
            </a:r>
            <a:r>
              <a:rPr lang="en-US" u="sng" dirty="0" smtClean="0"/>
              <a:t>Not</a:t>
            </a:r>
            <a:r>
              <a:rPr lang="en-US" dirty="0" smtClean="0"/>
              <a:t> Include:</a:t>
            </a:r>
            <a:endParaRPr lang="en-US" dirty="0"/>
          </a:p>
        </p:txBody>
      </p:sp>
      <p:sp>
        <p:nvSpPr>
          <p:cNvPr id="6" name="Content Placeholder 2"/>
          <p:cNvSpPr>
            <a:spLocks noGrp="1"/>
          </p:cNvSpPr>
          <p:nvPr>
            <p:ph idx="1"/>
          </p:nvPr>
        </p:nvSpPr>
        <p:spPr/>
        <p:txBody>
          <a:bodyPr>
            <a:normAutofit/>
          </a:bodyPr>
          <a:lstStyle/>
          <a:p>
            <a:r>
              <a:rPr lang="en-US" dirty="0"/>
              <a:t>P</a:t>
            </a:r>
            <a:r>
              <a:rPr lang="en-US" dirty="0" smtClean="0"/>
              <a:t>rotective</a:t>
            </a:r>
            <a:r>
              <a:rPr lang="en-US" dirty="0"/>
              <a:t>, adaptive or positioning </a:t>
            </a:r>
            <a:r>
              <a:rPr lang="en-US" dirty="0" smtClean="0"/>
              <a:t>supports</a:t>
            </a:r>
          </a:p>
          <a:p>
            <a:pPr marL="0" indent="0"/>
            <a:endParaRPr lang="en-US" dirty="0"/>
          </a:p>
          <a:p>
            <a:r>
              <a:rPr lang="en-US" dirty="0" smtClean="0"/>
              <a:t>The </a:t>
            </a:r>
            <a:r>
              <a:rPr lang="en-US" dirty="0"/>
              <a:t>holding of a child by one adult for </a:t>
            </a:r>
            <a:r>
              <a:rPr lang="en-US" dirty="0" smtClean="0"/>
              <a:t>the purposes </a:t>
            </a:r>
            <a:r>
              <a:rPr lang="en-US" dirty="0"/>
              <a:t>of calming or comforting the </a:t>
            </a:r>
            <a:r>
              <a:rPr lang="en-US" dirty="0" smtClean="0"/>
              <a:t>child</a:t>
            </a:r>
          </a:p>
          <a:p>
            <a:pPr marL="0" indent="0"/>
            <a:endParaRPr lang="en-US" dirty="0"/>
          </a:p>
          <a:p>
            <a:r>
              <a:rPr lang="en-US" dirty="0" smtClean="0"/>
              <a:t>The </a:t>
            </a:r>
            <a:r>
              <a:rPr lang="en-US" dirty="0"/>
              <a:t>holding of an individual for less than </a:t>
            </a:r>
            <a:r>
              <a:rPr lang="en-US" dirty="0" smtClean="0"/>
              <a:t>five minutes </a:t>
            </a:r>
            <a:r>
              <a:rPr lang="en-US" dirty="0"/>
              <a:t>by a staff person for protection of </a:t>
            </a:r>
            <a:r>
              <a:rPr lang="en-US" dirty="0" smtClean="0"/>
              <a:t>the individual </a:t>
            </a:r>
            <a:r>
              <a:rPr lang="en-US" dirty="0"/>
              <a:t>or other </a:t>
            </a:r>
            <a:r>
              <a:rPr lang="en-US" dirty="0" smtClean="0"/>
              <a:t>persons</a:t>
            </a:r>
          </a:p>
          <a:p>
            <a:pPr marL="0" indent="0"/>
            <a:endParaRPr lang="en-US" dirty="0" smtClean="0"/>
          </a:p>
          <a:p>
            <a:endParaRPr lang="en-US" dirty="0"/>
          </a:p>
        </p:txBody>
      </p:sp>
    </p:spTree>
    <p:extLst>
      <p:ext uri="{BB962C8B-B14F-4D97-AF65-F5344CB8AC3E}">
        <p14:creationId xmlns:p14="http://schemas.microsoft.com/office/powerpoint/2010/main" val="2748819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School Responsibility</a:t>
            </a:r>
            <a:endParaRPr lang="en-US" dirty="0"/>
          </a:p>
        </p:txBody>
      </p:sp>
      <p:sp>
        <p:nvSpPr>
          <p:cNvPr id="6" name="Content Placeholder 2"/>
          <p:cNvSpPr>
            <a:spLocks noGrp="1"/>
          </p:cNvSpPr>
          <p:nvPr>
            <p:ph idx="1"/>
          </p:nvPr>
        </p:nvSpPr>
        <p:spPr/>
        <p:txBody>
          <a:bodyPr>
            <a:normAutofit/>
          </a:bodyPr>
          <a:lstStyle/>
          <a:p>
            <a:pPr marL="0" indent="0"/>
            <a:r>
              <a:rPr lang="en-US" dirty="0" smtClean="0"/>
              <a:t> An </a:t>
            </a:r>
            <a:r>
              <a:rPr lang="en-US" dirty="0"/>
              <a:t>agency may only use </a:t>
            </a:r>
            <a:r>
              <a:rPr lang="en-US" dirty="0" smtClean="0"/>
              <a:t>restraint in </a:t>
            </a:r>
            <a:r>
              <a:rPr lang="en-US" dirty="0"/>
              <a:t>cases of </a:t>
            </a:r>
            <a:r>
              <a:rPr lang="en-US" dirty="0" smtClean="0"/>
              <a:t>emergency</a:t>
            </a:r>
          </a:p>
          <a:p>
            <a:pPr marL="0" indent="0"/>
            <a:endParaRPr lang="en-US" dirty="0" smtClean="0"/>
          </a:p>
          <a:p>
            <a:r>
              <a:rPr lang="en-US" dirty="0" smtClean="0"/>
              <a:t>“Serious</a:t>
            </a:r>
            <a:r>
              <a:rPr lang="en-US" dirty="0"/>
              <a:t>, probable, imminent threat of bodily harm to self or </a:t>
            </a:r>
            <a:r>
              <a:rPr lang="en-US" dirty="0" smtClean="0"/>
              <a:t>others where </a:t>
            </a:r>
            <a:r>
              <a:rPr lang="en-US" dirty="0"/>
              <a:t>there is the present ability to effect such bodily harm</a:t>
            </a:r>
            <a:r>
              <a:rPr lang="en-US" dirty="0" smtClean="0"/>
              <a:t>.” 2.01(1)</a:t>
            </a:r>
          </a:p>
          <a:p>
            <a:endParaRPr lang="en-US" dirty="0"/>
          </a:p>
          <a:p>
            <a:r>
              <a:rPr lang="en-US" dirty="0"/>
              <a:t>“…may exist when a student is destructing property which </a:t>
            </a:r>
            <a:r>
              <a:rPr lang="en-US" dirty="0" smtClean="0"/>
              <a:t>could lead </a:t>
            </a:r>
            <a:r>
              <a:rPr lang="en-US" dirty="0"/>
              <a:t>to harm to the student or to others.” 2.00 (5)</a:t>
            </a:r>
          </a:p>
          <a:p>
            <a:endParaRPr lang="en-US" dirty="0"/>
          </a:p>
        </p:txBody>
      </p:sp>
    </p:spTree>
    <p:extLst>
      <p:ext uri="{BB962C8B-B14F-4D97-AF65-F5344CB8AC3E}">
        <p14:creationId xmlns:p14="http://schemas.microsoft.com/office/powerpoint/2010/main" val="11696104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If Restraint is likely to be used, training must include:</a:t>
            </a:r>
            <a:endParaRPr lang="en-US" dirty="0"/>
          </a:p>
        </p:txBody>
      </p:sp>
      <p:sp>
        <p:nvSpPr>
          <p:cNvPr id="6" name="Content Placeholder 2"/>
          <p:cNvSpPr>
            <a:spLocks noGrp="1"/>
          </p:cNvSpPr>
          <p:nvPr>
            <p:ph idx="1"/>
          </p:nvPr>
        </p:nvSpPr>
        <p:spPr>
          <a:xfrm>
            <a:off x="457200" y="1828800"/>
            <a:ext cx="7620000" cy="4495800"/>
          </a:xfrm>
        </p:spPr>
        <p:txBody>
          <a:bodyPr>
            <a:normAutofit lnSpcReduction="10000"/>
          </a:bodyPr>
          <a:lstStyle/>
          <a:p>
            <a:r>
              <a:rPr lang="en-US" dirty="0"/>
              <a:t>A</a:t>
            </a:r>
            <a:r>
              <a:rPr lang="en-US" dirty="0" smtClean="0"/>
              <a:t> </a:t>
            </a:r>
            <a:r>
              <a:rPr lang="en-US" dirty="0"/>
              <a:t>continuum of prevention </a:t>
            </a:r>
            <a:r>
              <a:rPr lang="en-US" dirty="0" smtClean="0"/>
              <a:t>techniques</a:t>
            </a:r>
            <a:endParaRPr lang="en-US" dirty="0"/>
          </a:p>
          <a:p>
            <a:r>
              <a:rPr lang="en-US" dirty="0"/>
              <a:t>E</a:t>
            </a:r>
            <a:r>
              <a:rPr lang="en-US" dirty="0" smtClean="0"/>
              <a:t>nvironmental management</a:t>
            </a:r>
          </a:p>
          <a:p>
            <a:r>
              <a:rPr lang="en-US" dirty="0"/>
              <a:t>A</a:t>
            </a:r>
            <a:r>
              <a:rPr lang="en-US" dirty="0" smtClean="0"/>
              <a:t> </a:t>
            </a:r>
            <a:r>
              <a:rPr lang="en-US" dirty="0"/>
              <a:t>continuum of de-escalation </a:t>
            </a:r>
            <a:r>
              <a:rPr lang="en-US" dirty="0" smtClean="0"/>
              <a:t>techniques</a:t>
            </a:r>
          </a:p>
          <a:p>
            <a:r>
              <a:rPr lang="en-US" dirty="0"/>
              <a:t>N</a:t>
            </a:r>
            <a:r>
              <a:rPr lang="en-US" dirty="0" smtClean="0"/>
              <a:t>ationally </a:t>
            </a:r>
            <a:r>
              <a:rPr lang="en-US" dirty="0"/>
              <a:t>recognized physical management and restraint practices, </a:t>
            </a:r>
            <a:r>
              <a:rPr lang="en-US" dirty="0" smtClean="0"/>
              <a:t>including </a:t>
            </a:r>
            <a:r>
              <a:rPr lang="en-US" dirty="0"/>
              <a:t>techniques that allow restraint in an upright or sitting </a:t>
            </a:r>
            <a:r>
              <a:rPr lang="en-US" dirty="0" smtClean="0"/>
              <a:t>position</a:t>
            </a:r>
            <a:endParaRPr lang="en-US" dirty="0"/>
          </a:p>
          <a:p>
            <a:r>
              <a:rPr lang="en-US" dirty="0"/>
              <a:t>I</a:t>
            </a:r>
            <a:r>
              <a:rPr lang="en-US" dirty="0" smtClean="0"/>
              <a:t>nformation </a:t>
            </a:r>
            <a:r>
              <a:rPr lang="en-US" dirty="0"/>
              <a:t>about the dangers created by prone </a:t>
            </a:r>
            <a:r>
              <a:rPr lang="en-US" dirty="0" smtClean="0"/>
              <a:t>restraint</a:t>
            </a:r>
            <a:endParaRPr lang="en-US" dirty="0"/>
          </a:p>
          <a:p>
            <a:r>
              <a:rPr lang="en-US" dirty="0"/>
              <a:t>M</a:t>
            </a:r>
            <a:r>
              <a:rPr lang="en-US" dirty="0" smtClean="0"/>
              <a:t>ethods </a:t>
            </a:r>
            <a:r>
              <a:rPr lang="en-US" dirty="0"/>
              <a:t>to explain the use of restraint to the student who is to be restrained and </a:t>
            </a:r>
            <a:r>
              <a:rPr lang="en-US" dirty="0" smtClean="0"/>
              <a:t>to </a:t>
            </a:r>
            <a:r>
              <a:rPr lang="en-US" dirty="0"/>
              <a:t>the individual's </a:t>
            </a:r>
            <a:r>
              <a:rPr lang="en-US" dirty="0" smtClean="0"/>
              <a:t>family</a:t>
            </a:r>
            <a:endParaRPr lang="en-US" dirty="0"/>
          </a:p>
          <a:p>
            <a:r>
              <a:rPr lang="en-US" dirty="0"/>
              <a:t>A</a:t>
            </a:r>
            <a:r>
              <a:rPr lang="en-US" dirty="0" smtClean="0"/>
              <a:t>ppropriate </a:t>
            </a:r>
            <a:r>
              <a:rPr lang="en-US" dirty="0"/>
              <a:t>documentation and notification </a:t>
            </a:r>
            <a:r>
              <a:rPr lang="en-US" dirty="0" smtClean="0"/>
              <a:t>procedures</a:t>
            </a:r>
          </a:p>
          <a:p>
            <a:pPr marL="0" indent="0" algn="ctr"/>
            <a:r>
              <a:rPr lang="en-US" dirty="0" smtClean="0"/>
              <a:t>AND </a:t>
            </a:r>
            <a:endParaRPr lang="en-US" dirty="0"/>
          </a:p>
          <a:p>
            <a:r>
              <a:rPr lang="en-US" dirty="0" smtClean="0"/>
              <a:t>Re-training </a:t>
            </a:r>
            <a:r>
              <a:rPr lang="en-US" dirty="0"/>
              <a:t>at a frequency of at least every two years. </a:t>
            </a:r>
          </a:p>
        </p:txBody>
      </p:sp>
    </p:spTree>
    <p:extLst>
      <p:ext uri="{BB962C8B-B14F-4D97-AF65-F5344CB8AC3E}">
        <p14:creationId xmlns:p14="http://schemas.microsoft.com/office/powerpoint/2010/main" val="25257099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Seclusion</a:t>
            </a:r>
            <a:endParaRPr lang="en-US" dirty="0"/>
          </a:p>
        </p:txBody>
      </p:sp>
      <p:sp>
        <p:nvSpPr>
          <p:cNvPr id="6" name="Content Placeholder 2"/>
          <p:cNvSpPr>
            <a:spLocks noGrp="1"/>
          </p:cNvSpPr>
          <p:nvPr>
            <p:ph idx="1"/>
          </p:nvPr>
        </p:nvSpPr>
        <p:spPr/>
        <p:txBody>
          <a:bodyPr>
            <a:normAutofit/>
          </a:bodyPr>
          <a:lstStyle/>
          <a:p>
            <a:pPr marL="0" indent="0"/>
            <a:r>
              <a:rPr lang="en-US" dirty="0" smtClean="0"/>
              <a:t> Involuntary </a:t>
            </a:r>
            <a:r>
              <a:rPr lang="en-US" dirty="0"/>
              <a:t>confinement of a student </a:t>
            </a:r>
            <a:r>
              <a:rPr lang="en-US" dirty="0" smtClean="0"/>
              <a:t>alone in </a:t>
            </a:r>
            <a:r>
              <a:rPr lang="en-US" dirty="0"/>
              <a:t>a room or area, which the student </a:t>
            </a:r>
            <a:r>
              <a:rPr lang="en-US" dirty="0" smtClean="0"/>
              <a:t>is physically </a:t>
            </a:r>
            <a:r>
              <a:rPr lang="en-US" dirty="0"/>
              <a:t>prevented from </a:t>
            </a:r>
            <a:r>
              <a:rPr lang="en-US" dirty="0" smtClean="0"/>
              <a:t>leaving</a:t>
            </a:r>
          </a:p>
          <a:p>
            <a:pPr marL="0" indent="0" algn="ctr"/>
            <a:endParaRPr lang="en-US" dirty="0"/>
          </a:p>
          <a:p>
            <a:pPr lvl="1"/>
            <a:r>
              <a:rPr lang="en-US" dirty="0" smtClean="0"/>
              <a:t>Time-Out: Time away from positive reinforcement</a:t>
            </a:r>
          </a:p>
          <a:p>
            <a:pPr lvl="1"/>
            <a:r>
              <a:rPr lang="en-US" dirty="0" smtClean="0"/>
              <a:t>Three kinds of Time-Out, only one is considered seclusion</a:t>
            </a:r>
            <a:endParaRPr lang="en-US" dirty="0"/>
          </a:p>
          <a:p>
            <a:endParaRPr lang="en-US" dirty="0"/>
          </a:p>
        </p:txBody>
      </p:sp>
    </p:spTree>
    <p:extLst>
      <p:ext uri="{BB962C8B-B14F-4D97-AF65-F5344CB8AC3E}">
        <p14:creationId xmlns:p14="http://schemas.microsoft.com/office/powerpoint/2010/main" val="836703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I Presentation Template">
  <a:themeElements>
    <a:clrScheme name="CSI">
      <a:dk1>
        <a:srgbClr val="7F7F7F"/>
      </a:dk1>
      <a:lt1>
        <a:sysClr val="window" lastClr="FFFFFF"/>
      </a:lt1>
      <a:dk2>
        <a:srgbClr val="7F7F7F"/>
      </a:dk2>
      <a:lt2>
        <a:srgbClr val="ECE4F1"/>
      </a:lt2>
      <a:accent1>
        <a:srgbClr val="7A88C5"/>
      </a:accent1>
      <a:accent2>
        <a:srgbClr val="5E9EA0"/>
      </a:accent2>
      <a:accent3>
        <a:srgbClr val="6BB1C9"/>
      </a:accent3>
      <a:accent4>
        <a:srgbClr val="6585CF"/>
      </a:accent4>
      <a:accent5>
        <a:srgbClr val="7E6BC9"/>
      </a:accent5>
      <a:accent6>
        <a:srgbClr val="A379BB"/>
      </a:accent6>
      <a:hlink>
        <a:srgbClr val="7A88C5"/>
      </a:hlink>
      <a:folHlink>
        <a:srgbClr val="A5A5A5"/>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CSI Presentation Template</Template>
  <TotalTime>59</TotalTime>
  <Words>1251</Words>
  <Application>Microsoft Office PowerPoint</Application>
  <PresentationFormat>On-screen Show (4:3)</PresentationFormat>
  <Paragraphs>142</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CSI Presentation Template</vt:lpstr>
      <vt:lpstr>Exceptional Student Services / Restraint &amp; Seclusion</vt:lpstr>
      <vt:lpstr>Restraint/Seclusion Defined</vt:lpstr>
      <vt:lpstr>Restraint Law</vt:lpstr>
      <vt:lpstr>Restraint</vt:lpstr>
      <vt:lpstr>Three Types of Restraint</vt:lpstr>
      <vt:lpstr>Restraint Does Not Include:</vt:lpstr>
      <vt:lpstr>School Responsibility</vt:lpstr>
      <vt:lpstr>If Restraint is likely to be used, training must include:</vt:lpstr>
      <vt:lpstr>Seclusion</vt:lpstr>
      <vt:lpstr>Three Types of Time-Out</vt:lpstr>
      <vt:lpstr>Seclusion Time-Out</vt:lpstr>
      <vt:lpstr>Restraint &amp; Seclusion Frequently Used for Reasons Other Than Emergencies Source: (Ryan, Peterson, Tetreault &amp; Van der Hagen, 2007)</vt:lpstr>
      <vt:lpstr>Concerns with using Restraint/Seclusion</vt:lpstr>
      <vt:lpstr>Avoid the Use of Restraint</vt:lpstr>
      <vt:lpstr>Additionally</vt:lpstr>
      <vt:lpstr>Avoid the use of Restraint: Individual Students</vt:lpstr>
      <vt:lpstr>If Restraint if used CDE Restraint Rules Require</vt:lpstr>
      <vt:lpstr>If Restraint Is Used</vt:lpstr>
      <vt:lpstr>Review Individual Incidents As They Occur</vt:lpstr>
      <vt:lpstr>Review School Process Annually</vt:lpstr>
      <vt:lpstr>Parent Complaints</vt:lpstr>
      <vt:lpstr>Teachers are protected from individual liability for negligence as long as their actions </vt:lpstr>
    </vt:vector>
  </TitlesOfParts>
  <Company>CDE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 Topic]</dc:title>
  <dc:creator>Hudson, Matt</dc:creator>
  <cp:lastModifiedBy>Hudson, Matt</cp:lastModifiedBy>
  <cp:revision>21</cp:revision>
  <dcterms:created xsi:type="dcterms:W3CDTF">2014-06-05T16:42:56Z</dcterms:created>
  <dcterms:modified xsi:type="dcterms:W3CDTF">2014-12-22T20:17:05Z</dcterms:modified>
</cp:coreProperties>
</file>