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1"/>
  </p:notesMasterIdLst>
  <p:sldIdLst>
    <p:sldId id="256" r:id="rId2"/>
    <p:sldId id="257" r:id="rId3"/>
    <p:sldId id="262" r:id="rId4"/>
    <p:sldId id="270" r:id="rId5"/>
    <p:sldId id="263" r:id="rId6"/>
    <p:sldId id="265" r:id="rId7"/>
    <p:sldId id="271" r:id="rId8"/>
    <p:sldId id="269" r:id="rId9"/>
    <p:sldId id="274" r:id="rId10"/>
    <p:sldId id="280" r:id="rId11"/>
    <p:sldId id="286" r:id="rId12"/>
    <p:sldId id="275" r:id="rId13"/>
    <p:sldId id="285" r:id="rId14"/>
    <p:sldId id="276" r:id="rId15"/>
    <p:sldId id="282" r:id="rId16"/>
    <p:sldId id="284" r:id="rId17"/>
    <p:sldId id="287" r:id="rId18"/>
    <p:sldId id="288" r:id="rId19"/>
    <p:sldId id="289"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3F28"/>
    <a:srgbClr val="EFAA1F"/>
    <a:srgbClr val="008CA0"/>
    <a:srgbClr val="455FA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71790" autoAdjust="0"/>
  </p:normalViewPr>
  <p:slideViewPr>
    <p:cSldViewPr snapToGrid="0">
      <p:cViewPr varScale="1">
        <p:scale>
          <a:sx n="95" d="100"/>
          <a:sy n="95" d="100"/>
        </p:scale>
        <p:origin x="19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D4D68A-6CA7-44FE-B93B-2587572E5BEF}" type="datetimeFigureOut">
              <a:rPr lang="en-US" smtClean="0"/>
              <a:t>2/5/2020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2128E6-9B1F-4DD5-92EF-7008C8830256}" type="slidenum">
              <a:rPr lang="en-US" smtClean="0"/>
              <a:t>‹#›</a:t>
            </a:fld>
            <a:endParaRPr lang="en-US"/>
          </a:p>
        </p:txBody>
      </p:sp>
    </p:spTree>
    <p:extLst>
      <p:ext uri="{BB962C8B-B14F-4D97-AF65-F5344CB8AC3E}">
        <p14:creationId xmlns:p14="http://schemas.microsoft.com/office/powerpoint/2010/main" val="3065289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the 2019-2020 End</a:t>
            </a:r>
            <a:r>
              <a:rPr lang="en-US" baseline="0" dirty="0"/>
              <a:t> of Year Collection Training. </a:t>
            </a:r>
          </a:p>
          <a:p>
            <a:endParaRPr lang="en-US" baseline="0" dirty="0"/>
          </a:p>
          <a:p>
            <a:r>
              <a:rPr lang="en-US" baseline="0" dirty="0"/>
              <a:t>This presentation is designed for seasoned Data Submissions veterans who are amply familiar with the End of Year Collection and simply need to know what changes are in effect for this year’s collection. </a:t>
            </a:r>
          </a:p>
          <a:p>
            <a:endParaRPr lang="en-US" baseline="0" dirty="0"/>
          </a:p>
          <a:p>
            <a:r>
              <a:rPr lang="en-US" baseline="0" dirty="0"/>
              <a:t>Other Submission contacts are more than welcome to review this training, but please do so after reviewing the General Overview Training. </a:t>
            </a:r>
          </a:p>
          <a:p>
            <a:endParaRPr lang="en-US" baseline="0" dirty="0"/>
          </a:p>
          <a:p>
            <a:r>
              <a:rPr lang="en-US" baseline="0" dirty="0"/>
              <a:t>All of the information in this presentation is repeated in the other End of Year trainings which are designed to be more in-depth. </a:t>
            </a:r>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1</a:t>
            </a:fld>
            <a:endParaRPr lang="en-US"/>
          </a:p>
        </p:txBody>
      </p:sp>
    </p:spTree>
    <p:extLst>
      <p:ext uri="{BB962C8B-B14F-4D97-AF65-F5344CB8AC3E}">
        <p14:creationId xmlns:p14="http://schemas.microsoft.com/office/powerpoint/2010/main" val="19239204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rgbClr val="677480"/>
                </a:solidFill>
                <a:latin typeface="Arial" panose="020B0604020202020204" pitchFamily="34" charset="0"/>
                <a:cs typeface="Arial" panose="020B0604020202020204" pitchFamily="34" charset="0"/>
              </a:rPr>
              <a:t>One common reason we see errors on EL students is due to mid-year EL changes.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solidFill>
                <a:srgbClr val="677480"/>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rgbClr val="677480"/>
                </a:solidFill>
                <a:latin typeface="Arial" panose="020B0604020202020204" pitchFamily="34" charset="0"/>
                <a:cs typeface="Arial" panose="020B0604020202020204" pitchFamily="34" charset="0"/>
              </a:rPr>
              <a:t>So this is just a quick reminder </a:t>
            </a:r>
            <a:r>
              <a:rPr lang="en-US" b="0" baseline="0" dirty="0" smtClean="0">
                <a:solidFill>
                  <a:srgbClr val="677480"/>
                </a:solidFill>
                <a:latin typeface="Arial" panose="020B0604020202020204" pitchFamily="34" charset="0"/>
                <a:cs typeface="Arial" panose="020B0604020202020204" pitchFamily="34" charset="0"/>
              </a:rPr>
              <a:t>that, unless data was misreported in October Count </a:t>
            </a:r>
            <a:r>
              <a:rPr lang="en-US" b="0" baseline="0" dirty="0">
                <a:solidFill>
                  <a:srgbClr val="677480"/>
                </a:solidFill>
                <a:latin typeface="Arial" panose="020B0604020202020204" pitchFamily="34" charset="0"/>
                <a:cs typeface="Arial" panose="020B0604020202020204" pitchFamily="34" charset="0"/>
              </a:rPr>
              <a:t>English Language Learners should</a:t>
            </a:r>
            <a:r>
              <a:rPr lang="en-US" b="1" i="1" u="sng" baseline="0" dirty="0">
                <a:solidFill>
                  <a:srgbClr val="677480"/>
                </a:solidFill>
                <a:latin typeface="Arial" panose="020B0604020202020204" pitchFamily="34" charset="0"/>
                <a:cs typeface="Arial" panose="020B0604020202020204" pitchFamily="34" charset="0"/>
              </a:rPr>
              <a:t> not </a:t>
            </a:r>
            <a:r>
              <a:rPr lang="en-US" b="0" baseline="0" dirty="0">
                <a:solidFill>
                  <a:srgbClr val="677480"/>
                </a:solidFill>
                <a:latin typeface="Arial" panose="020B0604020202020204" pitchFamily="34" charset="0"/>
                <a:cs typeface="Arial" panose="020B0604020202020204" pitchFamily="34" charset="0"/>
              </a:rPr>
              <a:t>have a change in Language Proficiency or EL Program since October Count. EL scores from ACCESS testing should not be entered until after your SIS has been rolled over to the 20-21 school year. EL Errors are expected on recent transfers, but ther</a:t>
            </a:r>
            <a:r>
              <a:rPr lang="en-US" baseline="0" dirty="0"/>
              <a:t>e should be no EL changes on students who have been with you since October Count.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solidFill>
                <a:srgbClr val="67748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0E8F3B1E-10CA-4357-8F2A-AF0E99DA42A4}" type="slidenum">
              <a:rPr lang="en-US" smtClean="0"/>
              <a:t>11</a:t>
            </a:fld>
            <a:endParaRPr lang="en-US"/>
          </a:p>
        </p:txBody>
      </p:sp>
    </p:spTree>
    <p:extLst>
      <p:ext uri="{BB962C8B-B14F-4D97-AF65-F5344CB8AC3E}">
        <p14:creationId xmlns:p14="http://schemas.microsoft.com/office/powerpoint/2010/main" val="19519656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Graduation</a:t>
            </a:r>
            <a:r>
              <a:rPr lang="en-US" baseline="0" dirty="0" smtClean="0"/>
              <a:t> Guidelines. This is the last test year before go live and there are some basic things to know about Graduation Guidelines:</a:t>
            </a:r>
          </a:p>
          <a:p>
            <a:endParaRPr lang="en-US" baseline="0" dirty="0" smtClean="0"/>
          </a:p>
          <a:p>
            <a:r>
              <a:rPr lang="en-US" baseline="0" dirty="0" smtClean="0"/>
              <a:t>Grad Guideline files must be submitted by all schools with any students in grades 9</a:t>
            </a:r>
            <a:r>
              <a:rPr lang="en-US" baseline="30000" dirty="0" smtClean="0"/>
              <a:t>th</a:t>
            </a:r>
            <a:r>
              <a:rPr lang="en-US" baseline="0" dirty="0" smtClean="0"/>
              <a:t>. 10</a:t>
            </a:r>
            <a:r>
              <a:rPr lang="en-US" baseline="30000" dirty="0" smtClean="0"/>
              <a:t>th</a:t>
            </a:r>
            <a:r>
              <a:rPr lang="en-US" baseline="0" dirty="0" smtClean="0"/>
              <a:t>, 11</a:t>
            </a:r>
            <a:r>
              <a:rPr lang="en-US" baseline="30000" dirty="0" smtClean="0"/>
              <a:t>th</a:t>
            </a:r>
            <a:r>
              <a:rPr lang="en-US" baseline="0" dirty="0" smtClean="0"/>
              <a:t>, or 12th. Files can be submitted as early as March 9</a:t>
            </a:r>
            <a:r>
              <a:rPr lang="en-US" baseline="30000" dirty="0" smtClean="0"/>
              <a:t>th</a:t>
            </a:r>
            <a:r>
              <a:rPr lang="en-US" baseline="0" dirty="0" smtClean="0"/>
              <a:t>, which is recommended as this is the final test year and there may be more back and forth needed for these files.</a:t>
            </a:r>
          </a:p>
          <a:p>
            <a:endParaRPr lang="en-US" baseline="0" dirty="0" smtClean="0"/>
          </a:p>
          <a:p>
            <a:r>
              <a:rPr lang="en-US" baseline="0" dirty="0" smtClean="0"/>
              <a:t>We will be providing specific Graduation Guideline training to the End of Year Collection webpage. </a:t>
            </a:r>
          </a:p>
          <a:p>
            <a:endParaRPr lang="en-US" baseline="0" dirty="0" smtClean="0"/>
          </a:p>
          <a:p>
            <a:r>
              <a:rPr lang="en-US" baseline="0" dirty="0" smtClean="0"/>
              <a:t>Both Infinite Campus and PowerSchool systems have report extracts in place for the Grad Guideline extract. Expect modifications and tweaks to be pushed as needed.</a:t>
            </a:r>
          </a:p>
          <a:p>
            <a:endParaRPr lang="en-US" baseline="0" dirty="0" smtClean="0"/>
          </a:p>
          <a:p>
            <a:r>
              <a:rPr lang="en-US" baseline="0" dirty="0" smtClean="0"/>
              <a:t>And finally, an important heads-up for 20-21 -  for students who are set to graduate next year: Exit code 90 – graduated with a regular diploma, </a:t>
            </a:r>
            <a:r>
              <a:rPr lang="en-US" i="1" baseline="0" dirty="0" smtClean="0"/>
              <a:t>will</a:t>
            </a:r>
            <a:r>
              <a:rPr lang="en-US" baseline="0" dirty="0" smtClean="0"/>
              <a:t> be crossed checked against Grad Guidelines data on record. </a:t>
            </a:r>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13</a:t>
            </a:fld>
            <a:endParaRPr lang="en-US"/>
          </a:p>
        </p:txBody>
      </p:sp>
    </p:spTree>
    <p:extLst>
      <p:ext uri="{BB962C8B-B14F-4D97-AF65-F5344CB8AC3E}">
        <p14:creationId xmlns:p14="http://schemas.microsoft.com/office/powerpoint/2010/main" val="4105292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14</a:t>
            </a:fld>
            <a:endParaRPr lang="en-US"/>
          </a:p>
        </p:txBody>
      </p:sp>
    </p:spTree>
    <p:extLst>
      <p:ext uri="{BB962C8B-B14F-4D97-AF65-F5344CB8AC3E}">
        <p14:creationId xmlns:p14="http://schemas.microsoft.com/office/powerpoint/2010/main" val="1977603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Free and Reduced lunch plans for the 19-20 school year should </a:t>
            </a:r>
            <a:r>
              <a:rPr lang="en-US" i="1" baseline="0" dirty="0"/>
              <a:t>not</a:t>
            </a:r>
            <a:r>
              <a:rPr lang="en-US" i="0" baseline="0" dirty="0"/>
              <a:t> be end-dated with the last day of school. Doing so could change your FRL status to 0 when the data is extracted </a:t>
            </a:r>
            <a:r>
              <a:rPr lang="en-US" i="1" baseline="0" dirty="0"/>
              <a:t>after </a:t>
            </a:r>
            <a:r>
              <a:rPr lang="en-US" i="0" baseline="0" dirty="0"/>
              <a:t>the end date. There is still a lot of End of Year submission activity after the last day of school, so if your FRL end-date is set to the last day of school then you’ll lose your FRL statues on any extracts that happen after the last day of school. </a:t>
            </a:r>
          </a:p>
          <a:p>
            <a:endParaRPr lang="en-US" i="0" baseline="0" dirty="0"/>
          </a:p>
          <a:p>
            <a:r>
              <a:rPr lang="en-US" i="0" baseline="0" dirty="0"/>
              <a:t>To avoid this issue, CSI recommends setting FRL end dates in the records to June 30</a:t>
            </a:r>
            <a:r>
              <a:rPr lang="en-US" i="0" baseline="30000" dirty="0"/>
              <a:t>th</a:t>
            </a:r>
            <a:r>
              <a:rPr lang="en-US" i="0" baseline="0" dirty="0"/>
              <a:t>, which is the last day of the reporting period. If this date does not work for you for whatever reason, at least consider setting the FRL end date to a few weeks </a:t>
            </a:r>
            <a:r>
              <a:rPr lang="en-US" i="1" baseline="0" dirty="0"/>
              <a:t>after </a:t>
            </a:r>
            <a:r>
              <a:rPr lang="en-US" i="0" baseline="0" dirty="0"/>
              <a:t>the last day of school. </a:t>
            </a:r>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15</a:t>
            </a:fld>
            <a:endParaRPr lang="en-US"/>
          </a:p>
        </p:txBody>
      </p:sp>
    </p:spTree>
    <p:extLst>
      <p:ext uri="{BB962C8B-B14F-4D97-AF65-F5344CB8AC3E}">
        <p14:creationId xmlns:p14="http://schemas.microsoft.com/office/powerpoint/2010/main" val="30230163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highly recommended</a:t>
            </a:r>
            <a:r>
              <a:rPr lang="en-US" baseline="0" dirty="0"/>
              <a:t> that all data submissions contacts review the Entry/Exit module as a reminder of how to correctly code Entry and Exit types. This is the area in which we see the most end of year errors and inadvertently miscoding a student could lead the system to believe that the student has dropped out!</a:t>
            </a:r>
          </a:p>
          <a:p>
            <a:endParaRPr lang="en-US" baseline="0" dirty="0"/>
          </a:p>
          <a:p>
            <a:r>
              <a:rPr lang="en-US" baseline="0" dirty="0"/>
              <a:t>Be sure that you are reviewing Entry/Exit codes and training and noting, as the school year wraps up, students who may have Entry or Exit scenarios that need reviewing. </a:t>
            </a:r>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16</a:t>
            </a:fld>
            <a:endParaRPr lang="en-US"/>
          </a:p>
        </p:txBody>
      </p:sp>
    </p:spTree>
    <p:extLst>
      <p:ext uri="{BB962C8B-B14F-4D97-AF65-F5344CB8AC3E}">
        <p14:creationId xmlns:p14="http://schemas.microsoft.com/office/powerpoint/2010/main" val="1722685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lang="en-US" dirty="0" smtClean="0"/>
          </a:p>
        </p:txBody>
      </p:sp>
    </p:spTree>
    <p:extLst>
      <p:ext uri="{BB962C8B-B14F-4D97-AF65-F5344CB8AC3E}">
        <p14:creationId xmlns:p14="http://schemas.microsoft.com/office/powerpoint/2010/main" val="35958585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that you have an idea of what is new this year, please</a:t>
            </a:r>
            <a:r>
              <a:rPr lang="en-US" baseline="0" dirty="0" smtClean="0"/>
              <a:t> head over to the End of Year Collection webpage and to get started on the new validation tool. Information on the tool can be found under the Data Entry and Validation Resources Heading.</a:t>
            </a:r>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3AF3702A-FE93-4987-AD24-6D83A24E59D6}" type="slidenum">
              <a:rPr lang="en-US" smtClean="0"/>
              <a:t>18</a:t>
            </a:fld>
            <a:endParaRPr lang="en-US" dirty="0"/>
          </a:p>
        </p:txBody>
      </p:sp>
    </p:spTree>
    <p:extLst>
      <p:ext uri="{BB962C8B-B14F-4D97-AF65-F5344CB8AC3E}">
        <p14:creationId xmlns:p14="http://schemas.microsoft.com/office/powerpoint/2010/main" val="42861008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r>
              <a:rPr lang="en-US" dirty="0"/>
              <a:t>Thanks so much for making it all the way through this</a:t>
            </a:r>
            <a:r>
              <a:rPr lang="en-US" baseline="0" dirty="0"/>
              <a:t> training and we hope you enjoy the new validation tool!</a:t>
            </a:r>
            <a:endParaRPr dirty="0"/>
          </a:p>
        </p:txBody>
      </p:sp>
    </p:spTree>
    <p:extLst>
      <p:ext uri="{BB962C8B-B14F-4D97-AF65-F5344CB8AC3E}">
        <p14:creationId xmlns:p14="http://schemas.microsoft.com/office/powerpoint/2010/main" val="3148132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short overview of what</a:t>
            </a:r>
            <a:r>
              <a:rPr lang="en-US" baseline="0" dirty="0"/>
              <a:t> is in this presentation:</a:t>
            </a:r>
          </a:p>
          <a:p>
            <a:endParaRPr lang="en-US" baseline="0" dirty="0"/>
          </a:p>
          <a:p>
            <a:r>
              <a:rPr lang="en-US" baseline="0" dirty="0"/>
              <a:t>A reminder on collection dates – this will be quick as Data Submission Coordinators should have all collection dates already marked or have a Data Submissions calendar they refer to often.</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There are new attendance requirements for this year’s collection. This presentation will touch on some basics but there is/will be a separate in-depth training posted on Attendance Fields that all schools are highly encouraged to review. </a:t>
            </a:r>
          </a:p>
          <a:p>
            <a:endParaRPr lang="en-US" baseline="0" dirty="0"/>
          </a:p>
          <a:p>
            <a:r>
              <a:rPr lang="en-US" baseline="0" dirty="0"/>
              <a:t>We have also developed a new data check tool to assist in lowering initial error counts, and we are testing out a new approach to training modules in this collection.</a:t>
            </a:r>
          </a:p>
          <a:p>
            <a:endParaRPr lang="en-US" baseline="0" dirty="0"/>
          </a:p>
          <a:p>
            <a:r>
              <a:rPr lang="en-US" baseline="0" dirty="0"/>
              <a:t>And finally, there are few updates to cover on Graduation Guidelines as well as a few points of information that are not new, but good refreshers as the collection begins. </a:t>
            </a:r>
          </a:p>
          <a:p>
            <a:endParaRPr lang="en-US" baseline="0" dirty="0"/>
          </a:p>
          <a:p>
            <a:r>
              <a:rPr lang="en-US" baseline="0" dirty="0"/>
              <a:t>So, moving on…</a:t>
            </a:r>
          </a:p>
          <a:p>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2</a:t>
            </a:fld>
            <a:endParaRPr lang="en-US"/>
          </a:p>
        </p:txBody>
      </p:sp>
    </p:spTree>
    <p:extLst>
      <p:ext uri="{BB962C8B-B14F-4D97-AF65-F5344CB8AC3E}">
        <p14:creationId xmlns:p14="http://schemas.microsoft.com/office/powerpoint/2010/main" val="1359381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baseline="0" dirty="0"/>
              <a:t>won’t read through the deadlines here as they are posted in many places throughout the Data Submissions resources. </a:t>
            </a:r>
          </a:p>
          <a:p>
            <a:endParaRPr lang="en-US" baseline="0" dirty="0"/>
          </a:p>
          <a:p>
            <a:r>
              <a:rPr lang="en-US" baseline="0" dirty="0"/>
              <a:t>As many of you are likely aware, the End of Year collection cycle overlaps with the 20-21 collection cycle. Dates for the initial and final summary report EOY certification will be included in the 20-21 Submission calendar.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the meantime, take a look at this timeline and consider where the date of rolling your SIS over into the new school year falls in relation to End of Year markers. Keep in mind that updating 19-20 school year data becomes much more difficult after you’ve rolled over to the new school year, so be sure to be ahead of End of Year deadlines as much as possible prior to rolling your SIS over to the 20-21 new school year. It is very possible, and highly recommended, to have all Level 2 Errors cleared before you roll your SIS over to the new school year.</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3</a:t>
            </a:fld>
            <a:endParaRPr lang="en-US"/>
          </a:p>
        </p:txBody>
      </p:sp>
    </p:spTree>
    <p:extLst>
      <p:ext uri="{BB962C8B-B14F-4D97-AF65-F5344CB8AC3E}">
        <p14:creationId xmlns:p14="http://schemas.microsoft.com/office/powerpoint/2010/main" val="1198677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r>
              <a:rPr lang="en-US" dirty="0"/>
              <a:t>Moving on to attendance fields….</a:t>
            </a:r>
            <a:endParaRPr dirty="0"/>
          </a:p>
        </p:txBody>
      </p:sp>
    </p:spTree>
    <p:extLst>
      <p:ext uri="{BB962C8B-B14F-4D97-AF65-F5344CB8AC3E}">
        <p14:creationId xmlns:p14="http://schemas.microsoft.com/office/powerpoint/2010/main" val="222203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you may recall from Boot Camp and October Count, 6 attendance fields have been added to the SSA file. Field definitions and coding information can be found in the SSA File Layout. </a:t>
            </a:r>
          </a:p>
          <a:p>
            <a:endParaRPr lang="en-US" baseline="0" dirty="0"/>
          </a:p>
          <a:p>
            <a:r>
              <a:rPr lang="en-US" baseline="0" dirty="0"/>
              <a:t>During October Count the accuracy of data in these fields did not trigger errors, since there was nothing to compare the data to. However, collecting this data for the End of Year collection will establish the baseline for future collections, and we will see these fields triggering errors. To help schools reduce Attendance Field Errors we have created a more in-depth training module on the topic. </a:t>
            </a:r>
          </a:p>
        </p:txBody>
      </p:sp>
      <p:sp>
        <p:nvSpPr>
          <p:cNvPr id="4" name="Slide Number Placeholder 3"/>
          <p:cNvSpPr>
            <a:spLocks noGrp="1"/>
          </p:cNvSpPr>
          <p:nvPr>
            <p:ph type="sldNum" sz="quarter" idx="10"/>
          </p:nvPr>
        </p:nvSpPr>
        <p:spPr/>
        <p:txBody>
          <a:bodyPr/>
          <a:lstStyle/>
          <a:p>
            <a:fld id="{4B2128E6-9B1F-4DD5-92EF-7008C8830256}" type="slidenum">
              <a:rPr lang="en-US" smtClean="0"/>
              <a:t>5</a:t>
            </a:fld>
            <a:endParaRPr lang="en-US"/>
          </a:p>
        </p:txBody>
      </p:sp>
    </p:spTree>
    <p:extLst>
      <p:ext uri="{BB962C8B-B14F-4D97-AF65-F5344CB8AC3E}">
        <p14:creationId xmlns:p14="http://schemas.microsoft.com/office/powerpoint/2010/main" val="3634793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the meantime, some important things to know: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Previously, attendance data was collected at the aggregate school level but is now being collected at the </a:t>
            </a:r>
            <a:r>
              <a:rPr lang="en-US" b="1" i="0" u="sng" baseline="0" dirty="0"/>
              <a:t>individual student level </a:t>
            </a:r>
            <a:r>
              <a:rPr lang="en-US" baseline="0" dirty="0"/>
              <a:t>for the purpose of use in the Civil Rights Data Collection. This means that, as always, data accuracy is </a:t>
            </a:r>
            <a:r>
              <a:rPr lang="en-US" i="1" baseline="0" dirty="0"/>
              <a:t>very </a:t>
            </a:r>
            <a:r>
              <a:rPr lang="en-US" i="0" baseline="0" dirty="0"/>
              <a:t>important.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baseline="0" dirty="0"/>
              <a:t>Because this data will be used to populate areas of the Civil Rights Data Collections, we at CSI are making accurate and complete reporting of all attendance fields a </a:t>
            </a:r>
            <a:r>
              <a:rPr lang="en-US" b="1" baseline="0" dirty="0"/>
              <a:t>[click]</a:t>
            </a:r>
            <a:r>
              <a:rPr lang="en-US" baseline="0" dirty="0"/>
              <a:t> requirement for all CSI schools. </a:t>
            </a:r>
          </a:p>
          <a:p>
            <a:endParaRPr lang="en-US" baseline="0" dirty="0"/>
          </a:p>
          <a:p>
            <a:r>
              <a:rPr lang="en-US" baseline="0" dirty="0"/>
              <a:t>Keep in mind that these fields may become much more difficult to update after your SIS roll-over, so be sure to pay attention to the accuracy of this information early on. </a:t>
            </a:r>
          </a:p>
          <a:p>
            <a:endParaRPr lang="en-US" baseline="0" dirty="0"/>
          </a:p>
          <a:p>
            <a:r>
              <a:rPr lang="en-US" dirty="0"/>
              <a:t>Please review a forthcoming</a:t>
            </a:r>
            <a:r>
              <a:rPr lang="en-US" baseline="0" dirty="0"/>
              <a:t> Attendance Fields Training for more in-depth information on the topic. </a:t>
            </a:r>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6</a:t>
            </a:fld>
            <a:endParaRPr lang="en-US"/>
          </a:p>
        </p:txBody>
      </p:sp>
    </p:spTree>
    <p:extLst>
      <p:ext uri="{BB962C8B-B14F-4D97-AF65-F5344CB8AC3E}">
        <p14:creationId xmlns:p14="http://schemas.microsoft.com/office/powerpoint/2010/main" val="2649630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84275" y="698500"/>
            <a:ext cx="4654550" cy="3490913"/>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r>
              <a:rPr lang="en-US" dirty="0"/>
              <a:t>Next</a:t>
            </a:r>
            <a:r>
              <a:rPr lang="en-US" baseline="0" dirty="0"/>
              <a:t> I’ll be discussing a new validation tool we’re rolling out to help schools reduce errors.  </a:t>
            </a:r>
            <a:endParaRPr dirty="0"/>
          </a:p>
        </p:txBody>
      </p:sp>
    </p:spTree>
    <p:extLst>
      <p:ext uri="{BB962C8B-B14F-4D97-AF65-F5344CB8AC3E}">
        <p14:creationId xmlns:p14="http://schemas.microsoft.com/office/powerpoint/2010/main" val="2432026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usual SD and SSA Data Validations Checklist</a:t>
            </a:r>
            <a:r>
              <a:rPr lang="en-US" baseline="0" dirty="0"/>
              <a:t>, CSI is implementing a new validation tool in the form of an Excel Template. Currently, links to this tool and training are found on the End of Year Collection website.</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This validation tool </a:t>
            </a:r>
            <a:r>
              <a:rPr lang="en-US" baseline="0" dirty="0"/>
              <a:t>highlights areas of your data that will trigger errors, so you can make the fix in your system prior to your initial submission. </a:t>
            </a:r>
          </a:p>
          <a:p>
            <a:endParaRPr lang="en-US" baseline="0" dirty="0"/>
          </a:p>
          <a:p>
            <a:r>
              <a:rPr lang="en-US" baseline="0" dirty="0"/>
              <a:t>This tool is designed to significantly reduce initial errors, which is why we are making it a requirement for all schools prior to initial submission, as we are eager to see it’s potential in real-world application. This will help us design and cultivate more tools as we continue to work toward our goal of reducing initial error counts for all schools.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Training, instructions,</a:t>
            </a:r>
            <a:r>
              <a:rPr lang="en-US" baseline="0" dirty="0"/>
              <a:t> and a link to the tool are on End of Year Collection webpage under the Validation Tools heading. We recommend using this tool at a minimum of two weeks prior to initial submission. This tool is an extension, not a replacement, of our other validation resources.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We will be requesting your feedback in the form of a survey later in the collection and we look forward to hearing what you think about it!</a:t>
            </a:r>
          </a:p>
          <a:p>
            <a:endParaRPr lang="en-US" baseline="0" dirty="0"/>
          </a:p>
          <a:p>
            <a:endParaRPr lang="en-US" baseline="0" dirty="0"/>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4B2128E6-9B1F-4DD5-92EF-7008C8830256}" type="slidenum">
              <a:rPr lang="en-US" smtClean="0"/>
              <a:t>8</a:t>
            </a:fld>
            <a:endParaRPr lang="en-US"/>
          </a:p>
        </p:txBody>
      </p:sp>
    </p:spTree>
    <p:extLst>
      <p:ext uri="{BB962C8B-B14F-4D97-AF65-F5344CB8AC3E}">
        <p14:creationId xmlns:p14="http://schemas.microsoft.com/office/powerpoint/2010/main" val="33449643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EL errors</a:t>
            </a:r>
            <a:r>
              <a:rPr lang="en-US" baseline="0" dirty="0"/>
              <a:t> common in October Count, we don’t expect to see many EL Errors on the End of Year collection since the EL data </a:t>
            </a:r>
            <a:r>
              <a:rPr lang="en-US" i="1" baseline="0" dirty="0"/>
              <a:t>should not</a:t>
            </a:r>
            <a:r>
              <a:rPr lang="en-US" i="0" baseline="0" dirty="0"/>
              <a:t> have changed between October Count and End of Year. </a:t>
            </a:r>
          </a:p>
          <a:p>
            <a:endParaRPr lang="en-US" i="0" baseline="0" dirty="0"/>
          </a:p>
          <a:p>
            <a:r>
              <a:rPr lang="en-US" i="0" baseline="0" dirty="0"/>
              <a:t>In an effort to reduce EL Errors across all schools, the Data Submission Team will be working with </a:t>
            </a:r>
            <a:r>
              <a:rPr lang="en-US" sz="1200" b="0" i="0" kern="1200" dirty="0">
                <a:solidFill>
                  <a:schemeClr val="tx1"/>
                </a:solidFill>
                <a:effectLst/>
                <a:latin typeface="+mn-lt"/>
                <a:ea typeface="+mn-ea"/>
                <a:cs typeface="+mn-cs"/>
              </a:rPr>
              <a:t>Assessment Team member Jessica Welch.</a:t>
            </a:r>
            <a:r>
              <a:rPr lang="en-US" sz="1200" b="0" i="0" kern="1200" baseline="0" dirty="0">
                <a:solidFill>
                  <a:schemeClr val="tx1"/>
                </a:solidFill>
                <a:effectLst/>
                <a:latin typeface="+mn-lt"/>
                <a:ea typeface="+mn-ea"/>
                <a:cs typeface="+mn-cs"/>
              </a:rPr>
              <a:t> Jessica f</a:t>
            </a:r>
            <a:r>
              <a:rPr lang="en-US" sz="1200" b="0" i="0" kern="1200" dirty="0">
                <a:solidFill>
                  <a:schemeClr val="tx1"/>
                </a:solidFill>
                <a:effectLst/>
                <a:latin typeface="+mn-lt"/>
                <a:ea typeface="+mn-ea"/>
                <a:cs typeface="+mn-cs"/>
              </a:rPr>
              <a:t>requently works</a:t>
            </a:r>
            <a:r>
              <a:rPr lang="en-US" sz="1200" b="0" i="0" kern="1200" baseline="0" dirty="0">
                <a:solidFill>
                  <a:schemeClr val="tx1"/>
                </a:solidFill>
                <a:effectLst/>
                <a:latin typeface="+mn-lt"/>
                <a:ea typeface="+mn-ea"/>
                <a:cs typeface="+mn-cs"/>
              </a:rPr>
              <a:t> with schools on ACCESS testing and is familiar with all the ins and outs of English Language Learners, WIDA, and ACCESS testing. She will be reaching out to schools who have EL Errors. </a:t>
            </a:r>
          </a:p>
          <a:p>
            <a:endParaRPr lang="en-US" sz="1200" b="0" i="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B2128E6-9B1F-4DD5-92EF-7008C8830256}" type="slidenum">
              <a:rPr lang="en-US" smtClean="0"/>
              <a:t>10</a:t>
            </a:fld>
            <a:endParaRPr lang="en-US"/>
          </a:p>
        </p:txBody>
      </p:sp>
    </p:spTree>
    <p:extLst>
      <p:ext uri="{BB962C8B-B14F-4D97-AF65-F5344CB8AC3E}">
        <p14:creationId xmlns:p14="http://schemas.microsoft.com/office/powerpoint/2010/main" val="42009448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55207"/>
            <a:ext cx="7772400"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685800" y="3885824"/>
            <a:ext cx="6858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Shape 11"/>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74941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5"/>
        <p:cNvGrpSpPr/>
        <p:nvPr/>
      </p:nvGrpSpPr>
      <p:grpSpPr>
        <a:xfrm>
          <a:off x="0" y="0"/>
          <a:ext cx="0" cy="0"/>
          <a:chOff x="0" y="0"/>
          <a:chExt cx="0" cy="0"/>
        </a:xfrm>
      </p:grpSpPr>
      <p:sp>
        <p:nvSpPr>
          <p:cNvPr id="16" name="Shape 16"/>
          <p:cNvSpPr/>
          <p:nvPr/>
        </p:nvSpPr>
        <p:spPr>
          <a:xfrm>
            <a:off x="0" y="0"/>
            <a:ext cx="9144000" cy="53238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17" name="Shape 17"/>
          <p:cNvSpPr txBox="1">
            <a:spLocks noGrp="1"/>
          </p:cNvSpPr>
          <p:nvPr>
            <p:ph type="ctrTitle" hasCustomPrompt="1"/>
          </p:nvPr>
        </p:nvSpPr>
        <p:spPr>
          <a:xfrm>
            <a:off x="685800" y="2111123"/>
            <a:ext cx="7772400" cy="1546500"/>
          </a:xfrm>
          <a:prstGeom prst="rect">
            <a:avLst/>
          </a:prstGeom>
        </p:spPr>
        <p:txBody>
          <a:bodyPr spcFirstLastPara="1" wrap="square" lIns="91425" tIns="91425" rIns="91425" bIns="91425" anchor="b" anchorCtr="0"/>
          <a:lstStyle>
            <a:lvl1pPr lvl="0" algn="ctr" rtl="0">
              <a:spcBef>
                <a:spcPts val="0"/>
              </a:spcBef>
              <a:spcAft>
                <a:spcPts val="0"/>
              </a:spcAft>
              <a:buClr>
                <a:srgbClr val="FFFFFF"/>
              </a:buClr>
              <a:buSzPts val="4800"/>
              <a:buNone/>
              <a:defRPr sz="3600">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4800"/>
              <a:buNone/>
              <a:defRPr sz="3600">
                <a:solidFill>
                  <a:srgbClr val="FFFFFF"/>
                </a:solidFill>
              </a:defRPr>
            </a:lvl2pPr>
            <a:lvl3pPr lvl="2" algn="ctr" rtl="0">
              <a:spcBef>
                <a:spcPts val="0"/>
              </a:spcBef>
              <a:spcAft>
                <a:spcPts val="0"/>
              </a:spcAft>
              <a:buClr>
                <a:srgbClr val="FFFFFF"/>
              </a:buClr>
              <a:buSzPts val="4800"/>
              <a:buNone/>
              <a:defRPr sz="3600">
                <a:solidFill>
                  <a:srgbClr val="FFFFFF"/>
                </a:solidFill>
              </a:defRPr>
            </a:lvl3pPr>
            <a:lvl4pPr lvl="3" algn="ctr" rtl="0">
              <a:spcBef>
                <a:spcPts val="0"/>
              </a:spcBef>
              <a:spcAft>
                <a:spcPts val="0"/>
              </a:spcAft>
              <a:buClr>
                <a:srgbClr val="FFFFFF"/>
              </a:buClr>
              <a:buSzPts val="4800"/>
              <a:buNone/>
              <a:defRPr sz="3600">
                <a:solidFill>
                  <a:srgbClr val="FFFFFF"/>
                </a:solidFill>
              </a:defRPr>
            </a:lvl4pPr>
            <a:lvl5pPr lvl="4" algn="ctr" rtl="0">
              <a:spcBef>
                <a:spcPts val="0"/>
              </a:spcBef>
              <a:spcAft>
                <a:spcPts val="0"/>
              </a:spcAft>
              <a:buClr>
                <a:srgbClr val="FFFFFF"/>
              </a:buClr>
              <a:buSzPts val="4800"/>
              <a:buNone/>
              <a:defRPr sz="3600">
                <a:solidFill>
                  <a:srgbClr val="FFFFFF"/>
                </a:solidFill>
              </a:defRPr>
            </a:lvl5pPr>
            <a:lvl6pPr lvl="5" algn="ctr" rtl="0">
              <a:spcBef>
                <a:spcPts val="0"/>
              </a:spcBef>
              <a:spcAft>
                <a:spcPts val="0"/>
              </a:spcAft>
              <a:buClr>
                <a:srgbClr val="FFFFFF"/>
              </a:buClr>
              <a:buSzPts val="4800"/>
              <a:buNone/>
              <a:defRPr sz="3600">
                <a:solidFill>
                  <a:srgbClr val="FFFFFF"/>
                </a:solidFill>
              </a:defRPr>
            </a:lvl6pPr>
            <a:lvl7pPr lvl="6" algn="ctr" rtl="0">
              <a:spcBef>
                <a:spcPts val="0"/>
              </a:spcBef>
              <a:spcAft>
                <a:spcPts val="0"/>
              </a:spcAft>
              <a:buClr>
                <a:srgbClr val="FFFFFF"/>
              </a:buClr>
              <a:buSzPts val="4800"/>
              <a:buNone/>
              <a:defRPr sz="3600">
                <a:solidFill>
                  <a:srgbClr val="FFFFFF"/>
                </a:solidFill>
              </a:defRPr>
            </a:lvl7pPr>
            <a:lvl8pPr lvl="7" algn="ctr" rtl="0">
              <a:spcBef>
                <a:spcPts val="0"/>
              </a:spcBef>
              <a:spcAft>
                <a:spcPts val="0"/>
              </a:spcAft>
              <a:buClr>
                <a:srgbClr val="FFFFFF"/>
              </a:buClr>
              <a:buSzPts val="4800"/>
              <a:buNone/>
              <a:defRPr sz="3600">
                <a:solidFill>
                  <a:srgbClr val="FFFFFF"/>
                </a:solidFill>
              </a:defRPr>
            </a:lvl8pPr>
            <a:lvl9pPr lvl="8" algn="ctr" rtl="0">
              <a:spcBef>
                <a:spcPts val="0"/>
              </a:spcBef>
              <a:spcAft>
                <a:spcPts val="0"/>
              </a:spcAft>
              <a:buClr>
                <a:srgbClr val="FFFFFF"/>
              </a:buClr>
              <a:buSzPts val="4800"/>
              <a:buNone/>
              <a:defRPr sz="3600">
                <a:solidFill>
                  <a:srgbClr val="FFFFFF"/>
                </a:solidFill>
              </a:defRPr>
            </a:lvl9pPr>
          </a:lstStyle>
          <a:p>
            <a:r>
              <a:rPr lang="en-US" dirty="0"/>
              <a:t>Title</a:t>
            </a:r>
            <a:endParaRPr dirty="0"/>
          </a:p>
        </p:txBody>
      </p:sp>
      <p:sp>
        <p:nvSpPr>
          <p:cNvPr id="18" name="Shape 18"/>
          <p:cNvSpPr txBox="1">
            <a:spLocks noGrp="1"/>
          </p:cNvSpPr>
          <p:nvPr>
            <p:ph type="subTitle" idx="1" hasCustomPrompt="1"/>
          </p:nvPr>
        </p:nvSpPr>
        <p:spPr>
          <a:xfrm>
            <a:off x="685800" y="3786738"/>
            <a:ext cx="7772400" cy="1046400"/>
          </a:xfrm>
          <a:prstGeom prst="rect">
            <a:avLst/>
          </a:prstGeom>
        </p:spPr>
        <p:txBody>
          <a:bodyPr spcFirstLastPara="1" wrap="square" lIns="91425" tIns="91425" rIns="91425" bIns="91425" anchor="t" anchorCtr="0"/>
          <a:lstStyle>
            <a:lvl1pPr lvl="0" algn="ctr" rtl="0">
              <a:spcBef>
                <a:spcPts val="0"/>
              </a:spcBef>
              <a:spcAft>
                <a:spcPts val="0"/>
              </a:spcAft>
              <a:buClr>
                <a:srgbClr val="FFFFFF"/>
              </a:buClr>
              <a:buSzPts val="2400"/>
              <a:buNone/>
              <a:defRPr sz="1800" b="1">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2400"/>
              <a:buNone/>
              <a:defRPr b="1">
                <a:solidFill>
                  <a:srgbClr val="FFFFFF"/>
                </a:solidFill>
              </a:defRPr>
            </a:lvl2pPr>
            <a:lvl3pPr lvl="2" algn="ctr" rtl="0">
              <a:spcBef>
                <a:spcPts val="0"/>
              </a:spcBef>
              <a:spcAft>
                <a:spcPts val="0"/>
              </a:spcAft>
              <a:buClr>
                <a:srgbClr val="FFFFFF"/>
              </a:buClr>
              <a:buSzPts val="2400"/>
              <a:buNone/>
              <a:defRPr b="1">
                <a:solidFill>
                  <a:srgbClr val="FFFFFF"/>
                </a:solidFill>
              </a:defRPr>
            </a:lvl3pPr>
            <a:lvl4pPr lvl="3" algn="ctr" rtl="0">
              <a:spcBef>
                <a:spcPts val="0"/>
              </a:spcBef>
              <a:spcAft>
                <a:spcPts val="0"/>
              </a:spcAft>
              <a:buClr>
                <a:srgbClr val="FFFFFF"/>
              </a:buClr>
              <a:buSzPts val="2400"/>
              <a:buNone/>
              <a:defRPr sz="1800" b="1">
                <a:solidFill>
                  <a:srgbClr val="FFFFFF"/>
                </a:solidFill>
              </a:defRPr>
            </a:lvl4pPr>
            <a:lvl5pPr lvl="4" algn="ctr" rtl="0">
              <a:spcBef>
                <a:spcPts val="0"/>
              </a:spcBef>
              <a:spcAft>
                <a:spcPts val="0"/>
              </a:spcAft>
              <a:buClr>
                <a:srgbClr val="FFFFFF"/>
              </a:buClr>
              <a:buSzPts val="2400"/>
              <a:buNone/>
              <a:defRPr sz="1800" b="1">
                <a:solidFill>
                  <a:srgbClr val="FFFFFF"/>
                </a:solidFill>
              </a:defRPr>
            </a:lvl5pPr>
            <a:lvl6pPr lvl="5" algn="ctr" rtl="0">
              <a:spcBef>
                <a:spcPts val="0"/>
              </a:spcBef>
              <a:spcAft>
                <a:spcPts val="0"/>
              </a:spcAft>
              <a:buClr>
                <a:srgbClr val="FFFFFF"/>
              </a:buClr>
              <a:buSzPts val="2400"/>
              <a:buNone/>
              <a:defRPr sz="1800" b="1">
                <a:solidFill>
                  <a:srgbClr val="FFFFFF"/>
                </a:solidFill>
              </a:defRPr>
            </a:lvl6pPr>
            <a:lvl7pPr lvl="6" algn="ctr" rtl="0">
              <a:spcBef>
                <a:spcPts val="0"/>
              </a:spcBef>
              <a:spcAft>
                <a:spcPts val="0"/>
              </a:spcAft>
              <a:buClr>
                <a:srgbClr val="FFFFFF"/>
              </a:buClr>
              <a:buSzPts val="2400"/>
              <a:buNone/>
              <a:defRPr sz="1800" b="1">
                <a:solidFill>
                  <a:srgbClr val="FFFFFF"/>
                </a:solidFill>
              </a:defRPr>
            </a:lvl7pPr>
            <a:lvl8pPr lvl="7" algn="ctr" rtl="0">
              <a:spcBef>
                <a:spcPts val="0"/>
              </a:spcBef>
              <a:spcAft>
                <a:spcPts val="0"/>
              </a:spcAft>
              <a:buClr>
                <a:srgbClr val="FFFFFF"/>
              </a:buClr>
              <a:buSzPts val="2400"/>
              <a:buNone/>
              <a:defRPr sz="1800" b="1">
                <a:solidFill>
                  <a:srgbClr val="FFFFFF"/>
                </a:solidFill>
              </a:defRPr>
            </a:lvl8pPr>
            <a:lvl9pPr lvl="8" algn="ctr" rtl="0">
              <a:spcBef>
                <a:spcPts val="0"/>
              </a:spcBef>
              <a:spcAft>
                <a:spcPts val="0"/>
              </a:spcAft>
              <a:buClr>
                <a:srgbClr val="FFFFFF"/>
              </a:buClr>
              <a:buSzPts val="2400"/>
              <a:buNone/>
              <a:defRPr sz="1800" b="1">
                <a:solidFill>
                  <a:srgbClr val="FFFFFF"/>
                </a:solidFill>
              </a:defRPr>
            </a:lvl9pPr>
          </a:lstStyle>
          <a:p>
            <a:r>
              <a:rPr lang="en-US" dirty="0"/>
              <a:t>Subtitle</a:t>
            </a:r>
            <a:endParaRPr dirty="0"/>
          </a:p>
        </p:txBody>
      </p:sp>
      <p:sp>
        <p:nvSpPr>
          <p:cNvPr id="19" name="Shape 19"/>
          <p:cNvSpPr/>
          <p:nvPr/>
        </p:nvSpPr>
        <p:spPr>
          <a:xfrm>
            <a:off x="3047704" y="5323800"/>
            <a:ext cx="30477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0" name="Shape 20"/>
          <p:cNvSpPr/>
          <p:nvPr/>
        </p:nvSpPr>
        <p:spPr>
          <a:xfrm>
            <a:off x="6096271" y="5323800"/>
            <a:ext cx="30477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1" name="Shape 21"/>
          <p:cNvSpPr/>
          <p:nvPr/>
        </p:nvSpPr>
        <p:spPr>
          <a:xfrm>
            <a:off x="1" y="5323800"/>
            <a:ext cx="30477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a:solidFill>
                <a:srgbClr val="000000"/>
              </a:solidFill>
              <a:cs typeface="Arial"/>
              <a:sym typeface="Arial"/>
            </a:endParaRPr>
          </a:p>
        </p:txBody>
      </p:sp>
      <p:sp>
        <p:nvSpPr>
          <p:cNvPr id="22" name="Shape 22"/>
          <p:cNvSpPr txBox="1">
            <a:spLocks noGrp="1"/>
          </p:cNvSpPr>
          <p:nvPr>
            <p:ph type="sldNum" idx="12"/>
          </p:nvPr>
        </p:nvSpPr>
        <p:spPr>
          <a:xfrm>
            <a:off x="-125" y="6440375"/>
            <a:ext cx="9144000" cy="417900"/>
          </a:xfrm>
          <a:prstGeom prst="rect">
            <a:avLst/>
          </a:prstGeom>
        </p:spPr>
        <p:txBody>
          <a:bodyPr spcFirstLastPara="1" wrap="square" lIns="91425" tIns="91425" rIns="91425" bIns="91425" anchor="t" anchorCtr="0">
            <a:noAutofit/>
          </a:bodyPr>
          <a:lstStyle>
            <a:lvl1pPr lvl="0" algn="ctr">
              <a:buNone/>
              <a:defRPr>
                <a:latin typeface="+mn-lt"/>
              </a:defRPr>
            </a:lvl1pPr>
            <a:lvl2pPr lvl="1" algn="ctr">
              <a:buNone/>
              <a:defRPr/>
            </a:lvl2pPr>
            <a:lvl3pPr lvl="2" algn="ctr">
              <a:buNone/>
              <a:defRPr/>
            </a:lvl3pPr>
            <a:lvl4pPr lvl="3" algn="ctr">
              <a:buNone/>
              <a:defRPr/>
            </a:lvl4pPr>
            <a:lvl5pPr lvl="4" algn="ctr">
              <a:buNone/>
              <a:defRPr/>
            </a:lvl5pPr>
            <a:lvl6pPr lvl="5" algn="ctr">
              <a:buNone/>
              <a:defRPr/>
            </a:lvl6pPr>
            <a:lvl7pPr lvl="6" algn="ctr">
              <a:buNone/>
              <a:defRPr/>
            </a:lvl7pPr>
            <a:lvl8pPr lvl="7" algn="ctr">
              <a:buNone/>
              <a:defRPr/>
            </a:lvl8pPr>
            <a:lvl9pPr lvl="8" algn="ctr">
              <a:buNone/>
              <a:defRPr/>
            </a:lvl9pPr>
          </a:lstStyle>
          <a:p>
            <a:fld id="{00000000-1234-1234-1234-123412341234}" type="slidenum">
              <a:rPr lang="en" smtClean="0"/>
              <a:pPr/>
              <a:t>‹#›</a:t>
            </a:fld>
            <a:endParaRPr lang="en"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93584" y="595524"/>
            <a:ext cx="2555942" cy="798047"/>
          </a:xfrm>
          <a:prstGeom prst="rect">
            <a:avLst/>
          </a:prstGeom>
        </p:spPr>
      </p:pic>
    </p:spTree>
    <p:extLst>
      <p:ext uri="{BB962C8B-B14F-4D97-AF65-F5344CB8AC3E}">
        <p14:creationId xmlns:p14="http://schemas.microsoft.com/office/powerpoint/2010/main" val="2163476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31"/>
        <p:cNvGrpSpPr/>
        <p:nvPr/>
      </p:nvGrpSpPr>
      <p:grpSpPr>
        <a:xfrm>
          <a:off x="0" y="0"/>
          <a:ext cx="0" cy="0"/>
          <a:chOff x="0" y="0"/>
          <a:chExt cx="0" cy="0"/>
        </a:xfrm>
      </p:grpSpPr>
      <p:sp>
        <p:nvSpPr>
          <p:cNvPr id="32" name="Shape 32"/>
          <p:cNvSpPr txBox="1">
            <a:spLocks noGrp="1"/>
          </p:cNvSpPr>
          <p:nvPr>
            <p:ph type="title" hasCustomPrompt="1"/>
          </p:nvPr>
        </p:nvSpPr>
        <p:spPr>
          <a:xfrm>
            <a:off x="893700" y="274650"/>
            <a:ext cx="6462600" cy="1143000"/>
          </a:xfrm>
          <a:prstGeom prst="rect">
            <a:avLst/>
          </a:prstGeom>
        </p:spPr>
        <p:txBody>
          <a:bodyPr spcFirstLastPara="1" wrap="square" lIns="91425" tIns="91425" rIns="91425" bIns="91425" anchor="b" anchorCtr="0"/>
          <a:lstStyle>
            <a:lvl1pPr lvl="0">
              <a:spcBef>
                <a:spcPts val="0"/>
              </a:spcBef>
              <a:spcAft>
                <a:spcPts val="0"/>
              </a:spcAft>
              <a:buSzPts val="3600"/>
              <a:buNone/>
              <a:defRPr>
                <a:solidFill>
                  <a:srgbClr val="97ABBC"/>
                </a:solidFill>
                <a:latin typeface="+mj-lt"/>
                <a:ea typeface="Arial Unicode MS" panose="020B0604020202020204" pitchFamily="34" charset="-128"/>
                <a:cs typeface="Arial Unicode MS" panose="020B0604020202020204" pitchFamily="34" charset="-128"/>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r>
              <a:rPr lang="en-US" dirty="0"/>
              <a:t>Title</a:t>
            </a:r>
            <a:endParaRPr dirty="0"/>
          </a:p>
        </p:txBody>
      </p:sp>
      <p:sp>
        <p:nvSpPr>
          <p:cNvPr id="33" name="Shape 33"/>
          <p:cNvSpPr txBox="1">
            <a:spLocks noGrp="1"/>
          </p:cNvSpPr>
          <p:nvPr>
            <p:ph type="body" idx="1" hasCustomPrompt="1"/>
          </p:nvPr>
        </p:nvSpPr>
        <p:spPr>
          <a:xfrm>
            <a:off x="893700" y="1831450"/>
            <a:ext cx="6462600" cy="4736400"/>
          </a:xfrm>
          <a:prstGeom prst="rect">
            <a:avLst/>
          </a:prstGeom>
        </p:spPr>
        <p:txBody>
          <a:bodyPr spcFirstLastPara="1" wrap="square" lIns="91425" tIns="91425" rIns="91425" bIns="91425" anchor="t" anchorCtr="0"/>
          <a:lstStyle>
            <a:lvl1pPr marL="342900" lvl="0" indent="-314325">
              <a:spcBef>
                <a:spcPts val="450"/>
              </a:spcBef>
              <a:spcAft>
                <a:spcPts val="0"/>
              </a:spcAft>
              <a:buSzPts val="3000"/>
              <a:buChar char="▷"/>
              <a:defRPr sz="1800">
                <a:solidFill>
                  <a:srgbClr val="677480"/>
                </a:solidFill>
                <a:latin typeface="+mj-lt"/>
                <a:ea typeface="Arial Unicode MS" panose="020B0604020202020204" pitchFamily="34" charset="-128"/>
                <a:cs typeface="Arial Unicode MS" panose="020B0604020202020204" pitchFamily="34" charset="-128"/>
              </a:defRPr>
            </a:lvl1pPr>
            <a:lvl2pPr marL="685800" lvl="1" indent="-285750">
              <a:spcBef>
                <a:spcPts val="0"/>
              </a:spcBef>
              <a:spcAft>
                <a:spcPts val="0"/>
              </a:spcAft>
              <a:buSzPts val="2400"/>
              <a:buChar char="○"/>
              <a:defRPr sz="1350">
                <a:latin typeface="+mn-lt"/>
              </a:defRPr>
            </a:lvl2pPr>
            <a:lvl3pPr marL="1028700" lvl="2" indent="-285750">
              <a:spcBef>
                <a:spcPts val="0"/>
              </a:spcBef>
              <a:spcAft>
                <a:spcPts val="0"/>
              </a:spcAft>
              <a:buSzPts val="2400"/>
              <a:buChar char="■"/>
              <a:defRPr/>
            </a:lvl3pPr>
            <a:lvl4pPr marL="1371600" lvl="3" indent="-257175">
              <a:spcBef>
                <a:spcPts val="0"/>
              </a:spcBef>
              <a:spcAft>
                <a:spcPts val="0"/>
              </a:spcAft>
              <a:buSzPts val="1800"/>
              <a:buChar char="●"/>
              <a:defRPr/>
            </a:lvl4pPr>
            <a:lvl5pPr marL="1714500" lvl="4" indent="-257175">
              <a:spcBef>
                <a:spcPts val="0"/>
              </a:spcBef>
              <a:spcAft>
                <a:spcPts val="0"/>
              </a:spcAft>
              <a:buSzPts val="1800"/>
              <a:buChar char="○"/>
              <a:defRPr/>
            </a:lvl5pPr>
            <a:lvl6pPr marL="2057400" lvl="5" indent="-257175">
              <a:spcBef>
                <a:spcPts val="0"/>
              </a:spcBef>
              <a:spcAft>
                <a:spcPts val="0"/>
              </a:spcAft>
              <a:buSzPts val="1800"/>
              <a:buChar char="■"/>
              <a:defRPr/>
            </a:lvl6pPr>
            <a:lvl7pPr marL="2400300" lvl="6" indent="-257175">
              <a:spcBef>
                <a:spcPts val="0"/>
              </a:spcBef>
              <a:spcAft>
                <a:spcPts val="0"/>
              </a:spcAft>
              <a:buSzPts val="1800"/>
              <a:buChar char="●"/>
              <a:defRPr/>
            </a:lvl7pPr>
            <a:lvl8pPr marL="2743200" lvl="7" indent="-257175">
              <a:spcBef>
                <a:spcPts val="0"/>
              </a:spcBef>
              <a:spcAft>
                <a:spcPts val="0"/>
              </a:spcAft>
              <a:buSzPts val="1800"/>
              <a:buChar char="○"/>
              <a:defRPr/>
            </a:lvl8pPr>
            <a:lvl9pPr marL="3086100" lvl="8" indent="-257175">
              <a:spcBef>
                <a:spcPts val="0"/>
              </a:spcBef>
              <a:spcAft>
                <a:spcPts val="0"/>
              </a:spcAft>
              <a:buSzPts val="1800"/>
              <a:buChar char="■"/>
              <a:defRPr/>
            </a:lvl9pPr>
          </a:lstStyle>
          <a:p>
            <a:r>
              <a:rPr lang="en-US" dirty="0"/>
              <a:t>Text</a:t>
            </a:r>
          </a:p>
          <a:p>
            <a:pPr lvl="1"/>
            <a:r>
              <a:rPr lang="en-US" dirty="0">
                <a:latin typeface="+mn-lt"/>
              </a:rPr>
              <a:t>Text</a:t>
            </a:r>
            <a:endParaRPr dirty="0"/>
          </a:p>
        </p:txBody>
      </p:sp>
      <p:sp>
        <p:nvSpPr>
          <p:cNvPr id="34" name="Shape 34"/>
          <p:cNvSpPr/>
          <p:nvPr/>
        </p:nvSpPr>
        <p:spPr>
          <a:xfrm>
            <a:off x="7356366" y="6755100"/>
            <a:ext cx="893700" cy="102900"/>
          </a:xfrm>
          <a:prstGeom prst="rect">
            <a:avLst/>
          </a:prstGeom>
          <a:solidFill>
            <a:srgbClr val="EFAA1F"/>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5" name="Shape 35"/>
          <p:cNvSpPr/>
          <p:nvPr/>
        </p:nvSpPr>
        <p:spPr>
          <a:xfrm>
            <a:off x="8250312" y="6755100"/>
            <a:ext cx="893700" cy="102900"/>
          </a:xfrm>
          <a:prstGeom prst="rect">
            <a:avLst/>
          </a:prstGeom>
          <a:solidFill>
            <a:srgbClr val="C63F28"/>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6" name="Shape 36"/>
          <p:cNvSpPr/>
          <p:nvPr/>
        </p:nvSpPr>
        <p:spPr>
          <a:xfrm>
            <a:off x="0" y="6755100"/>
            <a:ext cx="893700" cy="102900"/>
          </a:xfrm>
          <a:prstGeom prst="rect">
            <a:avLst/>
          </a:prstGeom>
          <a:solidFill>
            <a:srgbClr val="008CA0"/>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7" name="Shape 37"/>
          <p:cNvSpPr/>
          <p:nvPr/>
        </p:nvSpPr>
        <p:spPr>
          <a:xfrm>
            <a:off x="893710" y="6755100"/>
            <a:ext cx="6462600" cy="102900"/>
          </a:xfrm>
          <a:prstGeom prst="rect">
            <a:avLst/>
          </a:prstGeom>
          <a:solidFill>
            <a:srgbClr val="455FA9"/>
          </a:solidFill>
          <a:ln>
            <a:noFill/>
          </a:ln>
        </p:spPr>
        <p:txBody>
          <a:bodyPr spcFirstLastPara="1" wrap="square" lIns="68569" tIns="68569" rIns="68569" bIns="68569" anchor="ctr" anchorCtr="0">
            <a:noAutofit/>
          </a:bodyPr>
          <a:lstStyle/>
          <a:p>
            <a:pPr>
              <a:buClr>
                <a:srgbClr val="000000"/>
              </a:buClr>
              <a:buFont typeface="Arial"/>
              <a:buNone/>
            </a:pPr>
            <a:endParaRPr sz="1050" kern="0" dirty="0">
              <a:solidFill>
                <a:srgbClr val="000000"/>
              </a:solidFill>
              <a:cs typeface="Arial"/>
              <a:sym typeface="Arial"/>
            </a:endParaRPr>
          </a:p>
        </p:txBody>
      </p:sp>
      <p:sp>
        <p:nvSpPr>
          <p:cNvPr id="38" name="Shape 38"/>
          <p:cNvSpPr txBox="1">
            <a:spLocks noGrp="1"/>
          </p:cNvSpPr>
          <p:nvPr>
            <p:ph type="sldNum" idx="12"/>
          </p:nvPr>
        </p:nvSpPr>
        <p:spPr>
          <a:xfrm>
            <a:off x="8480575" y="6364177"/>
            <a:ext cx="548700" cy="417900"/>
          </a:xfrm>
          <a:prstGeom prst="rect">
            <a:avLst/>
          </a:prstGeom>
        </p:spPr>
        <p:txBody>
          <a:bodyPr spcFirstLastPara="1" wrap="square" lIns="91425" tIns="91425" rIns="91425" bIns="91425" anchor="t" anchorCtr="0">
            <a:noAutofit/>
          </a:bodyPr>
          <a:lstStyle>
            <a:lvl1pPr lvl="0">
              <a:buNone/>
              <a:defRPr>
                <a:latin typeface="+mn-lt"/>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Tree>
    <p:extLst>
      <p:ext uri="{BB962C8B-B14F-4D97-AF65-F5344CB8AC3E}">
        <p14:creationId xmlns:p14="http://schemas.microsoft.com/office/powerpoint/2010/main" val="1712387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1679055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rgbClr val="455FA9"/>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Shape 34"/>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5"/>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6"/>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1" name="Shape 37"/>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3045439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dirty="0">
                <a:solidFill>
                  <a:srgbClr val="97ABBC"/>
                </a:solidFill>
                <a:latin typeface="Arial" panose="020B0604020202020204" pitchFamily="34" charset="0"/>
                <a:cs typeface="Arial" panose="020B0604020202020204" pitchFamily="34" charset="0"/>
              </a:rPr>
              <a:t>“</a:t>
            </a:r>
            <a:endParaRPr sz="7200" b="1" dirty="0">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42995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endParaRPr lang="en-US" dirty="0"/>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5880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dirty="0">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8261654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5" r:id="rId3"/>
    <p:sldLayoutId id="2147483660" r:id="rId4"/>
    <p:sldLayoutId id="2147483667" r:id="rId5"/>
    <p:sldLayoutId id="2147483668" r:id="rId6"/>
    <p:sldLayoutId id="2147483673" r:id="rId7"/>
    <p:sldLayoutId id="2147483674" r:id="rId8"/>
    <p:sldLayoutId id="2147483670"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https://resources.csi.state.co.us/end-of-year/" TargetMode="External"/><Relationship Id="rId2" Type="http://schemas.openxmlformats.org/officeDocument/2006/relationships/notesSlide" Target="../notesSlides/notesSlide16.xml"/><Relationship Id="rId1" Type="http://schemas.openxmlformats.org/officeDocument/2006/relationships/slideLayout" Target="../slideLayouts/slideLayout11.xml"/><Relationship Id="rId4" Type="http://schemas.openxmlformats.org/officeDocument/2006/relationships/image" Target="../media/image1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tm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
            </a:r>
            <a:br>
              <a:rPr lang="en-US" dirty="0"/>
            </a:br>
            <a:r>
              <a:rPr lang="en-US" dirty="0"/>
              <a:t>New This Year: </a:t>
            </a:r>
            <a:br>
              <a:rPr lang="en-US" dirty="0"/>
            </a:br>
            <a:r>
              <a:rPr lang="en-US" dirty="0"/>
              <a:t>2019-20 End of Year</a:t>
            </a:r>
          </a:p>
        </p:txBody>
      </p:sp>
      <p:sp>
        <p:nvSpPr>
          <p:cNvPr id="3" name="Subtitle 2"/>
          <p:cNvSpPr>
            <a:spLocks noGrp="1"/>
          </p:cNvSpPr>
          <p:nvPr>
            <p:ph type="subTitle" idx="1"/>
          </p:nvPr>
        </p:nvSpPr>
        <p:spPr/>
        <p:txBody>
          <a:bodyPr/>
          <a:lstStyle/>
          <a:p>
            <a:r>
              <a:rPr lang="en-US" dirty="0"/>
              <a:t>2019-20 End of Year Training: </a:t>
            </a:r>
            <a:r>
              <a:rPr lang="en-US"/>
              <a:t>What’s new</a:t>
            </a:r>
            <a:endParaRPr lang="en-US" dirty="0"/>
          </a:p>
        </p:txBody>
      </p:sp>
    </p:spTree>
    <p:extLst>
      <p:ext uri="{BB962C8B-B14F-4D97-AF65-F5344CB8AC3E}">
        <p14:creationId xmlns:p14="http://schemas.microsoft.com/office/powerpoint/2010/main" val="3028666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EL Errors</a:t>
            </a:r>
          </a:p>
        </p:txBody>
      </p:sp>
      <p:sp>
        <p:nvSpPr>
          <p:cNvPr id="5" name="AutoShape 6" descr="Image result for ESL Error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ESL Error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Rectangle 7"/>
          <p:cNvSpPr/>
          <p:nvPr/>
        </p:nvSpPr>
        <p:spPr>
          <a:xfrm>
            <a:off x="1912970" y="5288665"/>
            <a:ext cx="5318059" cy="1077218"/>
          </a:xfrm>
          <a:prstGeom prst="rect">
            <a:avLst/>
          </a:prstGeom>
          <a:solidFill>
            <a:schemeClr val="accent4">
              <a:lumMod val="20000"/>
              <a:lumOff val="80000"/>
            </a:schemeClr>
          </a:solidFill>
        </p:spPr>
        <p:txBody>
          <a:bodyPr wrap="none">
            <a:spAutoFit/>
          </a:bodyPr>
          <a:lstStyle/>
          <a:p>
            <a:pPr algn="ctr" fontAlgn="base"/>
            <a:r>
              <a:rPr lang="en-US" sz="3200" dirty="0">
                <a:solidFill>
                  <a:srgbClr val="000000"/>
                </a:solidFill>
                <a:latin typeface="Roboto"/>
              </a:rPr>
              <a:t>Jessica Welch: </a:t>
            </a:r>
            <a:r>
              <a:rPr lang="en-US" sz="3200" dirty="0"/>
              <a:t>303.866.2366</a:t>
            </a:r>
            <a:br>
              <a:rPr lang="en-US" sz="3200" dirty="0"/>
            </a:br>
            <a:r>
              <a:rPr lang="en-US" sz="3200" dirty="0"/>
              <a:t>JessicaWelch@csi.state.co.us</a:t>
            </a:r>
            <a:r>
              <a:rPr lang="en-US" sz="3200" dirty="0">
                <a:solidFill>
                  <a:srgbClr val="000000"/>
                </a:solidFill>
                <a:latin typeface="Roboto"/>
              </a:rPr>
              <a:t> </a:t>
            </a:r>
            <a:endParaRPr lang="en-US" sz="3200" b="0" i="0" dirty="0">
              <a:solidFill>
                <a:srgbClr val="000000"/>
              </a:solidFill>
              <a:effectLst/>
              <a:latin typeface="Roboto"/>
            </a:endParaRPr>
          </a:p>
        </p:txBody>
      </p:sp>
      <p:pic>
        <p:nvPicPr>
          <p:cNvPr id="9" name="Picture 8"/>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253811" y="1471428"/>
            <a:ext cx="4489889" cy="3662066"/>
          </a:xfrm>
          <a:prstGeom prst="rect">
            <a:avLst/>
          </a:prstGeom>
        </p:spPr>
      </p:pic>
    </p:spTree>
    <p:extLst>
      <p:ext uri="{BB962C8B-B14F-4D97-AF65-F5344CB8AC3E}">
        <p14:creationId xmlns:p14="http://schemas.microsoft.com/office/powerpoint/2010/main" val="369661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p:nvPr/>
        </p:nvPicPr>
        <p:blipFill rotWithShape="1">
          <a:blip r:embed="rId3"/>
          <a:srcRect t="8296" b="27011"/>
          <a:stretch/>
        </p:blipFill>
        <p:spPr>
          <a:xfrm>
            <a:off x="1444135" y="3539589"/>
            <a:ext cx="6290945" cy="1455054"/>
          </a:xfrm>
          <a:prstGeom prst="rect">
            <a:avLst/>
          </a:prstGeom>
          <a:ln w="9525">
            <a:noFill/>
          </a:ln>
        </p:spPr>
      </p:pic>
      <p:sp>
        <p:nvSpPr>
          <p:cNvPr id="4" name="Title 3"/>
          <p:cNvSpPr>
            <a:spLocks noGrp="1"/>
          </p:cNvSpPr>
          <p:nvPr>
            <p:ph type="title"/>
          </p:nvPr>
        </p:nvSpPr>
        <p:spPr>
          <a:xfrm>
            <a:off x="441471" y="132598"/>
            <a:ext cx="8296275" cy="1325563"/>
          </a:xfrm>
        </p:spPr>
        <p:txBody>
          <a:bodyPr>
            <a:normAutofit/>
          </a:bodyPr>
          <a:lstStyle/>
          <a:p>
            <a:pPr algn="ctr"/>
            <a:r>
              <a:rPr lang="en" sz="4000" dirty="0"/>
              <a:t>Consist</a:t>
            </a:r>
            <a:r>
              <a:rPr lang="en-US" sz="4000" dirty="0"/>
              <a:t>e</a:t>
            </a:r>
            <a:r>
              <a:rPr lang="en" sz="4000" dirty="0"/>
              <a:t>ncy between OC and EOY</a:t>
            </a:r>
            <a:endParaRPr lang="en-US" sz="4000" dirty="0"/>
          </a:p>
        </p:txBody>
      </p:sp>
      <p:sp>
        <p:nvSpPr>
          <p:cNvPr id="6" name="Text Placeholder 5"/>
          <p:cNvSpPr>
            <a:spLocks noGrp="1"/>
          </p:cNvSpPr>
          <p:nvPr>
            <p:ph type="body" sz="quarter" idx="11"/>
          </p:nvPr>
        </p:nvSpPr>
        <p:spPr/>
        <p:txBody>
          <a:bodyPr/>
          <a:lstStyle/>
          <a:p>
            <a:pPr algn="ctr"/>
            <a:r>
              <a:rPr lang="en-US" dirty="0"/>
              <a:t>SIS rollover to 20-21 SY</a:t>
            </a:r>
          </a:p>
          <a:p>
            <a:pPr algn="ctr"/>
            <a:endParaRPr lang="en-US" dirty="0"/>
          </a:p>
        </p:txBody>
      </p:sp>
      <p:sp>
        <p:nvSpPr>
          <p:cNvPr id="7" name="Text Placeholder 6"/>
          <p:cNvSpPr>
            <a:spLocks noGrp="1"/>
          </p:cNvSpPr>
          <p:nvPr>
            <p:ph type="body" sz="quarter" idx="12"/>
          </p:nvPr>
        </p:nvSpPr>
        <p:spPr>
          <a:xfrm>
            <a:off x="6318613" y="2724201"/>
            <a:ext cx="2419133" cy="549172"/>
          </a:xfrm>
        </p:spPr>
        <p:txBody>
          <a:bodyPr/>
          <a:lstStyle/>
          <a:p>
            <a:r>
              <a:rPr lang="en-US" dirty="0">
                <a:solidFill>
                  <a:schemeClr val="accent4"/>
                </a:solidFill>
              </a:rPr>
              <a:t>Update EL status based on ACCESS testing</a:t>
            </a:r>
          </a:p>
        </p:txBody>
      </p:sp>
      <p:sp>
        <p:nvSpPr>
          <p:cNvPr id="11" name="Rectangle 10"/>
          <p:cNvSpPr/>
          <p:nvPr/>
        </p:nvSpPr>
        <p:spPr>
          <a:xfrm>
            <a:off x="441471" y="1460226"/>
            <a:ext cx="8299814" cy="707886"/>
          </a:xfrm>
          <a:prstGeom prst="rect">
            <a:avLst/>
          </a:prstGeom>
        </p:spPr>
        <p:txBody>
          <a:bodyPr wrap="square">
            <a:spAutoFit/>
          </a:bodyPr>
          <a:lstStyle/>
          <a:p>
            <a:pPr lvl="0" algn="ctr">
              <a:defRPr/>
            </a:pPr>
            <a:r>
              <a:rPr lang="en-US" sz="4000" b="1" dirty="0">
                <a:solidFill>
                  <a:srgbClr val="EFAA1F"/>
                </a:solidFill>
                <a:latin typeface="Arial" panose="020B0604020202020204" pitchFamily="34" charset="0"/>
                <a:cs typeface="Arial" panose="020B0604020202020204" pitchFamily="34" charset="0"/>
              </a:rPr>
              <a:t>EL FIELDS STAY THE SAME</a:t>
            </a:r>
          </a:p>
        </p:txBody>
      </p:sp>
      <p:sp>
        <p:nvSpPr>
          <p:cNvPr id="13" name="AutoShape 4" descr="Image result for appl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6" descr="Image result for appl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Text Placeholder 2"/>
          <p:cNvSpPr>
            <a:spLocks noGrp="1"/>
          </p:cNvSpPr>
          <p:nvPr>
            <p:ph type="body" sz="quarter" idx="13"/>
          </p:nvPr>
        </p:nvSpPr>
        <p:spPr>
          <a:xfrm>
            <a:off x="179532" y="5089893"/>
            <a:ext cx="8820150" cy="2279650"/>
          </a:xfrm>
        </p:spPr>
        <p:txBody>
          <a:bodyPr>
            <a:normAutofit/>
          </a:bodyPr>
          <a:lstStyle/>
          <a:p>
            <a:pPr algn="ctr"/>
            <a:r>
              <a:rPr lang="en-US" sz="2800" b="1" dirty="0">
                <a:solidFill>
                  <a:srgbClr val="EFAA1F"/>
                </a:solidFill>
              </a:rPr>
              <a:t>Updates from ACCESS testing should not be made until </a:t>
            </a:r>
            <a:r>
              <a:rPr lang="en-US" sz="2800" b="1" i="1" u="sng" dirty="0">
                <a:solidFill>
                  <a:srgbClr val="EFAA1F"/>
                </a:solidFill>
              </a:rPr>
              <a:t>after</a:t>
            </a:r>
            <a:r>
              <a:rPr lang="en-US" sz="2800" b="1" dirty="0">
                <a:solidFill>
                  <a:srgbClr val="EFAA1F"/>
                </a:solidFill>
              </a:rPr>
              <a:t> your SIS roll-over to the new 20-21 school year. </a:t>
            </a:r>
          </a:p>
        </p:txBody>
      </p:sp>
      <p:sp>
        <p:nvSpPr>
          <p:cNvPr id="12" name="Text Placeholder 3"/>
          <p:cNvSpPr>
            <a:spLocks noGrp="1"/>
          </p:cNvSpPr>
          <p:nvPr>
            <p:ph type="body" sz="quarter" idx="11"/>
          </p:nvPr>
        </p:nvSpPr>
        <p:spPr>
          <a:xfrm>
            <a:off x="566058" y="2831053"/>
            <a:ext cx="1782200" cy="403225"/>
          </a:xfrm>
        </p:spPr>
        <p:txBody>
          <a:bodyPr/>
          <a:lstStyle/>
          <a:p>
            <a:r>
              <a:rPr lang="en-US" dirty="0">
                <a:solidFill>
                  <a:schemeClr val="accent4"/>
                </a:solidFill>
              </a:rPr>
              <a:t>ACCESS Testing</a:t>
            </a:r>
          </a:p>
        </p:txBody>
      </p:sp>
    </p:spTree>
    <p:extLst>
      <p:ext uri="{BB962C8B-B14F-4D97-AF65-F5344CB8AC3E}">
        <p14:creationId xmlns:p14="http://schemas.microsoft.com/office/powerpoint/2010/main" val="160212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11"/>
          <p:cNvSpPr txBox="1">
            <a:spLocks/>
          </p:cNvSpPr>
          <p:nvPr/>
        </p:nvSpPr>
        <p:spPr>
          <a:xfrm>
            <a:off x="1657350" y="2711897"/>
            <a:ext cx="5829300" cy="1159875"/>
          </a:xfrm>
          <a:prstGeom prst="rect">
            <a:avLst/>
          </a:prstGeom>
        </p:spPr>
        <p:txBody>
          <a:bodyPr spcFirstLastPara="1" vert="horz" wrap="square" lIns="68569" tIns="68569" rIns="68569" bIns="68569" rtlCol="0" anchor="b" anchorCtr="0">
            <a:noAutofit/>
          </a:bodyPr>
          <a:lstStyle>
            <a:lvl1pPr lvl="0" algn="ctr" defTabSz="914400" rtl="0" eaLnBrk="1" latinLnBrk="0" hangingPunct="1">
              <a:lnSpc>
                <a:spcPct val="90000"/>
              </a:lnSpc>
              <a:spcBef>
                <a:spcPts val="0"/>
              </a:spcBef>
              <a:spcAft>
                <a:spcPts val="0"/>
              </a:spcAft>
              <a:buClr>
                <a:srgbClr val="FFFFFF"/>
              </a:buClr>
              <a:buSzPts val="4800"/>
              <a:buNone/>
              <a:defRPr sz="3600" kern="1200">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4800"/>
              <a:buNone/>
              <a:defRPr sz="3600">
                <a:solidFill>
                  <a:srgbClr val="FFFFFF"/>
                </a:solidFill>
              </a:defRPr>
            </a:lvl2pPr>
            <a:lvl3pPr lvl="2" algn="ctr" rtl="0">
              <a:spcBef>
                <a:spcPts val="0"/>
              </a:spcBef>
              <a:spcAft>
                <a:spcPts val="0"/>
              </a:spcAft>
              <a:buClr>
                <a:srgbClr val="FFFFFF"/>
              </a:buClr>
              <a:buSzPts val="4800"/>
              <a:buNone/>
              <a:defRPr sz="3600">
                <a:solidFill>
                  <a:srgbClr val="FFFFFF"/>
                </a:solidFill>
              </a:defRPr>
            </a:lvl3pPr>
            <a:lvl4pPr lvl="3" algn="ctr" rtl="0">
              <a:spcBef>
                <a:spcPts val="0"/>
              </a:spcBef>
              <a:spcAft>
                <a:spcPts val="0"/>
              </a:spcAft>
              <a:buClr>
                <a:srgbClr val="FFFFFF"/>
              </a:buClr>
              <a:buSzPts val="4800"/>
              <a:buNone/>
              <a:defRPr sz="3600">
                <a:solidFill>
                  <a:srgbClr val="FFFFFF"/>
                </a:solidFill>
              </a:defRPr>
            </a:lvl4pPr>
            <a:lvl5pPr lvl="4" algn="ctr" rtl="0">
              <a:spcBef>
                <a:spcPts val="0"/>
              </a:spcBef>
              <a:spcAft>
                <a:spcPts val="0"/>
              </a:spcAft>
              <a:buClr>
                <a:srgbClr val="FFFFFF"/>
              </a:buClr>
              <a:buSzPts val="4800"/>
              <a:buNone/>
              <a:defRPr sz="3600">
                <a:solidFill>
                  <a:srgbClr val="FFFFFF"/>
                </a:solidFill>
              </a:defRPr>
            </a:lvl5pPr>
            <a:lvl6pPr lvl="5" algn="ctr" rtl="0">
              <a:spcBef>
                <a:spcPts val="0"/>
              </a:spcBef>
              <a:spcAft>
                <a:spcPts val="0"/>
              </a:spcAft>
              <a:buClr>
                <a:srgbClr val="FFFFFF"/>
              </a:buClr>
              <a:buSzPts val="4800"/>
              <a:buNone/>
              <a:defRPr sz="3600">
                <a:solidFill>
                  <a:srgbClr val="FFFFFF"/>
                </a:solidFill>
              </a:defRPr>
            </a:lvl6pPr>
            <a:lvl7pPr lvl="6" algn="ctr" rtl="0">
              <a:spcBef>
                <a:spcPts val="0"/>
              </a:spcBef>
              <a:spcAft>
                <a:spcPts val="0"/>
              </a:spcAft>
              <a:buClr>
                <a:srgbClr val="FFFFFF"/>
              </a:buClr>
              <a:buSzPts val="4800"/>
              <a:buNone/>
              <a:defRPr sz="3600">
                <a:solidFill>
                  <a:srgbClr val="FFFFFF"/>
                </a:solidFill>
              </a:defRPr>
            </a:lvl7pPr>
            <a:lvl8pPr lvl="7" algn="ctr" rtl="0">
              <a:spcBef>
                <a:spcPts val="0"/>
              </a:spcBef>
              <a:spcAft>
                <a:spcPts val="0"/>
              </a:spcAft>
              <a:buClr>
                <a:srgbClr val="FFFFFF"/>
              </a:buClr>
              <a:buSzPts val="4800"/>
              <a:buNone/>
              <a:defRPr sz="3600">
                <a:solidFill>
                  <a:srgbClr val="FFFFFF"/>
                </a:solidFill>
              </a:defRPr>
            </a:lvl8pPr>
            <a:lvl9pPr lvl="8" algn="ctr" rtl="0">
              <a:spcBef>
                <a:spcPts val="0"/>
              </a:spcBef>
              <a:spcAft>
                <a:spcPts val="0"/>
              </a:spcAft>
              <a:buClr>
                <a:srgbClr val="FFFFFF"/>
              </a:buClr>
              <a:buSzPts val="4800"/>
              <a:buNone/>
              <a:defRPr sz="3600">
                <a:solidFill>
                  <a:srgbClr val="FFFFFF"/>
                </a:solidFill>
              </a:defRPr>
            </a:lvl9pPr>
          </a:lstStyle>
          <a:p>
            <a:r>
              <a:rPr lang="en-US" dirty="0">
                <a:latin typeface="Arial" panose="020B0604020202020204" pitchFamily="34" charset="0"/>
                <a:cs typeface="Arial" panose="020B0604020202020204" pitchFamily="34" charset="0"/>
              </a:rPr>
              <a:t>Update:</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Graduation Guidelines</a:t>
            </a:r>
          </a:p>
        </p:txBody>
      </p:sp>
    </p:spTree>
    <p:extLst>
      <p:ext uri="{BB962C8B-B14F-4D97-AF65-F5344CB8AC3E}">
        <p14:creationId xmlns:p14="http://schemas.microsoft.com/office/powerpoint/2010/main" val="3317217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Graduation Guidelines</a:t>
            </a:r>
          </a:p>
        </p:txBody>
      </p:sp>
      <p:sp>
        <p:nvSpPr>
          <p:cNvPr id="5" name="AutoShape 6" descr="Image result for ESL Error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Image result for ESL Error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Content Placeholder 2">
            <a:extLst>
              <a:ext uri="{FF2B5EF4-FFF2-40B4-BE49-F238E27FC236}">
                <a16:creationId xmlns:a16="http://schemas.microsoft.com/office/drawing/2014/main" xmlns="" id="{5A8406B9-FD43-4653-AD4C-B7F84D0E8FAD}"/>
              </a:ext>
            </a:extLst>
          </p:cNvPr>
          <p:cNvSpPr txBox="1">
            <a:spLocks/>
          </p:cNvSpPr>
          <p:nvPr/>
        </p:nvSpPr>
        <p:spPr>
          <a:xfrm>
            <a:off x="628650" y="1825625"/>
            <a:ext cx="78867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Required from all schools with grades 9-12</a:t>
            </a:r>
          </a:p>
          <a:p>
            <a:pPr marL="457200" lvl="1" indent="0">
              <a:buNone/>
            </a:pPr>
            <a:r>
              <a:rPr lang="en-US" dirty="0"/>
              <a:t>(This will be the last test year—go live in 2020-2021)</a:t>
            </a:r>
          </a:p>
          <a:p>
            <a:r>
              <a:rPr lang="en-US" dirty="0"/>
              <a:t>Initial files can be submitted after March 9th</a:t>
            </a:r>
          </a:p>
          <a:p>
            <a:r>
              <a:rPr lang="en-US" dirty="0"/>
              <a:t>CSI will provide a training module just for GG</a:t>
            </a:r>
          </a:p>
          <a:p>
            <a:r>
              <a:rPr lang="en-US" dirty="0"/>
              <a:t>Both IC and PS have report extracts in place</a:t>
            </a:r>
          </a:p>
          <a:p>
            <a:r>
              <a:rPr lang="en-US" dirty="0"/>
              <a:t>Expect mid year tweaks to IC and PS</a:t>
            </a:r>
          </a:p>
          <a:p>
            <a:r>
              <a:rPr lang="en-US" b="1" i="1" dirty="0"/>
              <a:t>Heads up for 2020-2021</a:t>
            </a:r>
            <a:r>
              <a:rPr lang="en-US" i="1" dirty="0"/>
              <a:t>: </a:t>
            </a:r>
            <a:r>
              <a:rPr lang="en-US" dirty="0"/>
              <a:t>Exit type “90” in EOY will be checked against the GG data on record</a:t>
            </a:r>
          </a:p>
          <a:p>
            <a:endParaRPr lang="en-US" dirty="0"/>
          </a:p>
        </p:txBody>
      </p:sp>
    </p:spTree>
    <p:extLst>
      <p:ext uri="{BB962C8B-B14F-4D97-AF65-F5344CB8AC3E}">
        <p14:creationId xmlns:p14="http://schemas.microsoft.com/office/powerpoint/2010/main" val="426931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11"/>
          <p:cNvSpPr txBox="1">
            <a:spLocks/>
          </p:cNvSpPr>
          <p:nvPr/>
        </p:nvSpPr>
        <p:spPr>
          <a:xfrm>
            <a:off x="1657350" y="2711897"/>
            <a:ext cx="5829300" cy="1159875"/>
          </a:xfrm>
          <a:prstGeom prst="rect">
            <a:avLst/>
          </a:prstGeom>
        </p:spPr>
        <p:txBody>
          <a:bodyPr spcFirstLastPara="1" vert="horz" wrap="square" lIns="68569" tIns="68569" rIns="68569" bIns="68569" rtlCol="0" anchor="b" anchorCtr="0">
            <a:noAutofit/>
          </a:bodyPr>
          <a:lstStyle>
            <a:lvl1pPr lvl="0" algn="ctr" defTabSz="914400" rtl="0" eaLnBrk="1" latinLnBrk="0" hangingPunct="1">
              <a:lnSpc>
                <a:spcPct val="90000"/>
              </a:lnSpc>
              <a:spcBef>
                <a:spcPts val="0"/>
              </a:spcBef>
              <a:spcAft>
                <a:spcPts val="0"/>
              </a:spcAft>
              <a:buClr>
                <a:srgbClr val="FFFFFF"/>
              </a:buClr>
              <a:buSzPts val="4800"/>
              <a:buNone/>
              <a:defRPr sz="3600" kern="1200">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4800"/>
              <a:buNone/>
              <a:defRPr sz="3600">
                <a:solidFill>
                  <a:srgbClr val="FFFFFF"/>
                </a:solidFill>
              </a:defRPr>
            </a:lvl2pPr>
            <a:lvl3pPr lvl="2" algn="ctr" rtl="0">
              <a:spcBef>
                <a:spcPts val="0"/>
              </a:spcBef>
              <a:spcAft>
                <a:spcPts val="0"/>
              </a:spcAft>
              <a:buClr>
                <a:srgbClr val="FFFFFF"/>
              </a:buClr>
              <a:buSzPts val="4800"/>
              <a:buNone/>
              <a:defRPr sz="3600">
                <a:solidFill>
                  <a:srgbClr val="FFFFFF"/>
                </a:solidFill>
              </a:defRPr>
            </a:lvl3pPr>
            <a:lvl4pPr lvl="3" algn="ctr" rtl="0">
              <a:spcBef>
                <a:spcPts val="0"/>
              </a:spcBef>
              <a:spcAft>
                <a:spcPts val="0"/>
              </a:spcAft>
              <a:buClr>
                <a:srgbClr val="FFFFFF"/>
              </a:buClr>
              <a:buSzPts val="4800"/>
              <a:buNone/>
              <a:defRPr sz="3600">
                <a:solidFill>
                  <a:srgbClr val="FFFFFF"/>
                </a:solidFill>
              </a:defRPr>
            </a:lvl4pPr>
            <a:lvl5pPr lvl="4" algn="ctr" rtl="0">
              <a:spcBef>
                <a:spcPts val="0"/>
              </a:spcBef>
              <a:spcAft>
                <a:spcPts val="0"/>
              </a:spcAft>
              <a:buClr>
                <a:srgbClr val="FFFFFF"/>
              </a:buClr>
              <a:buSzPts val="4800"/>
              <a:buNone/>
              <a:defRPr sz="3600">
                <a:solidFill>
                  <a:srgbClr val="FFFFFF"/>
                </a:solidFill>
              </a:defRPr>
            </a:lvl5pPr>
            <a:lvl6pPr lvl="5" algn="ctr" rtl="0">
              <a:spcBef>
                <a:spcPts val="0"/>
              </a:spcBef>
              <a:spcAft>
                <a:spcPts val="0"/>
              </a:spcAft>
              <a:buClr>
                <a:srgbClr val="FFFFFF"/>
              </a:buClr>
              <a:buSzPts val="4800"/>
              <a:buNone/>
              <a:defRPr sz="3600">
                <a:solidFill>
                  <a:srgbClr val="FFFFFF"/>
                </a:solidFill>
              </a:defRPr>
            </a:lvl6pPr>
            <a:lvl7pPr lvl="6" algn="ctr" rtl="0">
              <a:spcBef>
                <a:spcPts val="0"/>
              </a:spcBef>
              <a:spcAft>
                <a:spcPts val="0"/>
              </a:spcAft>
              <a:buClr>
                <a:srgbClr val="FFFFFF"/>
              </a:buClr>
              <a:buSzPts val="4800"/>
              <a:buNone/>
              <a:defRPr sz="3600">
                <a:solidFill>
                  <a:srgbClr val="FFFFFF"/>
                </a:solidFill>
              </a:defRPr>
            </a:lvl7pPr>
            <a:lvl8pPr lvl="7" algn="ctr" rtl="0">
              <a:spcBef>
                <a:spcPts val="0"/>
              </a:spcBef>
              <a:spcAft>
                <a:spcPts val="0"/>
              </a:spcAft>
              <a:buClr>
                <a:srgbClr val="FFFFFF"/>
              </a:buClr>
              <a:buSzPts val="4800"/>
              <a:buNone/>
              <a:defRPr sz="3600">
                <a:solidFill>
                  <a:srgbClr val="FFFFFF"/>
                </a:solidFill>
              </a:defRPr>
            </a:lvl8pPr>
            <a:lvl9pPr lvl="8" algn="ctr" rtl="0">
              <a:spcBef>
                <a:spcPts val="0"/>
              </a:spcBef>
              <a:spcAft>
                <a:spcPts val="0"/>
              </a:spcAft>
              <a:buClr>
                <a:srgbClr val="FFFFFF"/>
              </a:buClr>
              <a:buSzPts val="4800"/>
              <a:buNone/>
              <a:defRPr sz="3600">
                <a:solidFill>
                  <a:srgbClr val="FFFFFF"/>
                </a:solidFill>
              </a:defRPr>
            </a:lvl9pPr>
          </a:lstStyle>
          <a:p>
            <a:r>
              <a:rPr lang="en-US" dirty="0">
                <a:latin typeface="Arial" panose="020B0604020202020204" pitchFamily="34" charset="0"/>
                <a:cs typeface="Arial" panose="020B0604020202020204" pitchFamily="34" charset="0"/>
              </a:rPr>
              <a:t>Reminders</a:t>
            </a:r>
          </a:p>
        </p:txBody>
      </p:sp>
    </p:spTree>
    <p:extLst>
      <p:ext uri="{BB962C8B-B14F-4D97-AF65-F5344CB8AC3E}">
        <p14:creationId xmlns:p14="http://schemas.microsoft.com/office/powerpoint/2010/main" val="41211873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Reminder: </a:t>
            </a:r>
            <a:br>
              <a:rPr lang="en-US" dirty="0"/>
            </a:br>
            <a:r>
              <a:rPr lang="en-US" dirty="0"/>
              <a:t>FRL End Date</a:t>
            </a:r>
          </a:p>
        </p:txBody>
      </p:sp>
      <p:sp>
        <p:nvSpPr>
          <p:cNvPr id="6" name="TextBox 5"/>
          <p:cNvSpPr txBox="1"/>
          <p:nvPr/>
        </p:nvSpPr>
        <p:spPr>
          <a:xfrm>
            <a:off x="810137" y="3893342"/>
            <a:ext cx="7512136" cy="830997"/>
          </a:xfrm>
          <a:prstGeom prst="rect">
            <a:avLst/>
          </a:prstGeom>
          <a:noFill/>
          <a:ln w="12700">
            <a:solidFill>
              <a:srgbClr val="C63F28"/>
            </a:solidFill>
          </a:ln>
        </p:spPr>
        <p:txBody>
          <a:bodyPr wrap="square" rtlCol="0">
            <a:spAutoFit/>
          </a:bodyPr>
          <a:lstStyle/>
          <a:p>
            <a:pPr algn="ctr"/>
            <a:r>
              <a:rPr lang="en-US" sz="2400" dirty="0"/>
              <a:t>Free and Reduced Lunch end dates </a:t>
            </a:r>
            <a:r>
              <a:rPr lang="en-US" sz="2400" b="1" i="1" u="sng" dirty="0"/>
              <a:t>should not</a:t>
            </a:r>
            <a:r>
              <a:rPr lang="en-US" sz="2400" b="1" u="sng" dirty="0"/>
              <a:t> </a:t>
            </a:r>
            <a:r>
              <a:rPr lang="en-US" sz="2400" dirty="0"/>
              <a:t>be the last day of school. </a:t>
            </a:r>
          </a:p>
        </p:txBody>
      </p:sp>
      <p:sp>
        <p:nvSpPr>
          <p:cNvPr id="11" name="TextBox 10"/>
          <p:cNvSpPr txBox="1"/>
          <p:nvPr/>
        </p:nvSpPr>
        <p:spPr>
          <a:xfrm>
            <a:off x="1491821" y="1902484"/>
            <a:ext cx="2245894" cy="1446550"/>
          </a:xfrm>
          <a:prstGeom prst="rect">
            <a:avLst/>
          </a:prstGeom>
          <a:noFill/>
        </p:spPr>
        <p:txBody>
          <a:bodyPr wrap="square" rtlCol="0">
            <a:spAutoFit/>
          </a:bodyPr>
          <a:lstStyle/>
          <a:p>
            <a:pPr algn="ctr"/>
            <a:r>
              <a:rPr lang="en-US" sz="8800" b="1" dirty="0">
                <a:ln w="10160">
                  <a:solidFill>
                    <a:schemeClr val="accent5"/>
                  </a:solidFill>
                  <a:prstDash val="solid"/>
                </a:ln>
                <a:solidFill>
                  <a:srgbClr val="455FA9"/>
                </a:solidFill>
                <a:effectLst>
                  <a:outerShdw blurRad="38100" dist="22860" dir="5400000" algn="tl" rotWithShape="0">
                    <a:srgbClr val="000000">
                      <a:alpha val="30000"/>
                    </a:srgbClr>
                  </a:outerShdw>
                </a:effectLst>
                <a:latin typeface="Britannic Bold" panose="020B0903060703020204" pitchFamily="34" charset="0"/>
              </a:rPr>
              <a:t>F</a:t>
            </a:r>
            <a:r>
              <a:rPr lang="en-US" sz="8800" b="1" dirty="0">
                <a:ln w="10160">
                  <a:solidFill>
                    <a:schemeClr val="accent5"/>
                  </a:solidFill>
                  <a:prstDash val="solid"/>
                </a:ln>
                <a:solidFill>
                  <a:srgbClr val="C63F28"/>
                </a:solidFill>
                <a:effectLst>
                  <a:outerShdw blurRad="38100" dist="22860" dir="5400000" algn="tl" rotWithShape="0">
                    <a:srgbClr val="000000">
                      <a:alpha val="30000"/>
                    </a:srgbClr>
                  </a:outerShdw>
                </a:effectLst>
                <a:latin typeface="Britannic Bold" panose="020B0903060703020204" pitchFamily="34" charset="0"/>
              </a:rPr>
              <a:t>R</a:t>
            </a:r>
            <a:r>
              <a:rPr lang="en-US" sz="8800" b="1" dirty="0">
                <a:ln w="10160">
                  <a:solidFill>
                    <a:schemeClr val="accent5"/>
                  </a:solidFill>
                  <a:prstDash val="solid"/>
                </a:ln>
                <a:solidFill>
                  <a:srgbClr val="008CA0"/>
                </a:solidFill>
                <a:effectLst>
                  <a:outerShdw blurRad="38100" dist="22860" dir="5400000" algn="tl" rotWithShape="0">
                    <a:srgbClr val="000000">
                      <a:alpha val="30000"/>
                    </a:srgbClr>
                  </a:outerShdw>
                </a:effectLst>
                <a:latin typeface="Britannic Bold" panose="020B0903060703020204" pitchFamily="34" charset="0"/>
              </a:rPr>
              <a:t>L</a:t>
            </a:r>
          </a:p>
        </p:txBody>
      </p:sp>
      <p:sp>
        <p:nvSpPr>
          <p:cNvPr id="12" name="TextBox 11"/>
          <p:cNvSpPr txBox="1"/>
          <p:nvPr/>
        </p:nvSpPr>
        <p:spPr>
          <a:xfrm>
            <a:off x="1491821" y="3010714"/>
            <a:ext cx="2271106" cy="646331"/>
          </a:xfrm>
          <a:prstGeom prst="rect">
            <a:avLst/>
          </a:prstGeom>
          <a:noFill/>
        </p:spPr>
        <p:txBody>
          <a:bodyPr wrap="square" rtlCol="0">
            <a:spAutoFit/>
          </a:bodyPr>
          <a:lstStyle/>
          <a:p>
            <a:pPr algn="ctr"/>
            <a:r>
              <a:rPr lang="en-US" sz="3600" dirty="0">
                <a:solidFill>
                  <a:srgbClr val="EFAA1F"/>
                </a:solidFill>
                <a:latin typeface="Bodoni MT" panose="02070603080606020203" pitchFamily="18" charset="0"/>
              </a:rPr>
              <a:t>end date</a:t>
            </a:r>
          </a:p>
        </p:txBody>
      </p:sp>
      <p:sp>
        <p:nvSpPr>
          <p:cNvPr id="13" name="Rectangle 12"/>
          <p:cNvSpPr/>
          <p:nvPr/>
        </p:nvSpPr>
        <p:spPr>
          <a:xfrm>
            <a:off x="3970736" y="1902484"/>
            <a:ext cx="1190938" cy="1862048"/>
          </a:xfrm>
          <a:prstGeom prst="rect">
            <a:avLst/>
          </a:prstGeom>
        </p:spPr>
        <p:txBody>
          <a:bodyPr wrap="square">
            <a:spAutoFit/>
          </a:bodyPr>
          <a:lstStyle/>
          <a:p>
            <a:r>
              <a:rPr lang="en-US" sz="11500" dirty="0">
                <a:solidFill>
                  <a:schemeClr val="bg2">
                    <a:lumMod val="50000"/>
                  </a:schemeClr>
                </a:solidFill>
                <a:latin typeface="Bernard MT Condensed" panose="02050806060905020404" pitchFamily="18" charset="0"/>
              </a:rPr>
              <a:t>≠</a:t>
            </a:r>
            <a:endParaRPr lang="en-US" dirty="0">
              <a:solidFill>
                <a:schemeClr val="bg2">
                  <a:lumMod val="50000"/>
                </a:schemeClr>
              </a:solidFill>
              <a:latin typeface="Bernard MT Condensed" panose="02050806060905020404" pitchFamily="18" charset="0"/>
            </a:endParaRPr>
          </a:p>
        </p:txBody>
      </p:sp>
      <p:sp>
        <p:nvSpPr>
          <p:cNvPr id="14" name="TextBox 13"/>
          <p:cNvSpPr txBox="1"/>
          <p:nvPr/>
        </p:nvSpPr>
        <p:spPr>
          <a:xfrm>
            <a:off x="1411434" y="4963633"/>
            <a:ext cx="6039059" cy="923330"/>
          </a:xfrm>
          <a:prstGeom prst="rect">
            <a:avLst/>
          </a:prstGeom>
          <a:noFill/>
        </p:spPr>
        <p:txBody>
          <a:bodyPr wrap="square" rtlCol="0">
            <a:spAutoFit/>
          </a:bodyPr>
          <a:lstStyle/>
          <a:p>
            <a:pPr algn="ctr"/>
            <a:r>
              <a:rPr lang="en-US" sz="4000" dirty="0">
                <a:solidFill>
                  <a:schemeClr val="accent6">
                    <a:lumMod val="75000"/>
                  </a:schemeClr>
                </a:solidFill>
                <a:latin typeface="Engravers MT" panose="02090707080505020304" pitchFamily="18" charset="0"/>
              </a:rPr>
              <a:t>Use date: </a:t>
            </a:r>
            <a:r>
              <a:rPr lang="en-US" sz="5400" b="1" dirty="0">
                <a:latin typeface="Baskerville Old Face" panose="02020602080505020303" pitchFamily="18" charset="0"/>
              </a:rPr>
              <a:t>06/30</a:t>
            </a:r>
          </a:p>
        </p:txBody>
      </p:sp>
      <p:pic>
        <p:nvPicPr>
          <p:cNvPr id="10" name="Picture 9"/>
          <p:cNvPicPr>
            <a:picLocks noChangeAspect="1"/>
          </p:cNvPicPr>
          <p:nvPr/>
        </p:nvPicPr>
        <p:blipFill>
          <a:blip r:embed="rId3"/>
          <a:stretch>
            <a:fillRect/>
          </a:stretch>
        </p:blipFill>
        <p:spPr>
          <a:xfrm>
            <a:off x="5395034" y="1964531"/>
            <a:ext cx="3120316" cy="1724065"/>
          </a:xfrm>
          <a:prstGeom prst="rect">
            <a:avLst/>
          </a:prstGeom>
        </p:spPr>
      </p:pic>
    </p:spTree>
    <p:extLst>
      <p:ext uri="{BB962C8B-B14F-4D97-AF65-F5344CB8AC3E}">
        <p14:creationId xmlns:p14="http://schemas.microsoft.com/office/powerpoint/2010/main" val="2888904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Reminder: Review </a:t>
            </a:r>
            <a:br>
              <a:rPr lang="en-US" dirty="0"/>
            </a:br>
            <a:r>
              <a:rPr lang="en-US" dirty="0"/>
              <a:t>Entry/Exit Codes and Dates</a:t>
            </a:r>
          </a:p>
        </p:txBody>
      </p:sp>
      <p:pic>
        <p:nvPicPr>
          <p:cNvPr id="3" name="Picture 2"/>
          <p:cNvPicPr>
            <a:picLocks noChangeAspect="1"/>
          </p:cNvPicPr>
          <p:nvPr/>
        </p:nvPicPr>
        <p:blipFill>
          <a:blip r:embed="rId3"/>
          <a:stretch>
            <a:fillRect/>
          </a:stretch>
        </p:blipFill>
        <p:spPr>
          <a:xfrm>
            <a:off x="719085" y="2248320"/>
            <a:ext cx="2939265" cy="2263391"/>
          </a:xfrm>
          <a:prstGeom prst="rect">
            <a:avLst/>
          </a:prstGeom>
          <a:ln w="12700">
            <a:solidFill>
              <a:schemeClr val="tx1"/>
            </a:solidFill>
          </a:ln>
        </p:spPr>
      </p:pic>
      <p:sp>
        <p:nvSpPr>
          <p:cNvPr id="4" name="Oval 3"/>
          <p:cNvSpPr/>
          <p:nvPr/>
        </p:nvSpPr>
        <p:spPr>
          <a:xfrm>
            <a:off x="719085" y="2718030"/>
            <a:ext cx="2858128" cy="1793682"/>
          </a:xfrm>
          <a:prstGeom prst="ellipse">
            <a:avLst/>
          </a:prstGeom>
          <a:noFill/>
          <a:ln w="57150">
            <a:solidFill>
              <a:srgbClr val="C63F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a:stCxn id="5" idx="3"/>
          </p:cNvCxnSpPr>
          <p:nvPr/>
        </p:nvCxnSpPr>
        <p:spPr>
          <a:xfrm flipH="1" flipV="1">
            <a:off x="1999622" y="3778180"/>
            <a:ext cx="6672105" cy="733531"/>
          </a:xfrm>
          <a:prstGeom prst="straightConnector1">
            <a:avLst/>
          </a:prstGeom>
          <a:ln w="76200">
            <a:solidFill>
              <a:srgbClr val="008CA0"/>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350936" y="3357549"/>
            <a:ext cx="4320791" cy="2308324"/>
          </a:xfrm>
          <a:prstGeom prst="rect">
            <a:avLst/>
          </a:prstGeom>
          <a:solidFill>
            <a:schemeClr val="bg1">
              <a:lumMod val="95000"/>
            </a:schemeClr>
          </a:solidFill>
          <a:ln w="6350">
            <a:solidFill>
              <a:schemeClr val="tx1"/>
            </a:solidFill>
          </a:ln>
        </p:spPr>
        <p:txBody>
          <a:bodyPr wrap="square" rtlCol="0">
            <a:spAutoFit/>
          </a:bodyPr>
          <a:lstStyle/>
          <a:p>
            <a:r>
              <a:rPr lang="en-US" sz="3600" dirty="0">
                <a:solidFill>
                  <a:srgbClr val="008CA0"/>
                </a:solidFill>
              </a:rPr>
              <a:t>Review Entry and Exit Codes on pages 5-12 of the SAA File Layout.</a:t>
            </a:r>
          </a:p>
        </p:txBody>
      </p:sp>
    </p:spTree>
    <p:extLst>
      <p:ext uri="{BB962C8B-B14F-4D97-AF65-F5344CB8AC3E}">
        <p14:creationId xmlns:p14="http://schemas.microsoft.com/office/powerpoint/2010/main" val="972044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1733550" y="2464247"/>
            <a:ext cx="5829300" cy="1159875"/>
          </a:xfrm>
          <a:prstGeom prst="rect">
            <a:avLst/>
          </a:prstGeom>
        </p:spPr>
        <p:txBody>
          <a:bodyPr spcFirstLastPara="1" vert="horz" wrap="square" lIns="68569" tIns="68569" rIns="68569" bIns="68569" rtlCol="0" anchor="b" anchorCtr="0">
            <a:noAutofit/>
          </a:bodyPr>
          <a:lstStyle/>
          <a:p>
            <a:r>
              <a:rPr lang="en-US" dirty="0">
                <a:latin typeface="Arial" panose="020B0604020202020204" pitchFamily="34" charset="0"/>
                <a:cs typeface="Arial" panose="020B0604020202020204" pitchFamily="34" charset="0"/>
              </a:rPr>
              <a:t>Next Steps</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75806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044" y="460587"/>
            <a:ext cx="7998488" cy="857250"/>
          </a:xfrm>
        </p:spPr>
        <p:txBody>
          <a:bodyPr>
            <a:noAutofit/>
          </a:bodyPr>
          <a:lstStyle/>
          <a:p>
            <a:pPr algn="ctr"/>
            <a:r>
              <a:rPr lang="en-US" sz="3200" dirty="0">
                <a:hlinkClick r:id="rId3"/>
              </a:rPr>
              <a:t>https://resources.csi.state.co.us/end-of-year/</a:t>
            </a:r>
            <a:endParaRPr lang="en-US" sz="3200" dirty="0">
              <a:solidFill>
                <a:schemeClr val="tx1"/>
              </a:solidFill>
              <a:latin typeface="Arial" panose="020B0604020202020204" pitchFamily="34" charset="0"/>
              <a:cs typeface="Arial" panose="020B0604020202020204" pitchFamily="34" charset="0"/>
            </a:endParaRPr>
          </a:p>
        </p:txBody>
      </p:sp>
      <p:pic>
        <p:nvPicPr>
          <p:cNvPr id="8" name="Picture 7"/>
          <p:cNvPicPr>
            <a:picLocks noChangeAspect="1"/>
          </p:cNvPicPr>
          <p:nvPr/>
        </p:nvPicPr>
        <p:blipFill>
          <a:blip r:embed="rId4"/>
          <a:stretch>
            <a:fillRect/>
          </a:stretch>
        </p:blipFill>
        <p:spPr>
          <a:xfrm>
            <a:off x="494659" y="1953656"/>
            <a:ext cx="8013257" cy="3581621"/>
          </a:xfrm>
          <a:prstGeom prst="rect">
            <a:avLst/>
          </a:prstGeom>
          <a:ln w="12700">
            <a:solidFill>
              <a:schemeClr val="tx1"/>
            </a:solidFill>
          </a:ln>
        </p:spPr>
      </p:pic>
    </p:spTree>
    <p:extLst>
      <p:ext uri="{BB962C8B-B14F-4D97-AF65-F5344CB8AC3E}">
        <p14:creationId xmlns:p14="http://schemas.microsoft.com/office/powerpoint/2010/main" val="53544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1733550" y="2464247"/>
            <a:ext cx="5829300" cy="1159875"/>
          </a:xfrm>
          <a:prstGeom prst="rect">
            <a:avLst/>
          </a:prstGeom>
        </p:spPr>
        <p:txBody>
          <a:bodyPr spcFirstLastPara="1" vert="horz" wrap="square" lIns="68569" tIns="68569" rIns="68569" bIns="68569" rtlCol="0" anchor="b" anchorCtr="0">
            <a:noAutofit/>
          </a:bodyPr>
          <a:lstStyle/>
          <a:p>
            <a:r>
              <a:rPr lang="en-US" dirty="0">
                <a:latin typeface="Arial" panose="020B0604020202020204" pitchFamily="34" charset="0"/>
                <a:cs typeface="Arial" panose="020B0604020202020204" pitchFamily="34" charset="0"/>
              </a:rPr>
              <a:t>Thank you</a:t>
            </a:r>
            <a:endParaRPr dirty="0">
              <a:latin typeface="Arial" panose="020B0604020202020204" pitchFamily="34" charset="0"/>
              <a:cs typeface="Arial" panose="020B0604020202020204" pitchFamily="34" charset="0"/>
            </a:endParaRPr>
          </a:p>
        </p:txBody>
      </p:sp>
      <p:sp>
        <p:nvSpPr>
          <p:cNvPr id="2" name="TextBox 1"/>
          <p:cNvSpPr txBox="1"/>
          <p:nvPr/>
        </p:nvSpPr>
        <p:spPr>
          <a:xfrm>
            <a:off x="2066925" y="5572125"/>
            <a:ext cx="5105400" cy="369332"/>
          </a:xfrm>
          <a:prstGeom prst="rect">
            <a:avLst/>
          </a:prstGeom>
          <a:noFill/>
        </p:spPr>
        <p:txBody>
          <a:bodyPr wrap="square" rtlCol="0">
            <a:spAutoFit/>
          </a:bodyPr>
          <a:lstStyle/>
          <a:p>
            <a:pPr algn="ctr"/>
            <a:r>
              <a:rPr lang="en-US" dirty="0"/>
              <a:t>Graphics from pixabay.com</a:t>
            </a:r>
          </a:p>
        </p:txBody>
      </p:sp>
    </p:spTree>
    <p:extLst>
      <p:ext uri="{BB962C8B-B14F-4D97-AF65-F5344CB8AC3E}">
        <p14:creationId xmlns:p14="http://schemas.microsoft.com/office/powerpoint/2010/main" val="16007790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New this year:</a:t>
            </a:r>
          </a:p>
        </p:txBody>
      </p:sp>
      <p:sp>
        <p:nvSpPr>
          <p:cNvPr id="3" name="Content Placeholder 2"/>
          <p:cNvSpPr>
            <a:spLocks noGrp="1"/>
          </p:cNvSpPr>
          <p:nvPr>
            <p:ph idx="1"/>
          </p:nvPr>
        </p:nvSpPr>
        <p:spPr/>
        <p:txBody>
          <a:bodyPr>
            <a:normAutofit lnSpcReduction="10000"/>
          </a:bodyPr>
          <a:lstStyle/>
          <a:p>
            <a:r>
              <a:rPr lang="en-US" dirty="0"/>
              <a:t>Collection Dates</a:t>
            </a:r>
          </a:p>
          <a:p>
            <a:r>
              <a:rPr lang="en-US" dirty="0"/>
              <a:t>Attendance Requirements</a:t>
            </a:r>
          </a:p>
          <a:p>
            <a:r>
              <a:rPr lang="en-US" dirty="0"/>
              <a:t>CSI Data Check Macro</a:t>
            </a:r>
          </a:p>
          <a:p>
            <a:r>
              <a:rPr lang="en-US" dirty="0"/>
              <a:t>Topic focused training</a:t>
            </a:r>
          </a:p>
          <a:p>
            <a:r>
              <a:rPr lang="en-US" dirty="0"/>
              <a:t>Dealing with EL Errors</a:t>
            </a:r>
          </a:p>
          <a:p>
            <a:pPr marL="0" indent="0">
              <a:buNone/>
            </a:pPr>
            <a:endParaRPr lang="en-US" dirty="0"/>
          </a:p>
          <a:p>
            <a:pPr marL="0" indent="0">
              <a:buNone/>
            </a:pPr>
            <a:r>
              <a:rPr lang="en-US" u="sng" dirty="0"/>
              <a:t>Updates:</a:t>
            </a:r>
          </a:p>
          <a:p>
            <a:r>
              <a:rPr lang="en-US" dirty="0"/>
              <a:t>Graduation Guidelines</a:t>
            </a:r>
          </a:p>
          <a:p>
            <a:r>
              <a:rPr lang="en-US" dirty="0"/>
              <a:t>Reminders</a:t>
            </a:r>
          </a:p>
        </p:txBody>
      </p:sp>
    </p:spTree>
    <p:extLst>
      <p:ext uri="{BB962C8B-B14F-4D97-AF65-F5344CB8AC3E}">
        <p14:creationId xmlns:p14="http://schemas.microsoft.com/office/powerpoint/2010/main" val="803873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5914"/>
            <a:ext cx="7886700" cy="1325563"/>
          </a:xfrm>
        </p:spPr>
        <p:txBody>
          <a:bodyPr/>
          <a:lstStyle/>
          <a:p>
            <a:pPr algn="ctr"/>
            <a:r>
              <a:rPr lang="en-US" dirty="0"/>
              <a:t>Collection Dates</a:t>
            </a:r>
          </a:p>
        </p:txBody>
      </p:sp>
      <p:pic>
        <p:nvPicPr>
          <p:cNvPr id="6" name="Content Placeholder 5"/>
          <p:cNvPicPr>
            <a:picLocks noGrp="1" noChangeAspect="1"/>
          </p:cNvPicPr>
          <p:nvPr>
            <p:ph idx="1"/>
          </p:nvPr>
        </p:nvPicPr>
        <p:blipFill rotWithShape="1">
          <a:blip r:embed="rId3"/>
          <a:srcRect l="2561" t="8679" r="2946"/>
          <a:stretch/>
        </p:blipFill>
        <p:spPr>
          <a:xfrm>
            <a:off x="845820" y="3221698"/>
            <a:ext cx="7452360" cy="3302503"/>
          </a:xfrm>
          <a:prstGeom prst="rect">
            <a:avLst/>
          </a:prstGeom>
        </p:spPr>
      </p:pic>
      <p:sp>
        <p:nvSpPr>
          <p:cNvPr id="8" name="Content Placeholder 2"/>
          <p:cNvSpPr txBox="1">
            <a:spLocks/>
          </p:cNvSpPr>
          <p:nvPr/>
        </p:nvSpPr>
        <p:spPr>
          <a:xfrm>
            <a:off x="537210" y="1499475"/>
            <a:ext cx="4042410" cy="18167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chemeClr val="accent1">
                    <a:lumMod val="75000"/>
                  </a:schemeClr>
                </a:solidFill>
              </a:rPr>
              <a:t>March 9</a:t>
            </a:r>
            <a:r>
              <a:rPr lang="en-US" sz="2000" baseline="30000" dirty="0">
                <a:solidFill>
                  <a:schemeClr val="accent1">
                    <a:lumMod val="75000"/>
                  </a:schemeClr>
                </a:solidFill>
              </a:rPr>
              <a:t>th</a:t>
            </a:r>
            <a:r>
              <a:rPr lang="en-US" sz="2000" dirty="0">
                <a:solidFill>
                  <a:schemeClr val="accent1">
                    <a:lumMod val="75000"/>
                  </a:schemeClr>
                </a:solidFill>
              </a:rPr>
              <a:t> </a:t>
            </a:r>
            <a:r>
              <a:rPr lang="en-US" sz="2000" dirty="0"/>
              <a:t>– </a:t>
            </a:r>
            <a:r>
              <a:rPr lang="en-US" sz="1800" dirty="0"/>
              <a:t>Initial Submission</a:t>
            </a:r>
            <a:endParaRPr lang="en-US" sz="2000" dirty="0"/>
          </a:p>
          <a:p>
            <a:r>
              <a:rPr lang="en-US" sz="2000" dirty="0">
                <a:solidFill>
                  <a:schemeClr val="accent1">
                    <a:lumMod val="75000"/>
                  </a:schemeClr>
                </a:solidFill>
              </a:rPr>
              <a:t>June 10</a:t>
            </a:r>
            <a:r>
              <a:rPr lang="en-US" sz="2000" baseline="30000" dirty="0">
                <a:solidFill>
                  <a:schemeClr val="accent1">
                    <a:lumMod val="75000"/>
                  </a:schemeClr>
                </a:solidFill>
              </a:rPr>
              <a:t>th</a:t>
            </a:r>
            <a:r>
              <a:rPr lang="en-US" sz="2000" dirty="0">
                <a:solidFill>
                  <a:schemeClr val="accent1">
                    <a:lumMod val="75000"/>
                  </a:schemeClr>
                </a:solidFill>
              </a:rPr>
              <a:t> </a:t>
            </a:r>
            <a:r>
              <a:rPr lang="en-US" sz="2000" dirty="0"/>
              <a:t>– </a:t>
            </a:r>
            <a:r>
              <a:rPr lang="en-US" sz="1800" dirty="0"/>
              <a:t>Level 1 Errors Cleared</a:t>
            </a:r>
          </a:p>
          <a:p>
            <a:r>
              <a:rPr lang="en-US" sz="2000" dirty="0">
                <a:solidFill>
                  <a:schemeClr val="accent1">
                    <a:lumMod val="75000"/>
                  </a:schemeClr>
                </a:solidFill>
              </a:rPr>
              <a:t>July 14</a:t>
            </a:r>
            <a:r>
              <a:rPr lang="en-US" sz="2000" baseline="30000" dirty="0">
                <a:solidFill>
                  <a:schemeClr val="accent1">
                    <a:lumMod val="75000"/>
                  </a:schemeClr>
                </a:solidFill>
              </a:rPr>
              <a:t>th</a:t>
            </a:r>
            <a:r>
              <a:rPr lang="en-US" sz="2000" dirty="0">
                <a:solidFill>
                  <a:schemeClr val="accent1">
                    <a:lumMod val="75000"/>
                  </a:schemeClr>
                </a:solidFill>
              </a:rPr>
              <a:t> </a:t>
            </a:r>
            <a:r>
              <a:rPr lang="en-US" sz="2000" dirty="0"/>
              <a:t>– </a:t>
            </a:r>
            <a:r>
              <a:rPr lang="en-US" sz="1800" dirty="0"/>
              <a:t>Level 2 Errors Cleared</a:t>
            </a:r>
          </a:p>
        </p:txBody>
      </p:sp>
      <p:sp>
        <p:nvSpPr>
          <p:cNvPr id="9" name="Content Placeholder 2"/>
          <p:cNvSpPr txBox="1">
            <a:spLocks/>
          </p:cNvSpPr>
          <p:nvPr/>
        </p:nvSpPr>
        <p:spPr>
          <a:xfrm>
            <a:off x="4671060" y="1421947"/>
            <a:ext cx="4042410" cy="181673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solidFill>
                  <a:schemeClr val="accent1">
                    <a:lumMod val="75000"/>
                  </a:schemeClr>
                </a:solidFill>
              </a:rPr>
              <a:t>Early August</a:t>
            </a:r>
            <a:r>
              <a:rPr lang="en-US" sz="2000" dirty="0"/>
              <a:t>– </a:t>
            </a:r>
            <a:r>
              <a:rPr lang="en-US" sz="1800" dirty="0"/>
              <a:t>Summary Report Review Training (</a:t>
            </a:r>
            <a:r>
              <a:rPr lang="en-US" sz="1400" dirty="0"/>
              <a:t>required for all schools</a:t>
            </a:r>
            <a:r>
              <a:rPr lang="en-US" sz="1800" dirty="0"/>
              <a:t>)</a:t>
            </a:r>
            <a:endParaRPr lang="en-US" sz="2000" dirty="0"/>
          </a:p>
          <a:p>
            <a:r>
              <a:rPr lang="en-US" sz="2000" dirty="0">
                <a:solidFill>
                  <a:schemeClr val="accent1">
                    <a:lumMod val="75000"/>
                  </a:schemeClr>
                </a:solidFill>
              </a:rPr>
              <a:t>Late August </a:t>
            </a:r>
            <a:r>
              <a:rPr lang="en-US" sz="2000" dirty="0"/>
              <a:t>– </a:t>
            </a:r>
            <a:r>
              <a:rPr lang="en-US" sz="1800" dirty="0"/>
              <a:t>Initial Certification Due</a:t>
            </a:r>
          </a:p>
          <a:p>
            <a:r>
              <a:rPr lang="en-US" sz="2000" dirty="0">
                <a:solidFill>
                  <a:schemeClr val="accent1">
                    <a:lumMod val="75000"/>
                  </a:schemeClr>
                </a:solidFill>
              </a:rPr>
              <a:t>Early November </a:t>
            </a:r>
            <a:r>
              <a:rPr lang="en-US" sz="2000" dirty="0"/>
              <a:t>– </a:t>
            </a:r>
            <a:r>
              <a:rPr lang="en-US" sz="1800" dirty="0"/>
              <a:t>Final Certification Due</a:t>
            </a:r>
          </a:p>
        </p:txBody>
      </p:sp>
    </p:spTree>
    <p:extLst>
      <p:ext uri="{BB962C8B-B14F-4D97-AF65-F5344CB8AC3E}">
        <p14:creationId xmlns:p14="http://schemas.microsoft.com/office/powerpoint/2010/main" val="3564288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1657350" y="2440592"/>
            <a:ext cx="5829300" cy="1159875"/>
          </a:xfrm>
          <a:prstGeom prst="rect">
            <a:avLst/>
          </a:prstGeom>
        </p:spPr>
        <p:txBody>
          <a:bodyPr spcFirstLastPara="1" vert="horz" wrap="square" lIns="68569" tIns="68569" rIns="68569" bIns="68569" rtlCol="0" anchor="b" anchorCtr="0">
            <a:noAutofit/>
          </a:bodyPr>
          <a:lstStyle/>
          <a:p>
            <a:r>
              <a:rPr lang="en" dirty="0">
                <a:latin typeface="Arial" panose="020B0604020202020204" pitchFamily="34" charset="0"/>
                <a:cs typeface="Arial" panose="020B0604020202020204" pitchFamily="34" charset="0"/>
              </a:rPr>
              <a:t>New:</a:t>
            </a:r>
            <a:br>
              <a:rPr lang="en" dirty="0">
                <a:latin typeface="Arial" panose="020B0604020202020204" pitchFamily="34" charset="0"/>
                <a:cs typeface="Arial" panose="020B0604020202020204" pitchFamily="34" charset="0"/>
              </a:rPr>
            </a:br>
            <a:r>
              <a:rPr lang="en" dirty="0">
                <a:latin typeface="Arial" panose="020B0604020202020204" pitchFamily="34" charset="0"/>
                <a:cs typeface="Arial" panose="020B0604020202020204" pitchFamily="34" charset="0"/>
              </a:rPr>
              <a:t>Attendace Fields (required)</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83170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48" y="96805"/>
            <a:ext cx="7886700" cy="1325563"/>
          </a:xfrm>
        </p:spPr>
        <p:txBody>
          <a:bodyPr/>
          <a:lstStyle/>
          <a:p>
            <a:pPr algn="ctr"/>
            <a:r>
              <a:rPr lang="en-US" dirty="0"/>
              <a:t>Attendance Requirements</a:t>
            </a:r>
          </a:p>
        </p:txBody>
      </p:sp>
      <p:pic>
        <p:nvPicPr>
          <p:cNvPr id="6" name="Picture 5"/>
          <p:cNvPicPr>
            <a:picLocks noChangeAspect="1"/>
          </p:cNvPicPr>
          <p:nvPr/>
        </p:nvPicPr>
        <p:blipFill rotWithShape="1">
          <a:blip r:embed="rId3"/>
          <a:srcRect t="1" b="18347"/>
          <a:stretch/>
        </p:blipFill>
        <p:spPr>
          <a:xfrm>
            <a:off x="1499081" y="2406619"/>
            <a:ext cx="6145832" cy="3841582"/>
          </a:xfrm>
          <a:prstGeom prst="rect">
            <a:avLst/>
          </a:prstGeom>
          <a:ln w="12700">
            <a:solidFill>
              <a:schemeClr val="tx1"/>
            </a:solidFill>
          </a:ln>
        </p:spPr>
      </p:pic>
      <p:sp>
        <p:nvSpPr>
          <p:cNvPr id="7" name="TextBox 6"/>
          <p:cNvSpPr txBox="1"/>
          <p:nvPr/>
        </p:nvSpPr>
        <p:spPr>
          <a:xfrm>
            <a:off x="1195752" y="1271643"/>
            <a:ext cx="6752491" cy="954107"/>
          </a:xfrm>
          <a:prstGeom prst="rect">
            <a:avLst/>
          </a:prstGeom>
          <a:noFill/>
        </p:spPr>
        <p:txBody>
          <a:bodyPr wrap="square" rtlCol="0">
            <a:spAutoFit/>
          </a:bodyPr>
          <a:lstStyle/>
          <a:p>
            <a:pPr algn="ctr"/>
            <a:r>
              <a:rPr lang="en-US" sz="2800" dirty="0">
                <a:solidFill>
                  <a:srgbClr val="008CA0"/>
                </a:solidFill>
              </a:rPr>
              <a:t>Complete and accurate attendance data is required for all CSI schools.</a:t>
            </a:r>
          </a:p>
        </p:txBody>
      </p:sp>
    </p:spTree>
    <p:extLst>
      <p:ext uri="{BB962C8B-B14F-4D97-AF65-F5344CB8AC3E}">
        <p14:creationId xmlns:p14="http://schemas.microsoft.com/office/powerpoint/2010/main" val="171654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dirty="0"/>
              <a:t>Attendance Overview</a:t>
            </a:r>
          </a:p>
        </p:txBody>
      </p:sp>
      <p:pic>
        <p:nvPicPr>
          <p:cNvPr id="5" name="Picture 3" descr="C:\Users\Dinnen_J\AppData\Local\Microsoft\Windows\Temporary Internet Files\Content.IE5\WAJXSWHH\school-312549_64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095" y="1445528"/>
            <a:ext cx="1134785" cy="205740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Straight Arrow Connector 9"/>
          <p:cNvCxnSpPr/>
          <p:nvPr/>
        </p:nvCxnSpPr>
        <p:spPr>
          <a:xfrm flipV="1">
            <a:off x="2291024" y="2474228"/>
            <a:ext cx="4964098" cy="41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291024" y="2104896"/>
            <a:ext cx="4471517" cy="369332"/>
          </a:xfrm>
          <a:prstGeom prst="rect">
            <a:avLst/>
          </a:prstGeom>
          <a:noFill/>
        </p:spPr>
        <p:txBody>
          <a:bodyPr wrap="square" rtlCol="0">
            <a:spAutoFit/>
          </a:bodyPr>
          <a:lstStyle/>
          <a:p>
            <a:pPr algn="ctr"/>
            <a:r>
              <a:rPr lang="en-US" dirty="0"/>
              <a:t>Aggregate to Individual</a:t>
            </a:r>
          </a:p>
        </p:txBody>
      </p:sp>
      <p:pic>
        <p:nvPicPr>
          <p:cNvPr id="1026" name="Picture 2" descr="Image result for civil rights data collection&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7934" y="4723700"/>
            <a:ext cx="3286125" cy="1447801"/>
          </a:xfrm>
          <a:prstGeom prst="rect">
            <a:avLst/>
          </a:prstGeom>
          <a:noFill/>
          <a:ln w="9525">
            <a:solidFill>
              <a:schemeClr val="tx1"/>
            </a:solidFill>
          </a:ln>
          <a:extLst>
            <a:ext uri="{909E8E84-426E-40DD-AFC4-6F175D3DCCD1}">
              <a14:hiddenFill xmlns:a14="http://schemas.microsoft.com/office/drawing/2010/main">
                <a:solidFill>
                  <a:srgbClr val="FFFFFF"/>
                </a:solidFill>
              </a14:hiddenFill>
            </a:ext>
          </a:extLst>
        </p:spPr>
      </p:pic>
      <p:cxnSp>
        <p:nvCxnSpPr>
          <p:cNvPr id="8" name="Straight Arrow Connector 7"/>
          <p:cNvCxnSpPr/>
          <p:nvPr/>
        </p:nvCxnSpPr>
        <p:spPr>
          <a:xfrm flipH="1">
            <a:off x="5883309" y="2582426"/>
            <a:ext cx="1371813" cy="213713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1032" name="Picture 8" descr="Image result for requirement&quo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1619" y="2796925"/>
            <a:ext cx="4761357" cy="170813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067425" y="1380909"/>
            <a:ext cx="3590199" cy="2431799"/>
          </a:xfrm>
          <a:prstGeom prst="rect">
            <a:avLst/>
          </a:prstGeom>
        </p:spPr>
      </p:pic>
    </p:spTree>
    <p:extLst>
      <p:ext uri="{BB962C8B-B14F-4D97-AF65-F5344CB8AC3E}">
        <p14:creationId xmlns:p14="http://schemas.microsoft.com/office/powerpoint/2010/main" val="143821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32"/>
                                        </p:tgtEl>
                                        <p:attrNameLst>
                                          <p:attrName>style.visibility</p:attrName>
                                        </p:attrNameLst>
                                      </p:cBhvr>
                                      <p:to>
                                        <p:strVal val="visible"/>
                                      </p:to>
                                    </p:set>
                                    <p:anim calcmode="lin" valueType="num">
                                      <p:cBhvr>
                                        <p:cTn id="7" dur="1000" fill="hold"/>
                                        <p:tgtEl>
                                          <p:spTgt spid="1032"/>
                                        </p:tgtEl>
                                        <p:attrNameLst>
                                          <p:attrName>ppt_w</p:attrName>
                                        </p:attrNameLst>
                                      </p:cBhvr>
                                      <p:tavLst>
                                        <p:tav tm="0">
                                          <p:val>
                                            <p:fltVal val="0"/>
                                          </p:val>
                                        </p:tav>
                                        <p:tav tm="100000">
                                          <p:val>
                                            <p:strVal val="#ppt_w"/>
                                          </p:val>
                                        </p:tav>
                                      </p:tavLst>
                                    </p:anim>
                                    <p:anim calcmode="lin" valueType="num">
                                      <p:cBhvr>
                                        <p:cTn id="8" dur="1000" fill="hold"/>
                                        <p:tgtEl>
                                          <p:spTgt spid="1032"/>
                                        </p:tgtEl>
                                        <p:attrNameLst>
                                          <p:attrName>ppt_h</p:attrName>
                                        </p:attrNameLst>
                                      </p:cBhvr>
                                      <p:tavLst>
                                        <p:tav tm="0">
                                          <p:val>
                                            <p:fltVal val="0"/>
                                          </p:val>
                                        </p:tav>
                                        <p:tav tm="100000">
                                          <p:val>
                                            <p:strVal val="#ppt_h"/>
                                          </p:val>
                                        </p:tav>
                                      </p:tavLst>
                                    </p:anim>
                                    <p:anim calcmode="lin" valueType="num">
                                      <p:cBhvr>
                                        <p:cTn id="9" dur="1000" fill="hold"/>
                                        <p:tgtEl>
                                          <p:spTgt spid="1032"/>
                                        </p:tgtEl>
                                        <p:attrNameLst>
                                          <p:attrName>style.rotation</p:attrName>
                                        </p:attrNameLst>
                                      </p:cBhvr>
                                      <p:tavLst>
                                        <p:tav tm="0">
                                          <p:val>
                                            <p:fltVal val="90"/>
                                          </p:val>
                                        </p:tav>
                                        <p:tav tm="100000">
                                          <p:val>
                                            <p:fltVal val="0"/>
                                          </p:val>
                                        </p:tav>
                                      </p:tavLst>
                                    </p:anim>
                                    <p:animEffect transition="in" filter="fade">
                                      <p:cBhvr>
                                        <p:cTn id="10" dur="1000"/>
                                        <p:tgtEl>
                                          <p:spTgt spid="1032"/>
                                        </p:tgtEl>
                                      </p:cBhvr>
                                    </p:animEffect>
                                  </p:childTnLst>
                                </p:cTn>
                              </p:par>
                            </p:childTnLst>
                          </p:cTn>
                        </p:par>
                        <p:par>
                          <p:cTn id="11" fill="hold">
                            <p:stCondLst>
                              <p:cond delay="1000"/>
                            </p:stCondLst>
                            <p:childTnLst>
                              <p:par>
                                <p:cTn id="12" presetID="26" presetClass="emph" presetSubtype="0" fill="hold" nodeType="afterEffect">
                                  <p:stCondLst>
                                    <p:cond delay="500"/>
                                  </p:stCondLst>
                                  <p:childTnLst>
                                    <p:animEffect transition="out" filter="fade">
                                      <p:cBhvr>
                                        <p:cTn id="13" dur="1000" tmFilter="0, 0; .2, .5; .8, .5; 1, 0"/>
                                        <p:tgtEl>
                                          <p:spTgt spid="1032"/>
                                        </p:tgtEl>
                                      </p:cBhvr>
                                    </p:animEffect>
                                    <p:animScale>
                                      <p:cBhvr>
                                        <p:cTn id="14" dur="500" autoRev="1" fill="hold"/>
                                        <p:tgtEl>
                                          <p:spTgt spid="103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ctrTitle"/>
          </p:nvPr>
        </p:nvSpPr>
        <p:spPr>
          <a:xfrm>
            <a:off x="1657350" y="2711897"/>
            <a:ext cx="5829300" cy="1159875"/>
          </a:xfrm>
          <a:prstGeom prst="rect">
            <a:avLst/>
          </a:prstGeom>
        </p:spPr>
        <p:txBody>
          <a:bodyPr spcFirstLastPara="1" vert="horz" wrap="square" lIns="68569" tIns="68569" rIns="68569" bIns="68569" rtlCol="0" anchor="b" anchorCtr="0">
            <a:noAutofit/>
          </a:bodyPr>
          <a:lstStyle/>
          <a:p>
            <a:r>
              <a:rPr lang="en" dirty="0">
                <a:latin typeface="Arial" panose="020B0604020202020204" pitchFamily="34" charset="0"/>
                <a:cs typeface="Arial" panose="020B0604020202020204" pitchFamily="34" charset="0"/>
              </a:rPr>
              <a:t>New:</a:t>
            </a:r>
            <a:br>
              <a:rPr lang="en"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Initial Submission File Check Template</a:t>
            </a:r>
            <a:endParaRP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9737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91386"/>
            <a:ext cx="7886700" cy="1325563"/>
          </a:xfrm>
        </p:spPr>
        <p:txBody>
          <a:bodyPr/>
          <a:lstStyle/>
          <a:p>
            <a:pPr algn="ctr"/>
            <a:r>
              <a:rPr lang="en-US" dirty="0"/>
              <a:t>Interchange Files Check Template</a:t>
            </a:r>
          </a:p>
        </p:txBody>
      </p:sp>
      <p:pic>
        <p:nvPicPr>
          <p:cNvPr id="4" name="Picture 3">
            <a:extLst>
              <a:ext uri="{FF2B5EF4-FFF2-40B4-BE49-F238E27FC236}">
                <a16:creationId xmlns:a16="http://schemas.microsoft.com/office/drawing/2014/main" xmlns="" id="{BF8144A2-9DA9-4821-BEC4-321E0A26FC7E}"/>
              </a:ext>
            </a:extLst>
          </p:cNvPr>
          <p:cNvPicPr>
            <a:picLocks noChangeAspect="1"/>
          </p:cNvPicPr>
          <p:nvPr/>
        </p:nvPicPr>
        <p:blipFill>
          <a:blip r:embed="rId3"/>
          <a:stretch>
            <a:fillRect/>
          </a:stretch>
        </p:blipFill>
        <p:spPr>
          <a:xfrm>
            <a:off x="332868" y="1690689"/>
            <a:ext cx="5279493" cy="2512373"/>
          </a:xfrm>
          <a:prstGeom prst="rect">
            <a:avLst/>
          </a:prstGeom>
          <a:ln>
            <a:solidFill>
              <a:schemeClr val="tx1"/>
            </a:solidFill>
          </a:ln>
        </p:spPr>
      </p:pic>
      <p:sp>
        <p:nvSpPr>
          <p:cNvPr id="5" name="TextBox 4">
            <a:extLst>
              <a:ext uri="{FF2B5EF4-FFF2-40B4-BE49-F238E27FC236}">
                <a16:creationId xmlns:a16="http://schemas.microsoft.com/office/drawing/2014/main" xmlns="" id="{C08F9382-6A43-411A-A1AC-3D04F55075E3}"/>
              </a:ext>
            </a:extLst>
          </p:cNvPr>
          <p:cNvSpPr txBox="1"/>
          <p:nvPr/>
        </p:nvSpPr>
        <p:spPr>
          <a:xfrm>
            <a:off x="332868" y="4203062"/>
            <a:ext cx="2441098" cy="253916"/>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SD File Checks Tab</a:t>
            </a:r>
          </a:p>
        </p:txBody>
      </p:sp>
      <p:pic>
        <p:nvPicPr>
          <p:cNvPr id="6" name="Picture 5" descr="A close up of a map&#10;&#10;Description automatically generated">
            <a:extLst>
              <a:ext uri="{FF2B5EF4-FFF2-40B4-BE49-F238E27FC236}">
                <a16:creationId xmlns:a16="http://schemas.microsoft.com/office/drawing/2014/main" xmlns="" id="{7387FD73-3F58-40A5-9AA3-4DA1620180CE}"/>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3235569" y="3054699"/>
            <a:ext cx="5759260" cy="2897447"/>
          </a:xfrm>
          <a:prstGeom prst="rect">
            <a:avLst/>
          </a:prstGeom>
          <a:ln>
            <a:solidFill>
              <a:schemeClr val="tx1"/>
            </a:solidFill>
          </a:ln>
        </p:spPr>
      </p:pic>
      <p:sp>
        <p:nvSpPr>
          <p:cNvPr id="7" name="TextBox 6">
            <a:extLst>
              <a:ext uri="{FF2B5EF4-FFF2-40B4-BE49-F238E27FC236}">
                <a16:creationId xmlns:a16="http://schemas.microsoft.com/office/drawing/2014/main" xmlns="" id="{46F0377B-35CA-4765-BC0C-512152BA1D05}"/>
              </a:ext>
            </a:extLst>
          </p:cNvPr>
          <p:cNvSpPr txBox="1"/>
          <p:nvPr/>
        </p:nvSpPr>
        <p:spPr>
          <a:xfrm>
            <a:off x="3235569" y="5952146"/>
            <a:ext cx="2441098" cy="261610"/>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SSA File Checks Tab</a:t>
            </a:r>
          </a:p>
        </p:txBody>
      </p:sp>
      <p:sp>
        <p:nvSpPr>
          <p:cNvPr id="3" name="Cloud Callout 2"/>
          <p:cNvSpPr/>
          <p:nvPr/>
        </p:nvSpPr>
        <p:spPr>
          <a:xfrm>
            <a:off x="6115199" y="1363604"/>
            <a:ext cx="2596871" cy="175435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Please try me.</a:t>
            </a:r>
          </a:p>
        </p:txBody>
      </p:sp>
    </p:spTree>
    <p:extLst>
      <p:ext uri="{BB962C8B-B14F-4D97-AF65-F5344CB8AC3E}">
        <p14:creationId xmlns:p14="http://schemas.microsoft.com/office/powerpoint/2010/main" val="2385088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11"/>
          <p:cNvSpPr txBox="1">
            <a:spLocks/>
          </p:cNvSpPr>
          <p:nvPr/>
        </p:nvSpPr>
        <p:spPr>
          <a:xfrm>
            <a:off x="1657350" y="2711897"/>
            <a:ext cx="5829300" cy="1159875"/>
          </a:xfrm>
          <a:prstGeom prst="rect">
            <a:avLst/>
          </a:prstGeom>
        </p:spPr>
        <p:txBody>
          <a:bodyPr spcFirstLastPara="1" vert="horz" wrap="square" lIns="68569" tIns="68569" rIns="68569" bIns="68569" rtlCol="0" anchor="b" anchorCtr="0">
            <a:noAutofit/>
          </a:bodyPr>
          <a:lstStyle>
            <a:lvl1pPr lvl="0" algn="ctr" defTabSz="914400" rtl="0" eaLnBrk="1" latinLnBrk="0" hangingPunct="1">
              <a:lnSpc>
                <a:spcPct val="90000"/>
              </a:lnSpc>
              <a:spcBef>
                <a:spcPts val="0"/>
              </a:spcBef>
              <a:spcAft>
                <a:spcPts val="0"/>
              </a:spcAft>
              <a:buClr>
                <a:srgbClr val="FFFFFF"/>
              </a:buClr>
              <a:buSzPts val="4800"/>
              <a:buNone/>
              <a:defRPr sz="3600" kern="1200">
                <a:solidFill>
                  <a:srgbClr val="FFFFFF"/>
                </a:solidFill>
                <a:latin typeface="+mn-lt"/>
                <a:ea typeface="Arial Unicode MS" panose="020B0604020202020204" pitchFamily="34" charset="-128"/>
                <a:cs typeface="Arial Unicode MS" panose="020B0604020202020204" pitchFamily="34" charset="-128"/>
              </a:defRPr>
            </a:lvl1pPr>
            <a:lvl2pPr lvl="1" algn="ctr" rtl="0">
              <a:spcBef>
                <a:spcPts val="0"/>
              </a:spcBef>
              <a:spcAft>
                <a:spcPts val="0"/>
              </a:spcAft>
              <a:buClr>
                <a:srgbClr val="FFFFFF"/>
              </a:buClr>
              <a:buSzPts val="4800"/>
              <a:buNone/>
              <a:defRPr sz="3600">
                <a:solidFill>
                  <a:srgbClr val="FFFFFF"/>
                </a:solidFill>
              </a:defRPr>
            </a:lvl2pPr>
            <a:lvl3pPr lvl="2" algn="ctr" rtl="0">
              <a:spcBef>
                <a:spcPts val="0"/>
              </a:spcBef>
              <a:spcAft>
                <a:spcPts val="0"/>
              </a:spcAft>
              <a:buClr>
                <a:srgbClr val="FFFFFF"/>
              </a:buClr>
              <a:buSzPts val="4800"/>
              <a:buNone/>
              <a:defRPr sz="3600">
                <a:solidFill>
                  <a:srgbClr val="FFFFFF"/>
                </a:solidFill>
              </a:defRPr>
            </a:lvl3pPr>
            <a:lvl4pPr lvl="3" algn="ctr" rtl="0">
              <a:spcBef>
                <a:spcPts val="0"/>
              </a:spcBef>
              <a:spcAft>
                <a:spcPts val="0"/>
              </a:spcAft>
              <a:buClr>
                <a:srgbClr val="FFFFFF"/>
              </a:buClr>
              <a:buSzPts val="4800"/>
              <a:buNone/>
              <a:defRPr sz="3600">
                <a:solidFill>
                  <a:srgbClr val="FFFFFF"/>
                </a:solidFill>
              </a:defRPr>
            </a:lvl4pPr>
            <a:lvl5pPr lvl="4" algn="ctr" rtl="0">
              <a:spcBef>
                <a:spcPts val="0"/>
              </a:spcBef>
              <a:spcAft>
                <a:spcPts val="0"/>
              </a:spcAft>
              <a:buClr>
                <a:srgbClr val="FFFFFF"/>
              </a:buClr>
              <a:buSzPts val="4800"/>
              <a:buNone/>
              <a:defRPr sz="3600">
                <a:solidFill>
                  <a:srgbClr val="FFFFFF"/>
                </a:solidFill>
              </a:defRPr>
            </a:lvl5pPr>
            <a:lvl6pPr lvl="5" algn="ctr" rtl="0">
              <a:spcBef>
                <a:spcPts val="0"/>
              </a:spcBef>
              <a:spcAft>
                <a:spcPts val="0"/>
              </a:spcAft>
              <a:buClr>
                <a:srgbClr val="FFFFFF"/>
              </a:buClr>
              <a:buSzPts val="4800"/>
              <a:buNone/>
              <a:defRPr sz="3600">
                <a:solidFill>
                  <a:srgbClr val="FFFFFF"/>
                </a:solidFill>
              </a:defRPr>
            </a:lvl6pPr>
            <a:lvl7pPr lvl="6" algn="ctr" rtl="0">
              <a:spcBef>
                <a:spcPts val="0"/>
              </a:spcBef>
              <a:spcAft>
                <a:spcPts val="0"/>
              </a:spcAft>
              <a:buClr>
                <a:srgbClr val="FFFFFF"/>
              </a:buClr>
              <a:buSzPts val="4800"/>
              <a:buNone/>
              <a:defRPr sz="3600">
                <a:solidFill>
                  <a:srgbClr val="FFFFFF"/>
                </a:solidFill>
              </a:defRPr>
            </a:lvl7pPr>
            <a:lvl8pPr lvl="7" algn="ctr" rtl="0">
              <a:spcBef>
                <a:spcPts val="0"/>
              </a:spcBef>
              <a:spcAft>
                <a:spcPts val="0"/>
              </a:spcAft>
              <a:buClr>
                <a:srgbClr val="FFFFFF"/>
              </a:buClr>
              <a:buSzPts val="4800"/>
              <a:buNone/>
              <a:defRPr sz="3600">
                <a:solidFill>
                  <a:srgbClr val="FFFFFF"/>
                </a:solidFill>
              </a:defRPr>
            </a:lvl8pPr>
            <a:lvl9pPr lvl="8" algn="ctr" rtl="0">
              <a:spcBef>
                <a:spcPts val="0"/>
              </a:spcBef>
              <a:spcAft>
                <a:spcPts val="0"/>
              </a:spcAft>
              <a:buClr>
                <a:srgbClr val="FFFFFF"/>
              </a:buClr>
              <a:buSzPts val="4800"/>
              <a:buNone/>
              <a:defRPr sz="3600">
                <a:solidFill>
                  <a:srgbClr val="FFFFFF"/>
                </a:solidFill>
              </a:defRPr>
            </a:lvl9pPr>
          </a:lstStyle>
          <a:p>
            <a:r>
              <a:rPr lang="en-US" dirty="0">
                <a:latin typeface="Arial" panose="020B0604020202020204" pitchFamily="34" charset="0"/>
                <a:cs typeface="Arial" panose="020B0604020202020204" pitchFamily="34" charset="0"/>
              </a:rPr>
              <a:t>New:</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Dealing with EL Errors</a:t>
            </a:r>
          </a:p>
        </p:txBody>
      </p:sp>
    </p:spTree>
    <p:extLst>
      <p:ext uri="{BB962C8B-B14F-4D97-AF65-F5344CB8AC3E}">
        <p14:creationId xmlns:p14="http://schemas.microsoft.com/office/powerpoint/2010/main" val="27279110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E46A965F-FA82-45EA-B6D0-E8C860929DC9}" vid="{26212A1B-D962-4FEE-BB6B-0F45839414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New</Template>
  <TotalTime>1869</TotalTime>
  <Words>1899</Words>
  <Application>Microsoft Office PowerPoint</Application>
  <PresentationFormat>On-screen Show (4:3)</PresentationFormat>
  <Paragraphs>146</Paragraphs>
  <Slides>19</Slides>
  <Notes>17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19</vt:i4>
      </vt:variant>
    </vt:vector>
  </HeadingPairs>
  <TitlesOfParts>
    <vt:vector size="32" baseType="lpstr">
      <vt:lpstr>Arial Unicode MS</vt:lpstr>
      <vt:lpstr>Arial</vt:lpstr>
      <vt:lpstr>Baskerville Old Face</vt:lpstr>
      <vt:lpstr>Bernard MT Condensed</vt:lpstr>
      <vt:lpstr>Bodoni MT</vt:lpstr>
      <vt:lpstr>Britannic Bold</vt:lpstr>
      <vt:lpstr>Calibri</vt:lpstr>
      <vt:lpstr>Calibri Light</vt:lpstr>
      <vt:lpstr>Engravers MT</vt:lpstr>
      <vt:lpstr>Lato</vt:lpstr>
      <vt:lpstr>Raleway</vt:lpstr>
      <vt:lpstr>Roboto</vt:lpstr>
      <vt:lpstr>Office Theme</vt:lpstr>
      <vt:lpstr> New This Year:  2019-20 End of Year</vt:lpstr>
      <vt:lpstr>New this year:</vt:lpstr>
      <vt:lpstr>Collection Dates</vt:lpstr>
      <vt:lpstr>New: Attendace Fields (required)</vt:lpstr>
      <vt:lpstr>Attendance Requirements</vt:lpstr>
      <vt:lpstr>Attendance Overview</vt:lpstr>
      <vt:lpstr>New: Initial Submission File Check Template</vt:lpstr>
      <vt:lpstr>Interchange Files Check Template</vt:lpstr>
      <vt:lpstr>PowerPoint Presentation</vt:lpstr>
      <vt:lpstr>EL Errors</vt:lpstr>
      <vt:lpstr>Consistency between OC and EOY</vt:lpstr>
      <vt:lpstr>PowerPoint Presentation</vt:lpstr>
      <vt:lpstr>Graduation Guidelines</vt:lpstr>
      <vt:lpstr>PowerPoint Presentation</vt:lpstr>
      <vt:lpstr>Reminder:  FRL End Date</vt:lpstr>
      <vt:lpstr>Reminder: Review  Entry/Exit Codes and Dates</vt:lpstr>
      <vt:lpstr>Next Steps</vt:lpstr>
      <vt:lpstr>https://resources.csi.state.co.us/end-of-year/</vt:lpstr>
      <vt:lpstr>Thank you</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What’s New:  2019-20 End of Year</dc:title>
  <dc:creator>Rogers, Jessica</dc:creator>
  <cp:lastModifiedBy>Rogers, Jessica</cp:lastModifiedBy>
  <cp:revision>113</cp:revision>
  <dcterms:created xsi:type="dcterms:W3CDTF">2020-01-15T19:19:28Z</dcterms:created>
  <dcterms:modified xsi:type="dcterms:W3CDTF">2020-02-05T23:01:17Z</dcterms:modified>
</cp:coreProperties>
</file>