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66" r:id="rId1"/>
  </p:sldMasterIdLst>
  <p:notesMasterIdLst>
    <p:notesMasterId r:id="rId16"/>
  </p:notesMasterIdLst>
  <p:handoutMasterIdLst>
    <p:handoutMasterId r:id="rId17"/>
  </p:handoutMasterIdLst>
  <p:sldIdLst>
    <p:sldId id="256" r:id="rId2"/>
    <p:sldId id="257" r:id="rId3"/>
    <p:sldId id="274" r:id="rId4"/>
    <p:sldId id="265" r:id="rId5"/>
    <p:sldId id="267" r:id="rId6"/>
    <p:sldId id="268" r:id="rId7"/>
    <p:sldId id="269" r:id="rId8"/>
    <p:sldId id="271" r:id="rId9"/>
    <p:sldId id="270" r:id="rId10"/>
    <p:sldId id="260" r:id="rId11"/>
    <p:sldId id="261" r:id="rId12"/>
    <p:sldId id="272" r:id="rId13"/>
    <p:sldId id="273" r:id="rId14"/>
    <p:sldId id="263" r:id="rId15"/>
  </p:sldIdLst>
  <p:sldSz cx="9144000" cy="6858000" type="screen4x3"/>
  <p:notesSz cx="7023100" cy="93091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Vickland, Clare" initials="VC" lastIdx="3" clrIdx="0">
    <p:extLst>
      <p:ext uri="{19B8F6BF-5375-455C-9EA6-DF929625EA0E}">
        <p15:presenceInfo xmlns:p15="http://schemas.microsoft.com/office/powerpoint/2012/main" userId="S-1-5-21-170422339-1359699126-1544898942-38885"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7684C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2383" autoAdjust="0"/>
    <p:restoredTop sz="80837" autoAdjust="0"/>
  </p:normalViewPr>
  <p:slideViewPr>
    <p:cSldViewPr snapToGrid="0">
      <p:cViewPr varScale="1">
        <p:scale>
          <a:sx n="59" d="100"/>
          <a:sy n="59" d="100"/>
        </p:scale>
        <p:origin x="636" y="78"/>
      </p:cViewPr>
      <p:guideLst/>
    </p:cSldViewPr>
  </p:slideViewPr>
  <p:notesTextViewPr>
    <p:cViewPr>
      <p:scale>
        <a:sx n="1" d="1"/>
        <a:sy n="1" d="1"/>
      </p:scale>
      <p:origin x="0" y="0"/>
    </p:cViewPr>
  </p:notesTextViewPr>
  <p:notesViewPr>
    <p:cSldViewPr snapToGrid="0">
      <p:cViewPr varScale="1">
        <p:scale>
          <a:sx n="96" d="100"/>
          <a:sy n="96" d="100"/>
        </p:scale>
        <p:origin x="2772" y="9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22E257E-B368-4C76-B5EA-59935A8FA8DF}" type="doc">
      <dgm:prSet loTypeId="urn:microsoft.com/office/officeart/2005/8/layout/StepDownProcess" loCatId="process" qsTypeId="urn:microsoft.com/office/officeart/2005/8/quickstyle/simple1" qsCatId="simple" csTypeId="urn:microsoft.com/office/officeart/2005/8/colors/accent1_2" csCatId="accent1" phldr="1"/>
      <dgm:spPr/>
      <dgm:t>
        <a:bodyPr/>
        <a:lstStyle/>
        <a:p>
          <a:endParaRPr lang="en-US"/>
        </a:p>
      </dgm:t>
    </dgm:pt>
    <dgm:pt modelId="{11350FD7-A675-4B31-AE24-7ADCA84BAC7B}">
      <dgm:prSet phldrT="[Text]"/>
      <dgm:spPr/>
      <dgm:t>
        <a:bodyPr/>
        <a:lstStyle/>
        <a:p>
          <a:r>
            <a:rPr lang="en-US" dirty="0" smtClean="0"/>
            <a:t>Letter of Intent</a:t>
          </a:r>
          <a:endParaRPr lang="en-US" dirty="0"/>
        </a:p>
      </dgm:t>
    </dgm:pt>
    <dgm:pt modelId="{95B7C152-ADD3-4B6F-9A59-D6684AA484E4}" type="parTrans" cxnId="{86F18B22-AB88-499C-9EF5-EF4FAAE70B02}">
      <dgm:prSet/>
      <dgm:spPr/>
      <dgm:t>
        <a:bodyPr/>
        <a:lstStyle/>
        <a:p>
          <a:endParaRPr lang="en-US"/>
        </a:p>
      </dgm:t>
    </dgm:pt>
    <dgm:pt modelId="{259CA0A6-3FA8-44D9-93D5-41938729279F}" type="sibTrans" cxnId="{86F18B22-AB88-499C-9EF5-EF4FAAE70B02}">
      <dgm:prSet/>
      <dgm:spPr/>
      <dgm:t>
        <a:bodyPr/>
        <a:lstStyle/>
        <a:p>
          <a:endParaRPr lang="en-US"/>
        </a:p>
      </dgm:t>
    </dgm:pt>
    <dgm:pt modelId="{4935B8F3-3F62-4771-B4D0-3E3E7097CF4C}">
      <dgm:prSet phldrT="[Text]"/>
      <dgm:spPr/>
      <dgm:t>
        <a:bodyPr/>
        <a:lstStyle/>
        <a:p>
          <a:r>
            <a:rPr lang="en-US" dirty="0" smtClean="0"/>
            <a:t>Cannot ask about disability status</a:t>
          </a:r>
          <a:endParaRPr lang="en-US" dirty="0"/>
        </a:p>
      </dgm:t>
    </dgm:pt>
    <dgm:pt modelId="{6E2DB8D5-1381-47BD-87D4-378268255542}" type="parTrans" cxnId="{32D85FAA-8CA6-4576-8567-A3B8CADED0F5}">
      <dgm:prSet/>
      <dgm:spPr/>
      <dgm:t>
        <a:bodyPr/>
        <a:lstStyle/>
        <a:p>
          <a:endParaRPr lang="en-US"/>
        </a:p>
      </dgm:t>
    </dgm:pt>
    <dgm:pt modelId="{9EB3BD0A-6776-4D75-99EC-AA24B20D5D94}" type="sibTrans" cxnId="{32D85FAA-8CA6-4576-8567-A3B8CADED0F5}">
      <dgm:prSet/>
      <dgm:spPr/>
      <dgm:t>
        <a:bodyPr/>
        <a:lstStyle/>
        <a:p>
          <a:endParaRPr lang="en-US"/>
        </a:p>
      </dgm:t>
    </dgm:pt>
    <dgm:pt modelId="{6CF49396-01C5-41DC-A714-6C573DCFF57D}">
      <dgm:prSet phldrT="[Text]"/>
      <dgm:spPr/>
      <dgm:t>
        <a:bodyPr/>
        <a:lstStyle/>
        <a:p>
          <a:r>
            <a:rPr lang="en-US" dirty="0" smtClean="0"/>
            <a:t>Lottery</a:t>
          </a:r>
          <a:endParaRPr lang="en-US" dirty="0"/>
        </a:p>
      </dgm:t>
    </dgm:pt>
    <dgm:pt modelId="{7E2587B9-128B-4C7B-98F7-6F5226073D77}" type="parTrans" cxnId="{F5694C34-0843-4F6F-B21B-C9839FEB5EF4}">
      <dgm:prSet/>
      <dgm:spPr/>
      <dgm:t>
        <a:bodyPr/>
        <a:lstStyle/>
        <a:p>
          <a:endParaRPr lang="en-US"/>
        </a:p>
      </dgm:t>
    </dgm:pt>
    <dgm:pt modelId="{10C1D669-B4B6-4162-91D2-D6F37FF369F2}" type="sibTrans" cxnId="{F5694C34-0843-4F6F-B21B-C9839FEB5EF4}">
      <dgm:prSet/>
      <dgm:spPr/>
      <dgm:t>
        <a:bodyPr/>
        <a:lstStyle/>
        <a:p>
          <a:endParaRPr lang="en-US"/>
        </a:p>
      </dgm:t>
    </dgm:pt>
    <dgm:pt modelId="{AE247BF6-FE1D-4B6D-829D-1946AEFD6EED}">
      <dgm:prSet phldrT="[Text]"/>
      <dgm:spPr/>
      <dgm:t>
        <a:bodyPr/>
        <a:lstStyle/>
        <a:p>
          <a:r>
            <a:rPr lang="en-US" dirty="0" smtClean="0"/>
            <a:t>Enrollment </a:t>
          </a:r>
          <a:endParaRPr lang="en-US" dirty="0"/>
        </a:p>
      </dgm:t>
    </dgm:pt>
    <dgm:pt modelId="{2FA02843-C485-4E68-B53C-A80578167348}" type="parTrans" cxnId="{726AF5A8-8D69-494B-8425-F5719A3DB0B1}">
      <dgm:prSet/>
      <dgm:spPr/>
      <dgm:t>
        <a:bodyPr/>
        <a:lstStyle/>
        <a:p>
          <a:endParaRPr lang="en-US"/>
        </a:p>
      </dgm:t>
    </dgm:pt>
    <dgm:pt modelId="{46EB2199-1FE5-4C8B-B8DF-436DCD4E13EB}" type="sibTrans" cxnId="{726AF5A8-8D69-494B-8425-F5719A3DB0B1}">
      <dgm:prSet/>
      <dgm:spPr/>
      <dgm:t>
        <a:bodyPr/>
        <a:lstStyle/>
        <a:p>
          <a:endParaRPr lang="en-US"/>
        </a:p>
      </dgm:t>
    </dgm:pt>
    <dgm:pt modelId="{0E0CFDA3-81C8-4BFC-A792-83D3C0717C4F}">
      <dgm:prSet phldrT="[Text]" custT="1"/>
      <dgm:spPr/>
      <dgm:t>
        <a:bodyPr/>
        <a:lstStyle/>
        <a:p>
          <a:r>
            <a:rPr lang="en-US" sz="2000" dirty="0" smtClean="0"/>
            <a:t>Collection of required forms</a:t>
          </a:r>
          <a:endParaRPr lang="en-US" sz="2000" dirty="0"/>
        </a:p>
      </dgm:t>
    </dgm:pt>
    <dgm:pt modelId="{4EF6F672-BDC6-4B67-AD11-835390E2FB2C}" type="parTrans" cxnId="{EF60D1F9-3464-4839-B0AE-F8178EEBEF35}">
      <dgm:prSet/>
      <dgm:spPr/>
      <dgm:t>
        <a:bodyPr/>
        <a:lstStyle/>
        <a:p>
          <a:endParaRPr lang="en-US"/>
        </a:p>
      </dgm:t>
    </dgm:pt>
    <dgm:pt modelId="{2A92C5E5-854F-4B17-82DB-33E2D66169F2}" type="sibTrans" cxnId="{EF60D1F9-3464-4839-B0AE-F8178EEBEF35}">
      <dgm:prSet/>
      <dgm:spPr/>
      <dgm:t>
        <a:bodyPr/>
        <a:lstStyle/>
        <a:p>
          <a:endParaRPr lang="en-US"/>
        </a:p>
      </dgm:t>
    </dgm:pt>
    <dgm:pt modelId="{E0DF0DD5-1C97-4DD7-911E-9A3AD63E9485}">
      <dgm:prSet phldrT="[Text]"/>
      <dgm:spPr/>
      <dgm:t>
        <a:bodyPr/>
        <a:lstStyle/>
        <a:p>
          <a:r>
            <a:rPr lang="en-US" dirty="0" smtClean="0"/>
            <a:t>Admissions</a:t>
          </a:r>
          <a:endParaRPr lang="en-US" dirty="0"/>
        </a:p>
      </dgm:t>
    </dgm:pt>
    <dgm:pt modelId="{E3988DC9-4B2C-4990-8294-5A675981E0B6}" type="parTrans" cxnId="{449C6DDF-39B6-495C-B1D2-35696842C7B4}">
      <dgm:prSet/>
      <dgm:spPr/>
      <dgm:t>
        <a:bodyPr/>
        <a:lstStyle/>
        <a:p>
          <a:endParaRPr lang="en-US"/>
        </a:p>
      </dgm:t>
    </dgm:pt>
    <dgm:pt modelId="{7E18F0D2-EF9B-4DD5-818C-B4E1C351ADB0}" type="sibTrans" cxnId="{449C6DDF-39B6-495C-B1D2-35696842C7B4}">
      <dgm:prSet/>
      <dgm:spPr/>
      <dgm:t>
        <a:bodyPr/>
        <a:lstStyle/>
        <a:p>
          <a:endParaRPr lang="en-US"/>
        </a:p>
      </dgm:t>
    </dgm:pt>
    <dgm:pt modelId="{76868104-5F88-4D11-9918-E36B6B750DEA}">
      <dgm:prSet phldrT="[Text]"/>
      <dgm:spPr/>
      <dgm:t>
        <a:bodyPr/>
        <a:lstStyle/>
        <a:p>
          <a:r>
            <a:rPr lang="en-US" dirty="0" smtClean="0"/>
            <a:t>Waitlist</a:t>
          </a:r>
          <a:endParaRPr lang="en-US" dirty="0"/>
        </a:p>
      </dgm:t>
    </dgm:pt>
    <dgm:pt modelId="{88561007-9353-4172-8426-A04DE3156A45}" type="parTrans" cxnId="{EDBA5382-B8E2-4D04-8EDE-6CD3AA89AE4D}">
      <dgm:prSet/>
      <dgm:spPr/>
      <dgm:t>
        <a:bodyPr/>
        <a:lstStyle/>
        <a:p>
          <a:endParaRPr lang="en-US"/>
        </a:p>
      </dgm:t>
    </dgm:pt>
    <dgm:pt modelId="{4BA65FEF-0739-4D82-B675-99BA388BD4DD}" type="sibTrans" cxnId="{EDBA5382-B8E2-4D04-8EDE-6CD3AA89AE4D}">
      <dgm:prSet/>
      <dgm:spPr/>
      <dgm:t>
        <a:bodyPr/>
        <a:lstStyle/>
        <a:p>
          <a:endParaRPr lang="en-US"/>
        </a:p>
      </dgm:t>
    </dgm:pt>
    <dgm:pt modelId="{2523F45E-916B-4B48-A42F-335C441C16D2}">
      <dgm:prSet phldrT="[Text]"/>
      <dgm:spPr/>
      <dgm:t>
        <a:bodyPr/>
        <a:lstStyle/>
        <a:p>
          <a:r>
            <a:rPr lang="en-US" dirty="0" smtClean="0"/>
            <a:t>Open Enrollment</a:t>
          </a:r>
          <a:endParaRPr lang="en-US" dirty="0"/>
        </a:p>
      </dgm:t>
    </dgm:pt>
    <dgm:pt modelId="{AE8EEBDE-8B7F-4C4E-8BD8-522752B7406D}" type="parTrans" cxnId="{44648469-FBE1-47FC-9419-9E7166EA9128}">
      <dgm:prSet/>
      <dgm:spPr/>
      <dgm:t>
        <a:bodyPr/>
        <a:lstStyle/>
        <a:p>
          <a:endParaRPr lang="en-US"/>
        </a:p>
      </dgm:t>
    </dgm:pt>
    <dgm:pt modelId="{CE0E4E39-C211-4AE4-94B4-1714B7865621}" type="sibTrans" cxnId="{44648469-FBE1-47FC-9419-9E7166EA9128}">
      <dgm:prSet/>
      <dgm:spPr/>
      <dgm:t>
        <a:bodyPr/>
        <a:lstStyle/>
        <a:p>
          <a:endParaRPr lang="en-US"/>
        </a:p>
      </dgm:t>
    </dgm:pt>
    <dgm:pt modelId="{DEC88F21-9D77-4E93-82E2-27779F8CA559}" type="pres">
      <dgm:prSet presAssocID="{722E257E-B368-4C76-B5EA-59935A8FA8DF}" presName="rootnode" presStyleCnt="0">
        <dgm:presLayoutVars>
          <dgm:chMax/>
          <dgm:chPref/>
          <dgm:dir/>
          <dgm:animLvl val="lvl"/>
        </dgm:presLayoutVars>
      </dgm:prSet>
      <dgm:spPr/>
      <dgm:t>
        <a:bodyPr/>
        <a:lstStyle/>
        <a:p>
          <a:endParaRPr lang="en-US"/>
        </a:p>
      </dgm:t>
    </dgm:pt>
    <dgm:pt modelId="{19B38356-1D41-4183-88E6-0F7693E75254}" type="pres">
      <dgm:prSet presAssocID="{11350FD7-A675-4B31-AE24-7ADCA84BAC7B}" presName="composite" presStyleCnt="0"/>
      <dgm:spPr/>
    </dgm:pt>
    <dgm:pt modelId="{AD3D49D7-5053-4AE0-BCE4-311AC8FA4277}" type="pres">
      <dgm:prSet presAssocID="{11350FD7-A675-4B31-AE24-7ADCA84BAC7B}" presName="bentUpArrow1" presStyleLbl="alignImgPlace1" presStyleIdx="0" presStyleCnt="2"/>
      <dgm:spPr/>
    </dgm:pt>
    <dgm:pt modelId="{E6F9A7F3-48BB-4A38-975D-0603668A045D}" type="pres">
      <dgm:prSet presAssocID="{11350FD7-A675-4B31-AE24-7ADCA84BAC7B}" presName="ParentText" presStyleLbl="node1" presStyleIdx="0" presStyleCnt="3">
        <dgm:presLayoutVars>
          <dgm:chMax val="1"/>
          <dgm:chPref val="1"/>
          <dgm:bulletEnabled val="1"/>
        </dgm:presLayoutVars>
      </dgm:prSet>
      <dgm:spPr/>
      <dgm:t>
        <a:bodyPr/>
        <a:lstStyle/>
        <a:p>
          <a:endParaRPr lang="en-US"/>
        </a:p>
      </dgm:t>
    </dgm:pt>
    <dgm:pt modelId="{898C75DE-F613-4397-99CC-2F5D535CC32B}" type="pres">
      <dgm:prSet presAssocID="{11350FD7-A675-4B31-AE24-7ADCA84BAC7B}" presName="ChildText" presStyleLbl="revTx" presStyleIdx="0" presStyleCnt="3">
        <dgm:presLayoutVars>
          <dgm:chMax val="0"/>
          <dgm:chPref val="0"/>
          <dgm:bulletEnabled val="1"/>
        </dgm:presLayoutVars>
      </dgm:prSet>
      <dgm:spPr/>
      <dgm:t>
        <a:bodyPr/>
        <a:lstStyle/>
        <a:p>
          <a:endParaRPr lang="en-US"/>
        </a:p>
      </dgm:t>
    </dgm:pt>
    <dgm:pt modelId="{2ADCE3E4-42C6-4929-9038-C30BA0E1FC0C}" type="pres">
      <dgm:prSet presAssocID="{259CA0A6-3FA8-44D9-93D5-41938729279F}" presName="sibTrans" presStyleCnt="0"/>
      <dgm:spPr/>
    </dgm:pt>
    <dgm:pt modelId="{32561673-E00F-45C9-9C2B-2A391E44969D}" type="pres">
      <dgm:prSet presAssocID="{E0DF0DD5-1C97-4DD7-911E-9A3AD63E9485}" presName="composite" presStyleCnt="0"/>
      <dgm:spPr/>
    </dgm:pt>
    <dgm:pt modelId="{64F3BA47-AD9D-4DE6-9A48-289F0A865619}" type="pres">
      <dgm:prSet presAssocID="{E0DF0DD5-1C97-4DD7-911E-9A3AD63E9485}" presName="bentUpArrow1" presStyleLbl="alignImgPlace1" presStyleIdx="1" presStyleCnt="2"/>
      <dgm:spPr/>
    </dgm:pt>
    <dgm:pt modelId="{48548D9E-F17E-411D-AA45-179837E75BF1}" type="pres">
      <dgm:prSet presAssocID="{E0DF0DD5-1C97-4DD7-911E-9A3AD63E9485}" presName="ParentText" presStyleLbl="node1" presStyleIdx="1" presStyleCnt="3">
        <dgm:presLayoutVars>
          <dgm:chMax val="1"/>
          <dgm:chPref val="1"/>
          <dgm:bulletEnabled val="1"/>
        </dgm:presLayoutVars>
      </dgm:prSet>
      <dgm:spPr/>
      <dgm:t>
        <a:bodyPr/>
        <a:lstStyle/>
        <a:p>
          <a:endParaRPr lang="en-US"/>
        </a:p>
      </dgm:t>
    </dgm:pt>
    <dgm:pt modelId="{70E30BB2-B651-4544-BCCD-429CDB88E61C}" type="pres">
      <dgm:prSet presAssocID="{E0DF0DD5-1C97-4DD7-911E-9A3AD63E9485}" presName="ChildText" presStyleLbl="revTx" presStyleIdx="1" presStyleCnt="3">
        <dgm:presLayoutVars>
          <dgm:chMax val="0"/>
          <dgm:chPref val="0"/>
          <dgm:bulletEnabled val="1"/>
        </dgm:presLayoutVars>
      </dgm:prSet>
      <dgm:spPr/>
      <dgm:t>
        <a:bodyPr/>
        <a:lstStyle/>
        <a:p>
          <a:endParaRPr lang="en-US"/>
        </a:p>
      </dgm:t>
    </dgm:pt>
    <dgm:pt modelId="{9DFFD310-AE19-49EF-AB17-29BCDA0C81AD}" type="pres">
      <dgm:prSet presAssocID="{7E18F0D2-EF9B-4DD5-818C-B4E1C351ADB0}" presName="sibTrans" presStyleCnt="0"/>
      <dgm:spPr/>
    </dgm:pt>
    <dgm:pt modelId="{713AB129-6904-40B2-800F-E282D0AA7B5E}" type="pres">
      <dgm:prSet presAssocID="{AE247BF6-FE1D-4B6D-829D-1946AEFD6EED}" presName="composite" presStyleCnt="0"/>
      <dgm:spPr/>
    </dgm:pt>
    <dgm:pt modelId="{F32AD700-6C14-493F-BACE-4EF51AFAF4E1}" type="pres">
      <dgm:prSet presAssocID="{AE247BF6-FE1D-4B6D-829D-1946AEFD6EED}" presName="ParentText" presStyleLbl="node1" presStyleIdx="2" presStyleCnt="3">
        <dgm:presLayoutVars>
          <dgm:chMax val="1"/>
          <dgm:chPref val="1"/>
          <dgm:bulletEnabled val="1"/>
        </dgm:presLayoutVars>
      </dgm:prSet>
      <dgm:spPr/>
      <dgm:t>
        <a:bodyPr/>
        <a:lstStyle/>
        <a:p>
          <a:endParaRPr lang="en-US"/>
        </a:p>
      </dgm:t>
    </dgm:pt>
    <dgm:pt modelId="{D6E07091-C7E4-4782-83B5-D1AD7973F6A2}" type="pres">
      <dgm:prSet presAssocID="{AE247BF6-FE1D-4B6D-829D-1946AEFD6EED}" presName="FinalChildText" presStyleLbl="revTx" presStyleIdx="2" presStyleCnt="3">
        <dgm:presLayoutVars>
          <dgm:chMax val="0"/>
          <dgm:chPref val="0"/>
          <dgm:bulletEnabled val="1"/>
        </dgm:presLayoutVars>
      </dgm:prSet>
      <dgm:spPr/>
      <dgm:t>
        <a:bodyPr/>
        <a:lstStyle/>
        <a:p>
          <a:endParaRPr lang="en-US"/>
        </a:p>
      </dgm:t>
    </dgm:pt>
  </dgm:ptLst>
  <dgm:cxnLst>
    <dgm:cxn modelId="{DA7B3241-E72C-4A71-8942-C3A2BB6819CE}" type="presOf" srcId="{4935B8F3-3F62-4771-B4D0-3E3E7097CF4C}" destId="{898C75DE-F613-4397-99CC-2F5D535CC32B}" srcOrd="0" destOrd="0" presId="urn:microsoft.com/office/officeart/2005/8/layout/StepDownProcess"/>
    <dgm:cxn modelId="{81DC3DBF-7C84-4421-867B-D87DCEE898A4}" type="presOf" srcId="{11350FD7-A675-4B31-AE24-7ADCA84BAC7B}" destId="{E6F9A7F3-48BB-4A38-975D-0603668A045D}" srcOrd="0" destOrd="0" presId="urn:microsoft.com/office/officeart/2005/8/layout/StepDownProcess"/>
    <dgm:cxn modelId="{726AF5A8-8D69-494B-8425-F5719A3DB0B1}" srcId="{722E257E-B368-4C76-B5EA-59935A8FA8DF}" destId="{AE247BF6-FE1D-4B6D-829D-1946AEFD6EED}" srcOrd="2" destOrd="0" parTransId="{2FA02843-C485-4E68-B53C-A80578167348}" sibTransId="{46EB2199-1FE5-4C8B-B8DF-436DCD4E13EB}"/>
    <dgm:cxn modelId="{32D85FAA-8CA6-4576-8567-A3B8CADED0F5}" srcId="{11350FD7-A675-4B31-AE24-7ADCA84BAC7B}" destId="{4935B8F3-3F62-4771-B4D0-3E3E7097CF4C}" srcOrd="0" destOrd="0" parTransId="{6E2DB8D5-1381-47BD-87D4-378268255542}" sibTransId="{9EB3BD0A-6776-4D75-99EC-AA24B20D5D94}"/>
    <dgm:cxn modelId="{8FA41B54-C743-4191-8E20-75AC7DC743E8}" type="presOf" srcId="{722E257E-B368-4C76-B5EA-59935A8FA8DF}" destId="{DEC88F21-9D77-4E93-82E2-27779F8CA559}" srcOrd="0" destOrd="0" presId="urn:microsoft.com/office/officeart/2005/8/layout/StepDownProcess"/>
    <dgm:cxn modelId="{75BAB969-217F-4F3D-A1FC-6CD490098864}" type="presOf" srcId="{6CF49396-01C5-41DC-A714-6C573DCFF57D}" destId="{70E30BB2-B651-4544-BCCD-429CDB88E61C}" srcOrd="0" destOrd="0" presId="urn:microsoft.com/office/officeart/2005/8/layout/StepDownProcess"/>
    <dgm:cxn modelId="{EDBA5382-B8E2-4D04-8EDE-6CD3AA89AE4D}" srcId="{E0DF0DD5-1C97-4DD7-911E-9A3AD63E9485}" destId="{76868104-5F88-4D11-9918-E36B6B750DEA}" srcOrd="1" destOrd="0" parTransId="{88561007-9353-4172-8426-A04DE3156A45}" sibTransId="{4BA65FEF-0739-4D82-B675-99BA388BD4DD}"/>
    <dgm:cxn modelId="{EF60D1F9-3464-4839-B0AE-F8178EEBEF35}" srcId="{AE247BF6-FE1D-4B6D-829D-1946AEFD6EED}" destId="{0E0CFDA3-81C8-4BFC-A792-83D3C0717C4F}" srcOrd="0" destOrd="0" parTransId="{4EF6F672-BDC6-4B67-AD11-835390E2FB2C}" sibTransId="{2A92C5E5-854F-4B17-82DB-33E2D66169F2}"/>
    <dgm:cxn modelId="{8731C7E6-9B06-4C44-91FF-2166C7557D0F}" type="presOf" srcId="{0E0CFDA3-81C8-4BFC-A792-83D3C0717C4F}" destId="{D6E07091-C7E4-4782-83B5-D1AD7973F6A2}" srcOrd="0" destOrd="0" presId="urn:microsoft.com/office/officeart/2005/8/layout/StepDownProcess"/>
    <dgm:cxn modelId="{C3F7EDD4-873E-45DE-8170-B6BCB8A7D73C}" type="presOf" srcId="{E0DF0DD5-1C97-4DD7-911E-9A3AD63E9485}" destId="{48548D9E-F17E-411D-AA45-179837E75BF1}" srcOrd="0" destOrd="0" presId="urn:microsoft.com/office/officeart/2005/8/layout/StepDownProcess"/>
    <dgm:cxn modelId="{8CD84C86-D8E9-4266-A8B4-E7B33BD80D80}" type="presOf" srcId="{76868104-5F88-4D11-9918-E36B6B750DEA}" destId="{70E30BB2-B651-4544-BCCD-429CDB88E61C}" srcOrd="0" destOrd="1" presId="urn:microsoft.com/office/officeart/2005/8/layout/StepDownProcess"/>
    <dgm:cxn modelId="{3A05CFCB-708C-468C-A055-DFCFC5674B7B}" type="presOf" srcId="{2523F45E-916B-4B48-A42F-335C441C16D2}" destId="{70E30BB2-B651-4544-BCCD-429CDB88E61C}" srcOrd="0" destOrd="2" presId="urn:microsoft.com/office/officeart/2005/8/layout/StepDownProcess"/>
    <dgm:cxn modelId="{86F18B22-AB88-499C-9EF5-EF4FAAE70B02}" srcId="{722E257E-B368-4C76-B5EA-59935A8FA8DF}" destId="{11350FD7-A675-4B31-AE24-7ADCA84BAC7B}" srcOrd="0" destOrd="0" parTransId="{95B7C152-ADD3-4B6F-9A59-D6684AA484E4}" sibTransId="{259CA0A6-3FA8-44D9-93D5-41938729279F}"/>
    <dgm:cxn modelId="{F5694C34-0843-4F6F-B21B-C9839FEB5EF4}" srcId="{E0DF0DD5-1C97-4DD7-911E-9A3AD63E9485}" destId="{6CF49396-01C5-41DC-A714-6C573DCFF57D}" srcOrd="0" destOrd="0" parTransId="{7E2587B9-128B-4C7B-98F7-6F5226073D77}" sibTransId="{10C1D669-B4B6-4162-91D2-D6F37FF369F2}"/>
    <dgm:cxn modelId="{44648469-FBE1-47FC-9419-9E7166EA9128}" srcId="{E0DF0DD5-1C97-4DD7-911E-9A3AD63E9485}" destId="{2523F45E-916B-4B48-A42F-335C441C16D2}" srcOrd="2" destOrd="0" parTransId="{AE8EEBDE-8B7F-4C4E-8BD8-522752B7406D}" sibTransId="{CE0E4E39-C211-4AE4-94B4-1714B7865621}"/>
    <dgm:cxn modelId="{449C6DDF-39B6-495C-B1D2-35696842C7B4}" srcId="{722E257E-B368-4C76-B5EA-59935A8FA8DF}" destId="{E0DF0DD5-1C97-4DD7-911E-9A3AD63E9485}" srcOrd="1" destOrd="0" parTransId="{E3988DC9-4B2C-4990-8294-5A675981E0B6}" sibTransId="{7E18F0D2-EF9B-4DD5-818C-B4E1C351ADB0}"/>
    <dgm:cxn modelId="{479E9339-6765-4097-9581-C13C3AECE3EF}" type="presOf" srcId="{AE247BF6-FE1D-4B6D-829D-1946AEFD6EED}" destId="{F32AD700-6C14-493F-BACE-4EF51AFAF4E1}" srcOrd="0" destOrd="0" presId="urn:microsoft.com/office/officeart/2005/8/layout/StepDownProcess"/>
    <dgm:cxn modelId="{DBBC9058-2414-4CBF-9E64-36A4C442E104}" type="presParOf" srcId="{DEC88F21-9D77-4E93-82E2-27779F8CA559}" destId="{19B38356-1D41-4183-88E6-0F7693E75254}" srcOrd="0" destOrd="0" presId="urn:microsoft.com/office/officeart/2005/8/layout/StepDownProcess"/>
    <dgm:cxn modelId="{63490771-DB01-4F7D-9BE1-7472EFC189E8}" type="presParOf" srcId="{19B38356-1D41-4183-88E6-0F7693E75254}" destId="{AD3D49D7-5053-4AE0-BCE4-311AC8FA4277}" srcOrd="0" destOrd="0" presId="urn:microsoft.com/office/officeart/2005/8/layout/StepDownProcess"/>
    <dgm:cxn modelId="{93D75363-DCD3-445D-95D6-A11EEC621228}" type="presParOf" srcId="{19B38356-1D41-4183-88E6-0F7693E75254}" destId="{E6F9A7F3-48BB-4A38-975D-0603668A045D}" srcOrd="1" destOrd="0" presId="urn:microsoft.com/office/officeart/2005/8/layout/StepDownProcess"/>
    <dgm:cxn modelId="{28E37FDF-C892-4652-B164-016E31F80ACA}" type="presParOf" srcId="{19B38356-1D41-4183-88E6-0F7693E75254}" destId="{898C75DE-F613-4397-99CC-2F5D535CC32B}" srcOrd="2" destOrd="0" presId="urn:microsoft.com/office/officeart/2005/8/layout/StepDownProcess"/>
    <dgm:cxn modelId="{61A004DC-688C-4971-9F94-1CF8D82B1BE5}" type="presParOf" srcId="{DEC88F21-9D77-4E93-82E2-27779F8CA559}" destId="{2ADCE3E4-42C6-4929-9038-C30BA0E1FC0C}" srcOrd="1" destOrd="0" presId="urn:microsoft.com/office/officeart/2005/8/layout/StepDownProcess"/>
    <dgm:cxn modelId="{7A361A3A-1EC0-475A-B80B-E1CB41C97F9B}" type="presParOf" srcId="{DEC88F21-9D77-4E93-82E2-27779F8CA559}" destId="{32561673-E00F-45C9-9C2B-2A391E44969D}" srcOrd="2" destOrd="0" presId="urn:microsoft.com/office/officeart/2005/8/layout/StepDownProcess"/>
    <dgm:cxn modelId="{EFACE865-FD8B-4BAE-9A58-E0DFF03EE03E}" type="presParOf" srcId="{32561673-E00F-45C9-9C2B-2A391E44969D}" destId="{64F3BA47-AD9D-4DE6-9A48-289F0A865619}" srcOrd="0" destOrd="0" presId="urn:microsoft.com/office/officeart/2005/8/layout/StepDownProcess"/>
    <dgm:cxn modelId="{84998A78-A701-45C8-8F28-9853A18AFBE5}" type="presParOf" srcId="{32561673-E00F-45C9-9C2B-2A391E44969D}" destId="{48548D9E-F17E-411D-AA45-179837E75BF1}" srcOrd="1" destOrd="0" presId="urn:microsoft.com/office/officeart/2005/8/layout/StepDownProcess"/>
    <dgm:cxn modelId="{FB95CB47-963D-4FC1-B54C-8DE0380F395E}" type="presParOf" srcId="{32561673-E00F-45C9-9C2B-2A391E44969D}" destId="{70E30BB2-B651-4544-BCCD-429CDB88E61C}" srcOrd="2" destOrd="0" presId="urn:microsoft.com/office/officeart/2005/8/layout/StepDownProcess"/>
    <dgm:cxn modelId="{094E5156-BA57-44DF-B520-EB444B621510}" type="presParOf" srcId="{DEC88F21-9D77-4E93-82E2-27779F8CA559}" destId="{9DFFD310-AE19-49EF-AB17-29BCDA0C81AD}" srcOrd="3" destOrd="0" presId="urn:microsoft.com/office/officeart/2005/8/layout/StepDownProcess"/>
    <dgm:cxn modelId="{914EC044-B3CB-45F2-A812-4F9458046369}" type="presParOf" srcId="{DEC88F21-9D77-4E93-82E2-27779F8CA559}" destId="{713AB129-6904-40B2-800F-E282D0AA7B5E}" srcOrd="4" destOrd="0" presId="urn:microsoft.com/office/officeart/2005/8/layout/StepDownProcess"/>
    <dgm:cxn modelId="{48358741-8AEE-4002-8144-A228EEA095D3}" type="presParOf" srcId="{713AB129-6904-40B2-800F-E282D0AA7B5E}" destId="{F32AD700-6C14-493F-BACE-4EF51AFAF4E1}" srcOrd="0" destOrd="0" presId="urn:microsoft.com/office/officeart/2005/8/layout/StepDownProcess"/>
    <dgm:cxn modelId="{4CDBB104-25C5-4D58-83C3-8839876E4571}" type="presParOf" srcId="{713AB129-6904-40B2-800F-E282D0AA7B5E}" destId="{D6E07091-C7E4-4782-83B5-D1AD7973F6A2}" srcOrd="1" destOrd="0" presId="urn:microsoft.com/office/officeart/2005/8/layout/StepDownProcess"/>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D3D49D7-5053-4AE0-BCE4-311AC8FA4277}">
      <dsp:nvSpPr>
        <dsp:cNvPr id="0" name=""/>
        <dsp:cNvSpPr/>
      </dsp:nvSpPr>
      <dsp:spPr>
        <a:xfrm rot="5400000">
          <a:off x="560128" y="1662325"/>
          <a:ext cx="1470183" cy="1673752"/>
        </a:xfrm>
        <a:prstGeom prst="bentUpArrow">
          <a:avLst>
            <a:gd name="adj1" fmla="val 32840"/>
            <a:gd name="adj2" fmla="val 25000"/>
            <a:gd name="adj3" fmla="val 35780"/>
          </a:avLst>
        </a:prstGeom>
        <a:solidFill>
          <a:schemeClr val="accent1">
            <a:tint val="50000"/>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E6F9A7F3-48BB-4A38-975D-0603668A045D}">
      <dsp:nvSpPr>
        <dsp:cNvPr id="0" name=""/>
        <dsp:cNvSpPr/>
      </dsp:nvSpPr>
      <dsp:spPr>
        <a:xfrm>
          <a:off x="170619" y="32597"/>
          <a:ext cx="2474923" cy="1732366"/>
        </a:xfrm>
        <a:prstGeom prst="roundRect">
          <a:avLst>
            <a:gd name="adj" fmla="val 1667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118110" rIns="118110" bIns="118110" numCol="1" spcCol="1270" anchor="ctr" anchorCtr="0">
          <a:noAutofit/>
        </a:bodyPr>
        <a:lstStyle/>
        <a:p>
          <a:pPr lvl="0" algn="ctr" defTabSz="1377950">
            <a:lnSpc>
              <a:spcPct val="90000"/>
            </a:lnSpc>
            <a:spcBef>
              <a:spcPct val="0"/>
            </a:spcBef>
            <a:spcAft>
              <a:spcPct val="35000"/>
            </a:spcAft>
          </a:pPr>
          <a:r>
            <a:rPr lang="en-US" sz="3100" kern="1200" dirty="0" smtClean="0"/>
            <a:t>Letter of Intent</a:t>
          </a:r>
          <a:endParaRPr lang="en-US" sz="3100" kern="1200" dirty="0"/>
        </a:p>
      </dsp:txBody>
      <dsp:txXfrm>
        <a:off x="255201" y="117179"/>
        <a:ext cx="2305759" cy="1563202"/>
      </dsp:txXfrm>
    </dsp:sp>
    <dsp:sp modelId="{898C75DE-F613-4397-99CC-2F5D535CC32B}">
      <dsp:nvSpPr>
        <dsp:cNvPr id="0" name=""/>
        <dsp:cNvSpPr/>
      </dsp:nvSpPr>
      <dsp:spPr>
        <a:xfrm>
          <a:off x="2645543" y="197818"/>
          <a:ext cx="1800023" cy="140017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060" tIns="99060" rIns="99060" bIns="99060" numCol="1" spcCol="1270" anchor="ctr" anchorCtr="0">
          <a:noAutofit/>
        </a:bodyPr>
        <a:lstStyle/>
        <a:p>
          <a:pPr marL="228600" lvl="1" indent="-228600" algn="l" defTabSz="889000">
            <a:lnSpc>
              <a:spcPct val="90000"/>
            </a:lnSpc>
            <a:spcBef>
              <a:spcPct val="0"/>
            </a:spcBef>
            <a:spcAft>
              <a:spcPct val="15000"/>
            </a:spcAft>
            <a:buChar char="••"/>
          </a:pPr>
          <a:r>
            <a:rPr lang="en-US" sz="2000" kern="1200" dirty="0" smtClean="0"/>
            <a:t>Cannot ask about disability status</a:t>
          </a:r>
          <a:endParaRPr lang="en-US" sz="2000" kern="1200" dirty="0"/>
        </a:p>
      </dsp:txBody>
      <dsp:txXfrm>
        <a:off x="2645543" y="197818"/>
        <a:ext cx="1800023" cy="1400175"/>
      </dsp:txXfrm>
    </dsp:sp>
    <dsp:sp modelId="{64F3BA47-AD9D-4DE6-9A48-289F0A865619}">
      <dsp:nvSpPr>
        <dsp:cNvPr id="0" name=""/>
        <dsp:cNvSpPr/>
      </dsp:nvSpPr>
      <dsp:spPr>
        <a:xfrm rot="5400000">
          <a:off x="2612103" y="3608344"/>
          <a:ext cx="1470183" cy="1673752"/>
        </a:xfrm>
        <a:prstGeom prst="bentUpArrow">
          <a:avLst>
            <a:gd name="adj1" fmla="val 32840"/>
            <a:gd name="adj2" fmla="val 25000"/>
            <a:gd name="adj3" fmla="val 35780"/>
          </a:avLst>
        </a:prstGeom>
        <a:solidFill>
          <a:schemeClr val="accent1">
            <a:tint val="50000"/>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48548D9E-F17E-411D-AA45-179837E75BF1}">
      <dsp:nvSpPr>
        <dsp:cNvPr id="0" name=""/>
        <dsp:cNvSpPr/>
      </dsp:nvSpPr>
      <dsp:spPr>
        <a:xfrm>
          <a:off x="2222594" y="1978616"/>
          <a:ext cx="2474923" cy="1732366"/>
        </a:xfrm>
        <a:prstGeom prst="roundRect">
          <a:avLst>
            <a:gd name="adj" fmla="val 1667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118110" rIns="118110" bIns="118110" numCol="1" spcCol="1270" anchor="ctr" anchorCtr="0">
          <a:noAutofit/>
        </a:bodyPr>
        <a:lstStyle/>
        <a:p>
          <a:pPr lvl="0" algn="ctr" defTabSz="1377950">
            <a:lnSpc>
              <a:spcPct val="90000"/>
            </a:lnSpc>
            <a:spcBef>
              <a:spcPct val="0"/>
            </a:spcBef>
            <a:spcAft>
              <a:spcPct val="35000"/>
            </a:spcAft>
          </a:pPr>
          <a:r>
            <a:rPr lang="en-US" sz="3100" kern="1200" dirty="0" smtClean="0"/>
            <a:t>Admissions</a:t>
          </a:r>
          <a:endParaRPr lang="en-US" sz="3100" kern="1200" dirty="0"/>
        </a:p>
      </dsp:txBody>
      <dsp:txXfrm>
        <a:off x="2307176" y="2063198"/>
        <a:ext cx="2305759" cy="1563202"/>
      </dsp:txXfrm>
    </dsp:sp>
    <dsp:sp modelId="{70E30BB2-B651-4544-BCCD-429CDB88E61C}">
      <dsp:nvSpPr>
        <dsp:cNvPr id="0" name=""/>
        <dsp:cNvSpPr/>
      </dsp:nvSpPr>
      <dsp:spPr>
        <a:xfrm>
          <a:off x="4697518" y="2143837"/>
          <a:ext cx="1800023" cy="140017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060" tIns="99060" rIns="99060" bIns="99060" numCol="1" spcCol="1270" anchor="ctr" anchorCtr="0">
          <a:noAutofit/>
        </a:bodyPr>
        <a:lstStyle/>
        <a:p>
          <a:pPr marL="228600" lvl="1" indent="-228600" algn="l" defTabSz="889000">
            <a:lnSpc>
              <a:spcPct val="90000"/>
            </a:lnSpc>
            <a:spcBef>
              <a:spcPct val="0"/>
            </a:spcBef>
            <a:spcAft>
              <a:spcPct val="15000"/>
            </a:spcAft>
            <a:buChar char="••"/>
          </a:pPr>
          <a:r>
            <a:rPr lang="en-US" sz="2000" kern="1200" dirty="0" smtClean="0"/>
            <a:t>Lottery</a:t>
          </a:r>
          <a:endParaRPr lang="en-US" sz="2000" kern="1200" dirty="0"/>
        </a:p>
        <a:p>
          <a:pPr marL="228600" lvl="1" indent="-228600" algn="l" defTabSz="889000">
            <a:lnSpc>
              <a:spcPct val="90000"/>
            </a:lnSpc>
            <a:spcBef>
              <a:spcPct val="0"/>
            </a:spcBef>
            <a:spcAft>
              <a:spcPct val="15000"/>
            </a:spcAft>
            <a:buChar char="••"/>
          </a:pPr>
          <a:r>
            <a:rPr lang="en-US" sz="2000" kern="1200" dirty="0" smtClean="0"/>
            <a:t>Waitlist</a:t>
          </a:r>
          <a:endParaRPr lang="en-US" sz="2000" kern="1200" dirty="0"/>
        </a:p>
        <a:p>
          <a:pPr marL="228600" lvl="1" indent="-228600" algn="l" defTabSz="889000">
            <a:lnSpc>
              <a:spcPct val="90000"/>
            </a:lnSpc>
            <a:spcBef>
              <a:spcPct val="0"/>
            </a:spcBef>
            <a:spcAft>
              <a:spcPct val="15000"/>
            </a:spcAft>
            <a:buChar char="••"/>
          </a:pPr>
          <a:r>
            <a:rPr lang="en-US" sz="2000" kern="1200" dirty="0" smtClean="0"/>
            <a:t>Open Enrollment</a:t>
          </a:r>
          <a:endParaRPr lang="en-US" sz="2000" kern="1200" dirty="0"/>
        </a:p>
      </dsp:txBody>
      <dsp:txXfrm>
        <a:off x="4697518" y="2143837"/>
        <a:ext cx="1800023" cy="1400175"/>
      </dsp:txXfrm>
    </dsp:sp>
    <dsp:sp modelId="{F32AD700-6C14-493F-BACE-4EF51AFAF4E1}">
      <dsp:nvSpPr>
        <dsp:cNvPr id="0" name=""/>
        <dsp:cNvSpPr/>
      </dsp:nvSpPr>
      <dsp:spPr>
        <a:xfrm>
          <a:off x="4274569" y="3924635"/>
          <a:ext cx="2474923" cy="1732366"/>
        </a:xfrm>
        <a:prstGeom prst="roundRect">
          <a:avLst>
            <a:gd name="adj" fmla="val 1667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118110" rIns="118110" bIns="118110" numCol="1" spcCol="1270" anchor="ctr" anchorCtr="0">
          <a:noAutofit/>
        </a:bodyPr>
        <a:lstStyle/>
        <a:p>
          <a:pPr lvl="0" algn="ctr" defTabSz="1377950">
            <a:lnSpc>
              <a:spcPct val="90000"/>
            </a:lnSpc>
            <a:spcBef>
              <a:spcPct val="0"/>
            </a:spcBef>
            <a:spcAft>
              <a:spcPct val="35000"/>
            </a:spcAft>
          </a:pPr>
          <a:r>
            <a:rPr lang="en-US" sz="3100" kern="1200" dirty="0" smtClean="0"/>
            <a:t>Enrollment </a:t>
          </a:r>
          <a:endParaRPr lang="en-US" sz="3100" kern="1200" dirty="0"/>
        </a:p>
      </dsp:txBody>
      <dsp:txXfrm>
        <a:off x="4359151" y="4009217"/>
        <a:ext cx="2305759" cy="1563202"/>
      </dsp:txXfrm>
    </dsp:sp>
    <dsp:sp modelId="{D6E07091-C7E4-4782-83B5-D1AD7973F6A2}">
      <dsp:nvSpPr>
        <dsp:cNvPr id="0" name=""/>
        <dsp:cNvSpPr/>
      </dsp:nvSpPr>
      <dsp:spPr>
        <a:xfrm>
          <a:off x="6749493" y="4089856"/>
          <a:ext cx="1800023" cy="140017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ctr" anchorCtr="0">
          <a:noAutofit/>
        </a:bodyPr>
        <a:lstStyle/>
        <a:p>
          <a:pPr marL="228600" lvl="1" indent="-228600" algn="l" defTabSz="889000">
            <a:lnSpc>
              <a:spcPct val="90000"/>
            </a:lnSpc>
            <a:spcBef>
              <a:spcPct val="0"/>
            </a:spcBef>
            <a:spcAft>
              <a:spcPct val="15000"/>
            </a:spcAft>
            <a:buChar char="••"/>
          </a:pPr>
          <a:r>
            <a:rPr lang="en-US" sz="2000" kern="1200" dirty="0" smtClean="0"/>
            <a:t>Collection of required forms</a:t>
          </a:r>
          <a:endParaRPr lang="en-US" sz="2000" kern="1200" dirty="0"/>
        </a:p>
      </dsp:txBody>
      <dsp:txXfrm>
        <a:off x="6749493" y="4089856"/>
        <a:ext cx="1800023" cy="1400175"/>
      </dsp:txXfrm>
    </dsp:sp>
  </dsp:spTree>
</dsp:drawing>
</file>

<file path=ppt/diagrams/layout1.xml><?xml version="1.0" encoding="utf-8"?>
<dgm:layoutDef xmlns:dgm="http://schemas.openxmlformats.org/drawingml/2006/diagram" xmlns:a="http://schemas.openxmlformats.org/drawingml/2006/main" uniqueId="urn:microsoft.com/office/officeart/2005/8/layout/StepDownProcess">
  <dgm:title val=""/>
  <dgm:desc val=""/>
  <dgm:catLst>
    <dgm:cat type="process" pri="16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60" srcId="0" destId="10" srcOrd="0" destOrd="0"/>
        <dgm:cxn modelId="12" srcId="10" destId="11" srcOrd="0" destOrd="0"/>
        <dgm:cxn modelId="70" srcId="0" destId="20" srcOrd="1" destOrd="0"/>
        <dgm:cxn modelId="22" srcId="20" destId="21" srcOrd="0" destOrd="0"/>
        <dgm:cxn modelId="80" srcId="0" destId="30" srcOrd="2" destOrd="0"/>
        <dgm:cxn modelId="32" srcId="30" destId="31" srcOrd="0"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rootnode">
    <dgm:varLst>
      <dgm:chMax/>
      <dgm:chPref/>
      <dgm:dir/>
      <dgm:animLvl val="lvl"/>
    </dgm:varLst>
    <dgm:choose name="Name0">
      <dgm:if name="Name1" func="var" arg="dir" op="equ" val="norm">
        <dgm:alg type="snake">
          <dgm:param type="grDir" val="tL"/>
          <dgm:param type="flowDir" val="row"/>
          <dgm:param type="off" val="off"/>
          <dgm:param type="bkpt" val="fixed"/>
          <dgm:param type="bkPtFixedVal" val="1"/>
        </dgm:alg>
      </dgm:if>
      <dgm:else name="Name2">
        <dgm:alg type="snake">
          <dgm:param type="grDir" val="tR"/>
          <dgm:param type="flowDir" val="row"/>
          <dgm:param type="off" val="off"/>
          <dgm:param type="bkpt" val="fixed"/>
          <dgm:param type="bkPtFixedVal" val="1"/>
        </dgm:alg>
      </dgm:else>
    </dgm:choose>
    <dgm:shape xmlns:r="http://schemas.openxmlformats.org/officeDocument/2006/relationships" r:blip="">
      <dgm:adjLst/>
    </dgm:shape>
    <dgm:choose name="Name3">
      <dgm:if name="Name4" func="var" arg="dir" op="equ" val="norm">
        <dgm:constrLst>
          <dgm:constr type="alignOff" forName="rootnode" val="0.48"/>
          <dgm:constr type="primFontSz" for="des" forName="ParentText" val="65"/>
          <dgm:constr type="primFontSz" for="des" forName="ChildText" refType="primFontSz" refFor="des" refForName="ParentText" op="lte"/>
          <dgm:constr type="w" for="ch" forName="composite" refType="w"/>
          <dgm:constr type="h" for="ch" forName="composite" refType="h"/>
          <dgm:constr type="sp" refType="h" refFor="ch" refForName="composite" op="equ" fact="-0.38"/>
        </dgm:constrLst>
      </dgm:if>
      <dgm:else name="Name5">
        <dgm:constrLst>
          <dgm:constr type="alignOff" forName="rootnode" val="0.48"/>
          <dgm:constr type="primFontSz" for="des" forName="ParentText" val="65"/>
          <dgm:constr type="primFontSz" for="des" forName="ChildText" refType="primFontSz" refFor="des" refForName="ParentText" op="lte"/>
          <dgm:constr type="w" for="ch" forName="composite" refType="w"/>
          <dgm:constr type="h" for="ch" forName="composite" refType="h"/>
          <dgm:constr type="sp" refType="h" refFor="ch" refForName="composite" op="equ" fact="-0.38"/>
        </dgm:constrLst>
      </dgm:else>
    </dgm:choose>
    <dgm:forEach name="nodesForEach" axis="ch" ptType="node">
      <dgm:layoutNode name="composite">
        <dgm:alg type="composite">
          <dgm:param type="ar" val="1.2439"/>
        </dgm:alg>
        <dgm:shape xmlns:r="http://schemas.openxmlformats.org/officeDocument/2006/relationships" r:blip="">
          <dgm:adjLst/>
        </dgm:shape>
        <dgm:choose name="Name6">
          <dgm:if name="Name7" func="var" arg="dir" op="equ" val="norm">
            <dgm:constrLst>
              <dgm:constr type="l" for="ch" forName="bentUpArrow1" refType="w" fact="0.07"/>
              <dgm:constr type="t" for="ch" forName="bentUpArrow1" refType="h" fact="0.524"/>
              <dgm:constr type="w" for="ch" forName="bentUpArrow1" refType="w" fact="0.3844"/>
              <dgm:constr type="h" for="ch" forName="bentUpArrow1" refType="h" fact="0.42"/>
              <dgm:constr type="l" for="ch" forName="ParentText" refType="w" fact="0"/>
              <dgm:constr type="t" for="ch" forName="ParentText" refType="h" fact="0"/>
              <dgm:constr type="w" for="ch" forName="ParentText" refType="w" fact="0.5684"/>
              <dgm:constr type="h" for="ch" forName="ParentText" refType="h" fact="0.4949"/>
              <dgm:constr type="l" for="ch" forName="ChildText" refType="w" refFor="ch" refForName="ParentText"/>
              <dgm:constr type="t" for="ch" forName="ChildText" refType="h" fact="0.05"/>
              <dgm:constr type="w" for="ch" forName="ChildText" refType="w" fact="0.4134"/>
              <dgm:constr type="h" for="ch" forName="ChildText" refType="h" fact="0.4"/>
              <dgm:constr type="l" for="ch" forName="FinalChildText" refType="w" refFor="ch" refForName="ParentText"/>
              <dgm:constr type="t" for="ch" forName="FinalChildText" refType="h" fact="0.05"/>
              <dgm:constr type="w" for="ch" forName="FinalChildText" refType="w" fact="0.4134"/>
              <dgm:constr type="h" for="ch" forName="FinalChildText" refType="h" fact="0.4"/>
            </dgm:constrLst>
          </dgm:if>
          <dgm:else name="Name8">
            <dgm:constrLst>
              <dgm:constr type="r" for="ch" forName="bentUpArrow1" refType="w" fact="0.97"/>
              <dgm:constr type="t" for="ch" forName="bentUpArrow1" refType="h" fact="0.524"/>
              <dgm:constr type="w" for="ch" forName="bentUpArrow1" refType="w" fact="0.3844"/>
              <dgm:constr type="h" for="ch" forName="bentUpArrow1" refType="h" fact="0.42"/>
              <dgm:constr type="l" for="ch" forName="ParentText" refType="w" fact="0.4316"/>
              <dgm:constr type="t" for="ch" forName="ParentText" refType="h" fact="0"/>
              <dgm:constr type="w" for="ch" forName="ParentText" refType="w" fact="0.5684"/>
              <dgm:constr type="h" for="ch" forName="ParentText" refType="h" fact="0.4949"/>
              <dgm:constr type="l" for="ch" forName="ChildText" refType="w" fact="0"/>
              <dgm:constr type="t" for="ch" forName="ChildText" refType="h" fact="0.05"/>
              <dgm:constr type="w" for="ch" forName="ChildText" refType="w" fact="0.4134"/>
              <dgm:constr type="h" for="ch" forName="ChildText" refType="h" fact="0.4"/>
              <dgm:constr type="l" for="ch" forName="FinalChildText" refType="w" fact="0"/>
              <dgm:constr type="t" for="ch" forName="FinalChildText" refType="h" fact="0.05"/>
              <dgm:constr type="w" for="ch" forName="FinalChildText" refType="w" fact="0.4134"/>
              <dgm:constr type="h" for="ch" forName="FinalChildText" refType="h" fact="0.4"/>
            </dgm:constrLst>
          </dgm:else>
        </dgm:choose>
        <dgm:choose name="Name9">
          <dgm:if name="Name10" axis="followSib" ptType="node" func="cnt" op="gte" val="1">
            <dgm:layoutNode name="bentUpArrow1" styleLbl="alignImgPlace1">
              <dgm:alg type="sp"/>
              <dgm:choose name="Name11">
                <dgm:if name="Name12" func="var" arg="dir" op="equ" val="norm">
                  <dgm:shape xmlns:r="http://schemas.openxmlformats.org/officeDocument/2006/relationships" rot="90" type="bentUpArrow" r:blip="">
                    <dgm:adjLst>
                      <dgm:adj idx="1" val="0.3284"/>
                      <dgm:adj idx="2" val="0.25"/>
                      <dgm:adj idx="3" val="0.3578"/>
                    </dgm:adjLst>
                  </dgm:shape>
                </dgm:if>
                <dgm:else name="Name13">
                  <dgm:shape xmlns:r="http://schemas.openxmlformats.org/officeDocument/2006/relationships" rot="180" type="bentArrow" r:blip="">
                    <dgm:adjLst>
                      <dgm:adj idx="1" val="0.3284"/>
                      <dgm:adj idx="2" val="0.25"/>
                      <dgm:adj idx="3" val="0.3578"/>
                      <dgm:adj idx="4" val="0"/>
                    </dgm:adjLst>
                  </dgm:shape>
                </dgm:else>
              </dgm:choose>
              <dgm:presOf/>
            </dgm:layoutNode>
          </dgm:if>
          <dgm:else name="Name14"/>
        </dgm:choose>
        <dgm:layoutNode name="ParentText" styleLbl="node1">
          <dgm:varLst>
            <dgm:chMax val="1"/>
            <dgm:chPref val="1"/>
            <dgm:bulletEnabled val="1"/>
          </dgm:varLst>
          <dgm:alg type="tx"/>
          <dgm:shape xmlns:r="http://schemas.openxmlformats.org/officeDocument/2006/relationships" type="roundRect" r:blip="">
            <dgm:adjLst>
              <dgm:adj idx="1" val="0.1667"/>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choose name="Name15">
          <dgm:if name="Name16" axis="followSib" ptType="node" func="cnt" op="equ" val="0">
            <dgm:choose name="Name17">
              <dgm:if name="Name18" axis="ch" ptType="node" func="cnt" op="gte" val="1">
                <dgm:layoutNode name="FinalChildText" styleLbl="revTx">
                  <dgm:varLst>
                    <dgm:chMax val="0"/>
                    <dgm:chPref val="0"/>
                    <dgm:bulletEnabled val="1"/>
                  </dgm:varLst>
                  <dgm:alg type="tx">
                    <dgm:param type="stBulletLvl" val="1"/>
                    <dgm:param type="txAnchorVertCh" val="mid"/>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9"/>
            </dgm:choose>
          </dgm:if>
          <dgm:else name="Name20">
            <dgm:layoutNode name="ChildText" styleLbl="revTx">
              <dgm:varLst>
                <dgm:chMax val="0"/>
                <dgm:chPref val="0"/>
                <dgm:bulletEnabled val="1"/>
              </dgm:varLst>
              <dgm:alg type="tx">
                <dgm:param type="stBulletLvl" val="1"/>
                <dgm:param type="txAnchorVertCh" val="mid"/>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layoutNod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7072"/>
          </a:xfrm>
          <a:prstGeom prst="rect">
            <a:avLst/>
          </a:prstGeom>
        </p:spPr>
        <p:txBody>
          <a:bodyPr vert="horz" lIns="93324" tIns="46662" rIns="93324" bIns="46662" rtlCol="0"/>
          <a:lstStyle>
            <a:lvl1pPr algn="l">
              <a:defRPr sz="1200"/>
            </a:lvl1pPr>
          </a:lstStyle>
          <a:p>
            <a:endParaRPr lang="en-US"/>
          </a:p>
        </p:txBody>
      </p:sp>
      <p:sp>
        <p:nvSpPr>
          <p:cNvPr id="3" name="Date Placeholder 2"/>
          <p:cNvSpPr>
            <a:spLocks noGrp="1"/>
          </p:cNvSpPr>
          <p:nvPr>
            <p:ph type="dt" sz="quarter" idx="1"/>
          </p:nvPr>
        </p:nvSpPr>
        <p:spPr>
          <a:xfrm>
            <a:off x="3978132" y="0"/>
            <a:ext cx="3043343" cy="467072"/>
          </a:xfrm>
          <a:prstGeom prst="rect">
            <a:avLst/>
          </a:prstGeom>
        </p:spPr>
        <p:txBody>
          <a:bodyPr vert="horz" lIns="93324" tIns="46662" rIns="93324" bIns="46662" rtlCol="0"/>
          <a:lstStyle>
            <a:lvl1pPr algn="r">
              <a:defRPr sz="1200"/>
            </a:lvl1pPr>
          </a:lstStyle>
          <a:p>
            <a:fld id="{107D96CC-5383-4339-B98C-D73DC965F489}" type="datetimeFigureOut">
              <a:rPr lang="en-US" smtClean="0"/>
              <a:t>10/5/2017</a:t>
            </a:fld>
            <a:endParaRPr lang="en-US"/>
          </a:p>
        </p:txBody>
      </p:sp>
      <p:sp>
        <p:nvSpPr>
          <p:cNvPr id="4" name="Footer Placeholder 3"/>
          <p:cNvSpPr>
            <a:spLocks noGrp="1"/>
          </p:cNvSpPr>
          <p:nvPr>
            <p:ph type="ftr" sz="quarter" idx="2"/>
          </p:nvPr>
        </p:nvSpPr>
        <p:spPr>
          <a:xfrm>
            <a:off x="0" y="8842030"/>
            <a:ext cx="3043343" cy="467071"/>
          </a:xfrm>
          <a:prstGeom prst="rect">
            <a:avLst/>
          </a:prstGeom>
        </p:spPr>
        <p:txBody>
          <a:bodyPr vert="horz" lIns="93324" tIns="46662" rIns="93324" bIns="46662" rtlCol="0" anchor="b"/>
          <a:lstStyle>
            <a:lvl1pPr algn="l">
              <a:defRPr sz="1200"/>
            </a:lvl1pPr>
          </a:lstStyle>
          <a:p>
            <a:endParaRPr lang="en-US"/>
          </a:p>
        </p:txBody>
      </p:sp>
      <p:sp>
        <p:nvSpPr>
          <p:cNvPr id="5" name="Slide Number Placeholder 4"/>
          <p:cNvSpPr>
            <a:spLocks noGrp="1"/>
          </p:cNvSpPr>
          <p:nvPr>
            <p:ph type="sldNum" sz="quarter" idx="3"/>
          </p:nvPr>
        </p:nvSpPr>
        <p:spPr>
          <a:xfrm>
            <a:off x="3978132" y="8842030"/>
            <a:ext cx="3043343" cy="467071"/>
          </a:xfrm>
          <a:prstGeom prst="rect">
            <a:avLst/>
          </a:prstGeom>
        </p:spPr>
        <p:txBody>
          <a:bodyPr vert="horz" lIns="93324" tIns="46662" rIns="93324" bIns="46662" rtlCol="0" anchor="b"/>
          <a:lstStyle>
            <a:lvl1pPr algn="r">
              <a:defRPr sz="1200"/>
            </a:lvl1pPr>
          </a:lstStyle>
          <a:p>
            <a:fld id="{EF48306D-DC06-4163-A015-A3D02A3697A1}" type="slidenum">
              <a:rPr lang="en-US" smtClean="0"/>
              <a:t>‹#›</a:t>
            </a:fld>
            <a:endParaRPr lang="en-US"/>
          </a:p>
        </p:txBody>
      </p:sp>
    </p:spTree>
    <p:extLst>
      <p:ext uri="{BB962C8B-B14F-4D97-AF65-F5344CB8AC3E}">
        <p14:creationId xmlns:p14="http://schemas.microsoft.com/office/powerpoint/2010/main" val="316163996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238"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8275" y="0"/>
            <a:ext cx="3043238" cy="466725"/>
          </a:xfrm>
          <a:prstGeom prst="rect">
            <a:avLst/>
          </a:prstGeom>
        </p:spPr>
        <p:txBody>
          <a:bodyPr vert="horz" lIns="91440" tIns="45720" rIns="91440" bIns="45720" rtlCol="0"/>
          <a:lstStyle>
            <a:lvl1pPr algn="r">
              <a:defRPr sz="1200"/>
            </a:lvl1pPr>
          </a:lstStyle>
          <a:p>
            <a:fld id="{A164A233-BA94-48C4-BF8E-A09912153258}" type="datetimeFigureOut">
              <a:rPr lang="en-US" smtClean="0"/>
              <a:t>10/5/2017</a:t>
            </a:fld>
            <a:endParaRPr lang="en-US"/>
          </a:p>
        </p:txBody>
      </p:sp>
      <p:sp>
        <p:nvSpPr>
          <p:cNvPr id="4" name="Slide Image Placeholder 3"/>
          <p:cNvSpPr>
            <a:spLocks noGrp="1" noRot="1" noChangeAspect="1"/>
          </p:cNvSpPr>
          <p:nvPr>
            <p:ph type="sldImg" idx="2"/>
          </p:nvPr>
        </p:nvSpPr>
        <p:spPr>
          <a:xfrm>
            <a:off x="1417638" y="1163638"/>
            <a:ext cx="4187825" cy="3141662"/>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675" y="4479925"/>
            <a:ext cx="5619750" cy="3665538"/>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42375"/>
            <a:ext cx="3043238" cy="466725"/>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8275" y="8842375"/>
            <a:ext cx="3043238" cy="466725"/>
          </a:xfrm>
          <a:prstGeom prst="rect">
            <a:avLst/>
          </a:prstGeom>
        </p:spPr>
        <p:txBody>
          <a:bodyPr vert="horz" lIns="91440" tIns="45720" rIns="91440" bIns="45720" rtlCol="0" anchor="b"/>
          <a:lstStyle>
            <a:lvl1pPr algn="r">
              <a:defRPr sz="1200"/>
            </a:lvl1pPr>
          </a:lstStyle>
          <a:p>
            <a:fld id="{768A83C4-208C-4002-9358-ACAFF6AAB81E}" type="slidenum">
              <a:rPr lang="en-US" smtClean="0"/>
              <a:t>‹#›</a:t>
            </a:fld>
            <a:endParaRPr lang="en-US"/>
          </a:p>
        </p:txBody>
      </p:sp>
    </p:spTree>
    <p:extLst>
      <p:ext uri="{BB962C8B-B14F-4D97-AF65-F5344CB8AC3E}">
        <p14:creationId xmlns:p14="http://schemas.microsoft.com/office/powerpoint/2010/main" val="401182278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8A83C4-208C-4002-9358-ACAFF6AAB81E}" type="slidenum">
              <a:rPr lang="en-US" smtClean="0"/>
              <a:t>1</a:t>
            </a:fld>
            <a:endParaRPr lang="en-US"/>
          </a:p>
        </p:txBody>
      </p:sp>
    </p:spTree>
    <p:extLst>
      <p:ext uri="{BB962C8B-B14F-4D97-AF65-F5344CB8AC3E}">
        <p14:creationId xmlns:p14="http://schemas.microsoft.com/office/powerpoint/2010/main" val="47331506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Handout </a:t>
            </a:r>
            <a:r>
              <a:rPr lang="en-US" smtClean="0"/>
              <a:t>Enrollment Procedures Doc</a:t>
            </a:r>
            <a:endParaRPr lang="en-US"/>
          </a:p>
        </p:txBody>
      </p:sp>
      <p:sp>
        <p:nvSpPr>
          <p:cNvPr id="4" name="Slide Number Placeholder 3"/>
          <p:cNvSpPr>
            <a:spLocks noGrp="1"/>
          </p:cNvSpPr>
          <p:nvPr>
            <p:ph type="sldNum" sz="quarter" idx="10"/>
          </p:nvPr>
        </p:nvSpPr>
        <p:spPr/>
        <p:txBody>
          <a:bodyPr/>
          <a:lstStyle/>
          <a:p>
            <a:fld id="{768A83C4-208C-4002-9358-ACAFF6AAB81E}" type="slidenum">
              <a:rPr lang="en-US" smtClean="0"/>
              <a:t>12</a:t>
            </a:fld>
            <a:endParaRPr lang="en-US"/>
          </a:p>
        </p:txBody>
      </p:sp>
    </p:spTree>
    <p:extLst>
      <p:ext uri="{BB962C8B-B14F-4D97-AF65-F5344CB8AC3E}">
        <p14:creationId xmlns:p14="http://schemas.microsoft.com/office/powerpoint/2010/main" val="276648509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Based</a:t>
            </a:r>
            <a:r>
              <a:rPr lang="en-US" baseline="0" dirty="0" smtClean="0"/>
              <a:t> on your screener results are there certain subgroups that have less stable enrollment than your general population? We know some communities are more mobile than others, however that should generally not impact one subgroup more than others. </a:t>
            </a:r>
          </a:p>
          <a:p>
            <a:endParaRPr lang="en-US" baseline="0" dirty="0" smtClean="0"/>
          </a:p>
          <a:p>
            <a:r>
              <a:rPr lang="en-US" baseline="0" dirty="0" smtClean="0"/>
              <a:t>Peer Share</a:t>
            </a:r>
            <a:endParaRPr lang="en-US" dirty="0"/>
          </a:p>
        </p:txBody>
      </p:sp>
      <p:sp>
        <p:nvSpPr>
          <p:cNvPr id="4" name="Slide Number Placeholder 3"/>
          <p:cNvSpPr>
            <a:spLocks noGrp="1"/>
          </p:cNvSpPr>
          <p:nvPr>
            <p:ph type="sldNum" sz="quarter" idx="10"/>
          </p:nvPr>
        </p:nvSpPr>
        <p:spPr/>
        <p:txBody>
          <a:bodyPr/>
          <a:lstStyle/>
          <a:p>
            <a:fld id="{768A83C4-208C-4002-9358-ACAFF6AAB81E}" type="slidenum">
              <a:rPr lang="en-US" smtClean="0"/>
              <a:t>13</a:t>
            </a:fld>
            <a:endParaRPr lang="en-US"/>
          </a:p>
        </p:txBody>
      </p:sp>
    </p:spTree>
    <p:extLst>
      <p:ext uri="{BB962C8B-B14F-4D97-AF65-F5344CB8AC3E}">
        <p14:creationId xmlns:p14="http://schemas.microsoft.com/office/powerpoint/2010/main" val="20707064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8A83C4-208C-4002-9358-ACAFF6AAB81E}" type="slidenum">
              <a:rPr lang="en-US" smtClean="0"/>
              <a:t>3</a:t>
            </a:fld>
            <a:endParaRPr lang="en-US"/>
          </a:p>
        </p:txBody>
      </p:sp>
    </p:spTree>
    <p:extLst>
      <p:ext uri="{BB962C8B-B14F-4D97-AF65-F5344CB8AC3E}">
        <p14:creationId xmlns:p14="http://schemas.microsoft.com/office/powerpoint/2010/main" val="29909586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Released</a:t>
            </a:r>
            <a:r>
              <a:rPr lang="en-US" baseline="0" dirty="0" smtClean="0"/>
              <a:t> December 2016</a:t>
            </a:r>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Specifically addressed </a:t>
            </a:r>
            <a:r>
              <a:rPr lang="en-US" dirty="0" smtClean="0"/>
              <a:t>Information about how to provide equal opportunity in compliance with Section 504 in key areas such as </a:t>
            </a:r>
            <a:r>
              <a:rPr lang="en-US" i="1" dirty="0" smtClean="0">
                <a:solidFill>
                  <a:srgbClr val="7684C1"/>
                </a:solidFill>
              </a:rPr>
              <a:t>charter school recruitment, application, admission, enrollment and disenrollment, accessibility of facilities and programs, and nonacademic and extracurricular activities.</a:t>
            </a:r>
          </a:p>
          <a:p>
            <a:endParaRPr lang="en-US" dirty="0" smtClean="0"/>
          </a:p>
          <a:p>
            <a:r>
              <a:rPr lang="en-US" dirty="0" smtClean="0"/>
              <a:t>Extends</a:t>
            </a:r>
            <a:r>
              <a:rPr lang="en-US" baseline="0" dirty="0" smtClean="0"/>
              <a:t> beyond just students eligible for 504 plans. </a:t>
            </a:r>
            <a:endParaRPr lang="en-US" dirty="0"/>
          </a:p>
        </p:txBody>
      </p:sp>
      <p:sp>
        <p:nvSpPr>
          <p:cNvPr id="4" name="Slide Number Placeholder 3"/>
          <p:cNvSpPr>
            <a:spLocks noGrp="1"/>
          </p:cNvSpPr>
          <p:nvPr>
            <p:ph type="sldNum" sz="quarter" idx="10"/>
          </p:nvPr>
        </p:nvSpPr>
        <p:spPr/>
        <p:txBody>
          <a:bodyPr/>
          <a:lstStyle/>
          <a:p>
            <a:fld id="{768A83C4-208C-4002-9358-ACAFF6AAB81E}" type="slidenum">
              <a:rPr lang="en-US" smtClean="0"/>
              <a:t>4</a:t>
            </a:fld>
            <a:endParaRPr lang="en-US"/>
          </a:p>
        </p:txBody>
      </p:sp>
    </p:spTree>
    <p:extLst>
      <p:ext uri="{BB962C8B-B14F-4D97-AF65-F5344CB8AC3E}">
        <p14:creationId xmlns:p14="http://schemas.microsoft.com/office/powerpoint/2010/main" val="326437871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Both informal and formal recruitment materials and meetings</a:t>
            </a:r>
          </a:p>
          <a:p>
            <a:endParaRPr lang="en-US" dirty="0" smtClean="0"/>
          </a:p>
          <a:p>
            <a:r>
              <a:rPr lang="en-US" dirty="0" smtClean="0"/>
              <a:t>Use of terms “mild-moderate”</a:t>
            </a:r>
            <a:endParaRPr lang="en-US" dirty="0"/>
          </a:p>
        </p:txBody>
      </p:sp>
      <p:sp>
        <p:nvSpPr>
          <p:cNvPr id="4" name="Slide Number Placeholder 3"/>
          <p:cNvSpPr>
            <a:spLocks noGrp="1"/>
          </p:cNvSpPr>
          <p:nvPr>
            <p:ph type="sldNum" sz="quarter" idx="10"/>
          </p:nvPr>
        </p:nvSpPr>
        <p:spPr/>
        <p:txBody>
          <a:bodyPr/>
          <a:lstStyle/>
          <a:p>
            <a:fld id="{768A83C4-208C-4002-9358-ACAFF6AAB81E}" type="slidenum">
              <a:rPr lang="en-US" smtClean="0"/>
              <a:t>5</a:t>
            </a:fld>
            <a:endParaRPr lang="en-US"/>
          </a:p>
        </p:txBody>
      </p:sp>
    </p:spTree>
    <p:extLst>
      <p:ext uri="{BB962C8B-B14F-4D97-AF65-F5344CB8AC3E}">
        <p14:creationId xmlns:p14="http://schemas.microsoft.com/office/powerpoint/2010/main" val="406504304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OCR website accessibility</a:t>
            </a:r>
            <a:r>
              <a:rPr lang="en-US" baseline="0" dirty="0" smtClean="0"/>
              <a:t> webinar </a:t>
            </a:r>
            <a:endParaRPr lang="en-US" dirty="0"/>
          </a:p>
        </p:txBody>
      </p:sp>
      <p:sp>
        <p:nvSpPr>
          <p:cNvPr id="4" name="Slide Number Placeholder 3"/>
          <p:cNvSpPr>
            <a:spLocks noGrp="1"/>
          </p:cNvSpPr>
          <p:nvPr>
            <p:ph type="sldNum" sz="quarter" idx="10"/>
          </p:nvPr>
        </p:nvSpPr>
        <p:spPr/>
        <p:txBody>
          <a:bodyPr/>
          <a:lstStyle/>
          <a:p>
            <a:fld id="{768A83C4-208C-4002-9358-ACAFF6AAB81E}" type="slidenum">
              <a:rPr lang="en-US" smtClean="0"/>
              <a:t>6</a:t>
            </a:fld>
            <a:endParaRPr lang="en-US"/>
          </a:p>
        </p:txBody>
      </p:sp>
    </p:spTree>
    <p:extLst>
      <p:ext uri="{BB962C8B-B14F-4D97-AF65-F5344CB8AC3E}">
        <p14:creationId xmlns:p14="http://schemas.microsoft.com/office/powerpoint/2010/main" val="381344140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There is, however, a critical distinction between a prohibited policy or practice that excludes</a:t>
            </a:r>
          </a:p>
          <a:p>
            <a:r>
              <a:rPr lang="en-US" dirty="0" smtClean="0"/>
              <a:t>applicants on the basis of disability in connection with admission to, or enrollment in, a charter</a:t>
            </a:r>
          </a:p>
          <a:p>
            <a:r>
              <a:rPr lang="en-US" dirty="0" smtClean="0"/>
              <a:t>school and a placement decision about a particular student with a disability that complies with</a:t>
            </a:r>
          </a:p>
          <a:p>
            <a:r>
              <a:rPr lang="en-US" dirty="0" smtClean="0"/>
              <a:t>the FAPE requirements of Section 504. The latter, an individualized placement decision that</a:t>
            </a:r>
          </a:p>
          <a:p>
            <a:r>
              <a:rPr lang="en-US" dirty="0" smtClean="0"/>
              <a:t>satisfies the Section 504 FAPE requirements, is legally permissible, whereas the former, a policy</a:t>
            </a:r>
          </a:p>
          <a:p>
            <a:r>
              <a:rPr lang="en-US" dirty="0" smtClean="0"/>
              <a:t>or practice that excludes applicants on the basis of disability, is not. </a:t>
            </a:r>
            <a:endParaRPr lang="en-US" dirty="0"/>
          </a:p>
        </p:txBody>
      </p:sp>
      <p:sp>
        <p:nvSpPr>
          <p:cNvPr id="4" name="Slide Number Placeholder 3"/>
          <p:cNvSpPr>
            <a:spLocks noGrp="1"/>
          </p:cNvSpPr>
          <p:nvPr>
            <p:ph type="sldNum" sz="quarter" idx="10"/>
          </p:nvPr>
        </p:nvSpPr>
        <p:spPr/>
        <p:txBody>
          <a:bodyPr/>
          <a:lstStyle/>
          <a:p>
            <a:fld id="{768A83C4-208C-4002-9358-ACAFF6AAB81E}" type="slidenum">
              <a:rPr lang="en-US" smtClean="0"/>
              <a:t>7</a:t>
            </a:fld>
            <a:endParaRPr lang="en-US"/>
          </a:p>
        </p:txBody>
      </p:sp>
    </p:spTree>
    <p:extLst>
      <p:ext uri="{BB962C8B-B14F-4D97-AF65-F5344CB8AC3E}">
        <p14:creationId xmlns:p14="http://schemas.microsoft.com/office/powerpoint/2010/main" val="263371931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exceptions to this prohibition, as discussed below, apply where the charter school is using that information solely to enhance the chances for a student with a disability to be admitted or enrolled for required remedial action or permissible voluntary action, or where a school is chartered to serve the educational needs of students with a specific disability and the school asks prospective students if they have that specific disability.69 Although the same standard would apply to a traditional LEA, as described below, the process of applying and being admitted to a charter school is generally distinguishable from filling out paperwork necessary to enroll in a traditional LEA where enrollment is based only on residence and age.</a:t>
            </a:r>
            <a:endParaRPr lang="en-US" dirty="0"/>
          </a:p>
        </p:txBody>
      </p:sp>
      <p:sp>
        <p:nvSpPr>
          <p:cNvPr id="4" name="Slide Number Placeholder 3"/>
          <p:cNvSpPr>
            <a:spLocks noGrp="1"/>
          </p:cNvSpPr>
          <p:nvPr>
            <p:ph type="sldNum" sz="quarter" idx="10"/>
          </p:nvPr>
        </p:nvSpPr>
        <p:spPr/>
        <p:txBody>
          <a:bodyPr/>
          <a:lstStyle/>
          <a:p>
            <a:fld id="{768A83C4-208C-4002-9358-ACAFF6AAB81E}" type="slidenum">
              <a:rPr lang="en-US" smtClean="0"/>
              <a:t>8</a:t>
            </a:fld>
            <a:endParaRPr lang="en-US"/>
          </a:p>
        </p:txBody>
      </p:sp>
    </p:spTree>
    <p:extLst>
      <p:ext uri="{BB962C8B-B14F-4D97-AF65-F5344CB8AC3E}">
        <p14:creationId xmlns:p14="http://schemas.microsoft.com/office/powerpoint/2010/main" val="152379656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Enrollment in traditional LEAs distinguished-</a:t>
            </a:r>
            <a:r>
              <a:rPr lang="en-US" baseline="0" dirty="0" smtClean="0"/>
              <a:t> </a:t>
            </a:r>
            <a:r>
              <a:rPr lang="en-US" dirty="0" smtClean="0"/>
              <a:t>Traditional LEAs typically are responsible for educating all students, who, pursuant to State law, are in the LEA’s jurisdiction based on residence, and who are eligible for educational services based on age. To the extent that a traditional LEA enrolls all such students, enrollment is generally not conditioned upon an application and admissions process (assuming that residence and age criteria are met), and, thus, the traditional LEA can inquire about disability consistent with its responsibility to provide FAPE to enrolled students with disabilities.78 If the traditional LEA includes a charter school with an admission process, however, the charter school cannot inquire about disability in connection with admission to the school, unless the information is intended to provide the student with a disability an aid, benefit or service to ensure equal opportunity, i.e., unless one of the exceptions applies.</a:t>
            </a:r>
            <a:endParaRPr lang="en-US" dirty="0"/>
          </a:p>
        </p:txBody>
      </p:sp>
      <p:sp>
        <p:nvSpPr>
          <p:cNvPr id="4" name="Slide Number Placeholder 3"/>
          <p:cNvSpPr>
            <a:spLocks noGrp="1"/>
          </p:cNvSpPr>
          <p:nvPr>
            <p:ph type="sldNum" sz="quarter" idx="10"/>
          </p:nvPr>
        </p:nvSpPr>
        <p:spPr/>
        <p:txBody>
          <a:bodyPr/>
          <a:lstStyle/>
          <a:p>
            <a:fld id="{768A83C4-208C-4002-9358-ACAFF6AAB81E}" type="slidenum">
              <a:rPr lang="en-US" smtClean="0"/>
              <a:t>9</a:t>
            </a:fld>
            <a:endParaRPr lang="en-US"/>
          </a:p>
        </p:txBody>
      </p:sp>
    </p:spTree>
    <p:extLst>
      <p:ext uri="{BB962C8B-B14F-4D97-AF65-F5344CB8AC3E}">
        <p14:creationId xmlns:p14="http://schemas.microsoft.com/office/powerpoint/2010/main" val="84574491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Handout Enrollment Procedures Doc</a:t>
            </a:r>
          </a:p>
          <a:p>
            <a:endParaRPr lang="en-US" dirty="0" smtClean="0"/>
          </a:p>
          <a:p>
            <a:r>
              <a:rPr lang="en-US" dirty="0" smtClean="0"/>
              <a:t>*Not receiving the IEP does not constitute an incomplete enrollment packet*</a:t>
            </a:r>
            <a:endParaRPr lang="en-US" dirty="0"/>
          </a:p>
        </p:txBody>
      </p:sp>
      <p:sp>
        <p:nvSpPr>
          <p:cNvPr id="4" name="Slide Number Placeholder 3"/>
          <p:cNvSpPr>
            <a:spLocks noGrp="1"/>
          </p:cNvSpPr>
          <p:nvPr>
            <p:ph type="sldNum" sz="quarter" idx="10"/>
          </p:nvPr>
        </p:nvSpPr>
        <p:spPr/>
        <p:txBody>
          <a:bodyPr/>
          <a:lstStyle/>
          <a:p>
            <a:fld id="{768A83C4-208C-4002-9358-ACAFF6AAB81E}" type="slidenum">
              <a:rPr lang="en-US" smtClean="0"/>
              <a:t>11</a:t>
            </a:fld>
            <a:endParaRPr lang="en-US"/>
          </a:p>
        </p:txBody>
      </p:sp>
    </p:spTree>
    <p:extLst>
      <p:ext uri="{BB962C8B-B14F-4D97-AF65-F5344CB8AC3E}">
        <p14:creationId xmlns:p14="http://schemas.microsoft.com/office/powerpoint/2010/main" val="128440107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822960" y="758952"/>
            <a:ext cx="75438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825038" y="4455621"/>
            <a:ext cx="75438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C1D101FB-5561-4F00-832C-331BC3F71BF9}" type="datetime1">
              <a:rPr lang="en-US" smtClean="0"/>
              <a:t>10/5/2017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8323" y="6470778"/>
            <a:ext cx="421340" cy="317244"/>
          </a:xfrm>
          <a:prstGeom prst="rect">
            <a:avLst/>
          </a:prstGeom>
        </p:spPr>
      </p:pic>
    </p:spTree>
    <p:extLst>
      <p:ext uri="{BB962C8B-B14F-4D97-AF65-F5344CB8AC3E}">
        <p14:creationId xmlns:p14="http://schemas.microsoft.com/office/powerpoint/2010/main" val="12586098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822960" y="286604"/>
            <a:ext cx="7543800" cy="908015"/>
          </a:xfrm>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F7BBDB5-DB85-4A89-81A4-DC1FB27014AC}" type="datetime1">
              <a:rPr lang="en-US" smtClean="0"/>
              <a:t>10/5/2017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8323" y="6470778"/>
            <a:ext cx="421340" cy="317244"/>
          </a:xfrm>
          <a:prstGeom prst="rect">
            <a:avLst/>
          </a:prstGeom>
        </p:spPr>
      </p:pic>
      <p:sp>
        <p:nvSpPr>
          <p:cNvPr id="8" name="Rectangle 7"/>
          <p:cNvSpPr/>
          <p:nvPr userDrawn="1"/>
        </p:nvSpPr>
        <p:spPr>
          <a:xfrm>
            <a:off x="822960" y="1629697"/>
            <a:ext cx="7543800" cy="13273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 name="Straight Connector 8"/>
          <p:cNvCxnSpPr/>
          <p:nvPr userDrawn="1"/>
        </p:nvCxnSpPr>
        <p:spPr>
          <a:xfrm>
            <a:off x="895149" y="1206903"/>
            <a:ext cx="74752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770220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6543675" y="412302"/>
            <a:ext cx="1971675" cy="575989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412302"/>
            <a:ext cx="5800725" cy="5759898"/>
          </a:xfrm>
        </p:spPr>
        <p:txBody>
          <a:bodyPr vert="eaVert" lIns="45720" tIns="0" rIns="45720" bIns="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E660BCE-62B6-4597-875F-4A71512BE46C}" type="datetime1">
              <a:rPr lang="en-US" smtClean="0"/>
              <a:t>10/5/2017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pic>
        <p:nvPicPr>
          <p:cNvPr id="9" name="Picture 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8323" y="6470778"/>
            <a:ext cx="421340" cy="317244"/>
          </a:xfrm>
          <a:prstGeom prst="rect">
            <a:avLst/>
          </a:prstGeom>
        </p:spPr>
      </p:pic>
    </p:spTree>
    <p:extLst>
      <p:ext uri="{BB962C8B-B14F-4D97-AF65-F5344CB8AC3E}">
        <p14:creationId xmlns:p14="http://schemas.microsoft.com/office/powerpoint/2010/main" val="3730022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822960" y="286605"/>
            <a:ext cx="7543800" cy="968438"/>
          </a:xfrm>
        </p:spPr>
        <p:txBody>
          <a:bodyPr/>
          <a:lstStyle/>
          <a:p>
            <a:r>
              <a:rPr lang="en-US" smtClean="0"/>
              <a:t>Click to edit Master title style</a:t>
            </a:r>
            <a:endParaRPr lang="en-US" dirty="0"/>
          </a:p>
        </p:txBody>
      </p:sp>
      <p:sp>
        <p:nvSpPr>
          <p:cNvPr id="4" name="Date Placeholder 3"/>
          <p:cNvSpPr>
            <a:spLocks noGrp="1"/>
          </p:cNvSpPr>
          <p:nvPr>
            <p:ph type="dt" sz="half" idx="10"/>
          </p:nvPr>
        </p:nvSpPr>
        <p:spPr/>
        <p:txBody>
          <a:bodyPr/>
          <a:lstStyle/>
          <a:p>
            <a:fld id="{15049934-8B16-429D-8112-07FA3C33A8A9}" type="datetime1">
              <a:rPr lang="en-US" smtClean="0"/>
              <a:t>10/5/2017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7993155" y="6459786"/>
            <a:ext cx="984019" cy="365125"/>
          </a:xfrm>
        </p:spPr>
        <p:txBody>
          <a:bodyPr/>
          <a:lstStyle/>
          <a:p>
            <a:fld id="{4FAB73BC-B049-4115-A692-8D63A059BFB8}" type="slidenum">
              <a:rPr lang="en-US" smtClean="0"/>
              <a:t>‹#›</a:t>
            </a:fld>
            <a:endParaRPr lang="en-US" dirty="0"/>
          </a:p>
        </p:txBody>
      </p:sp>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8323" y="6470778"/>
            <a:ext cx="421340" cy="317244"/>
          </a:xfrm>
          <a:prstGeom prst="rect">
            <a:avLst/>
          </a:prstGeom>
        </p:spPr>
      </p:pic>
      <p:sp>
        <p:nvSpPr>
          <p:cNvPr id="3" name="Content Placeholder 2"/>
          <p:cNvSpPr>
            <a:spLocks noGrp="1"/>
          </p:cNvSpPr>
          <p:nvPr>
            <p:ph idx="1"/>
          </p:nvPr>
        </p:nvSpPr>
        <p:spPr>
          <a:xfrm>
            <a:off x="822959" y="2042651"/>
            <a:ext cx="7543801" cy="415904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cxnSp>
        <p:nvCxnSpPr>
          <p:cNvPr id="10" name="Straight Connector 9"/>
          <p:cNvCxnSpPr/>
          <p:nvPr userDrawn="1"/>
        </p:nvCxnSpPr>
        <p:spPr>
          <a:xfrm>
            <a:off x="895149" y="1273266"/>
            <a:ext cx="74752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496605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758952"/>
            <a:ext cx="75438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822960" y="4453128"/>
            <a:ext cx="75438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3C635B6-794A-400E-B6B6-49C38AA1A288}" type="datetime1">
              <a:rPr lang="en-US" smtClean="0"/>
              <a:t>10/5/2017</a:t>
            </a:fld>
            <a:endParaRPr lang="en-US" dirty="0"/>
          </a:p>
        </p:txBody>
      </p:sp>
      <p:sp>
        <p:nvSpPr>
          <p:cNvPr id="5" name="Footer Placeholder 4"/>
          <p:cNvSpPr>
            <a:spLocks noGrp="1"/>
          </p:cNvSpPr>
          <p:nvPr>
            <p:ph type="ftr" sz="quarter" idx="11"/>
          </p:nvPr>
        </p:nvSpPr>
        <p:spPr/>
        <p:txBody>
          <a:bodyPr/>
          <a:lstStyle/>
          <a:p>
            <a:endParaRPr lang="en-US" dirty="0"/>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8323" y="6470778"/>
            <a:ext cx="421340" cy="317244"/>
          </a:xfrm>
          <a:prstGeom prst="rect">
            <a:avLst/>
          </a:prstGeom>
        </p:spPr>
      </p:pic>
      <p:sp>
        <p:nvSpPr>
          <p:cNvPr id="11" name="Slide Number Placeholder 5"/>
          <p:cNvSpPr txBox="1">
            <a:spLocks/>
          </p:cNvSpPr>
          <p:nvPr userDrawn="1"/>
        </p:nvSpPr>
        <p:spPr>
          <a:xfrm>
            <a:off x="7993155" y="6459786"/>
            <a:ext cx="984019" cy="365125"/>
          </a:xfrm>
          <a:prstGeom prst="rect">
            <a:avLst/>
          </a:prstGeom>
        </p:spPr>
        <p:txBody>
          <a:bodyPr vert="horz" lIns="91440" tIns="45720" rIns="91440" bIns="45720" rtlCol="0" anchor="ctr"/>
          <a:lstStyle>
            <a:defPPr>
              <a:defRPr lang="en-US"/>
            </a:defPPr>
            <a:lvl1pPr marL="0" algn="r" defTabSz="457200" rtl="0" eaLnBrk="1" latinLnBrk="0" hangingPunct="1">
              <a:defRPr sz="1050" kern="1200">
                <a:solidFill>
                  <a:srgbClr val="FFFFFF"/>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7588375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822960" y="286604"/>
            <a:ext cx="7543800" cy="968439"/>
          </a:xfrm>
        </p:spPr>
        <p:txBody>
          <a:bodyPr/>
          <a:lstStyle/>
          <a:p>
            <a:r>
              <a:rPr lang="en-US" smtClean="0"/>
              <a:t>Click to edit Master title style</a:t>
            </a:r>
            <a:endParaRPr lang="en-US" dirty="0"/>
          </a:p>
        </p:txBody>
      </p:sp>
      <p:sp>
        <p:nvSpPr>
          <p:cNvPr id="5" name="Date Placeholder 4"/>
          <p:cNvSpPr>
            <a:spLocks noGrp="1"/>
          </p:cNvSpPr>
          <p:nvPr>
            <p:ph type="dt" sz="half" idx="10"/>
          </p:nvPr>
        </p:nvSpPr>
        <p:spPr/>
        <p:txBody>
          <a:bodyPr/>
          <a:lstStyle/>
          <a:p>
            <a:fld id="{73A0F2A4-9ED4-4E6C-B2B0-25FEAA819F5A}" type="datetime1">
              <a:rPr lang="en-US" smtClean="0"/>
              <a:t>10/5/2017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dirty="0"/>
          </a:p>
        </p:txBody>
      </p:sp>
      <p:pic>
        <p:nvPicPr>
          <p:cNvPr id="9" name="Picture 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8323" y="6470778"/>
            <a:ext cx="421340" cy="317244"/>
          </a:xfrm>
          <a:prstGeom prst="rect">
            <a:avLst/>
          </a:prstGeom>
        </p:spPr>
      </p:pic>
      <p:sp>
        <p:nvSpPr>
          <p:cNvPr id="3" name="Content Placeholder 2"/>
          <p:cNvSpPr>
            <a:spLocks noGrp="1"/>
          </p:cNvSpPr>
          <p:nvPr>
            <p:ph sz="half" idx="1"/>
          </p:nvPr>
        </p:nvSpPr>
        <p:spPr>
          <a:xfrm>
            <a:off x="822960" y="1946787"/>
            <a:ext cx="3703320" cy="418116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63440" y="1946787"/>
            <a:ext cx="3703320" cy="418116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cxnSp>
        <p:nvCxnSpPr>
          <p:cNvPr id="12" name="Straight Connector 11"/>
          <p:cNvCxnSpPr/>
          <p:nvPr userDrawn="1"/>
        </p:nvCxnSpPr>
        <p:spPr>
          <a:xfrm>
            <a:off x="895149" y="1273269"/>
            <a:ext cx="74752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824575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822960" y="286605"/>
            <a:ext cx="7543800" cy="968756"/>
          </a:xfrm>
        </p:spPr>
        <p:txBody>
          <a:bodyPr/>
          <a:lstStyle/>
          <a:p>
            <a:r>
              <a:rPr lang="en-US" smtClean="0"/>
              <a:t>Click to edit Master title style</a:t>
            </a:r>
            <a:endParaRPr lang="en-US" dirty="0"/>
          </a:p>
        </p:txBody>
      </p:sp>
      <p:sp>
        <p:nvSpPr>
          <p:cNvPr id="4" name="Content Placeholder 3"/>
          <p:cNvSpPr>
            <a:spLocks noGrp="1"/>
          </p:cNvSpPr>
          <p:nvPr>
            <p:ph sz="half" idx="2"/>
          </p:nvPr>
        </p:nvSpPr>
        <p:spPr>
          <a:xfrm>
            <a:off x="822960" y="2184128"/>
            <a:ext cx="3703320" cy="393645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Content Placeholder 5"/>
          <p:cNvSpPr>
            <a:spLocks noGrp="1"/>
          </p:cNvSpPr>
          <p:nvPr>
            <p:ph sz="quarter" idx="4"/>
          </p:nvPr>
        </p:nvSpPr>
        <p:spPr>
          <a:xfrm>
            <a:off x="4663440" y="2184127"/>
            <a:ext cx="3703320" cy="393645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AEF7821B-E566-4273-B421-9EFC25CACB2A}" type="datetime1">
              <a:rPr lang="en-US" smtClean="0"/>
              <a:t>10/5/2017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2" name="Rectangle 1"/>
          <p:cNvSpPr/>
          <p:nvPr userDrawn="1"/>
        </p:nvSpPr>
        <p:spPr>
          <a:xfrm>
            <a:off x="822960" y="1629697"/>
            <a:ext cx="7543800" cy="13273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Slide Number Placeholder 8"/>
          <p:cNvSpPr>
            <a:spLocks noGrp="1"/>
          </p:cNvSpPr>
          <p:nvPr>
            <p:ph type="sldNum" sz="quarter" idx="12"/>
          </p:nvPr>
        </p:nvSpPr>
        <p:spPr/>
        <p:txBody>
          <a:bodyPr/>
          <a:lstStyle/>
          <a:p>
            <a:fld id="{4FAB73BC-B049-4115-A692-8D63A059BFB8}" type="slidenum">
              <a:rPr lang="en-US" smtClean="0"/>
              <a:t>‹#›</a:t>
            </a:fld>
            <a:endParaRPr lang="en-US" dirty="0"/>
          </a:p>
        </p:txBody>
      </p:sp>
      <p:pic>
        <p:nvPicPr>
          <p:cNvPr id="11" name="Picture 10"/>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8323" y="6470778"/>
            <a:ext cx="421340" cy="317244"/>
          </a:xfrm>
          <a:prstGeom prst="rect">
            <a:avLst/>
          </a:prstGeom>
        </p:spPr>
      </p:pic>
      <p:sp>
        <p:nvSpPr>
          <p:cNvPr id="3" name="Text Placeholder 2"/>
          <p:cNvSpPr>
            <a:spLocks noGrp="1"/>
          </p:cNvSpPr>
          <p:nvPr>
            <p:ph type="body" idx="1"/>
          </p:nvPr>
        </p:nvSpPr>
        <p:spPr>
          <a:xfrm>
            <a:off x="822960" y="1447845"/>
            <a:ext cx="3703320" cy="881823"/>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5" name="Text Placeholder 4"/>
          <p:cNvSpPr>
            <a:spLocks noGrp="1"/>
          </p:cNvSpPr>
          <p:nvPr>
            <p:ph type="body" sz="quarter" idx="3"/>
          </p:nvPr>
        </p:nvSpPr>
        <p:spPr>
          <a:xfrm>
            <a:off x="4663440" y="1447845"/>
            <a:ext cx="3703320" cy="881823"/>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cxnSp>
        <p:nvCxnSpPr>
          <p:cNvPr id="12" name="Straight Connector 11"/>
          <p:cNvCxnSpPr/>
          <p:nvPr userDrawn="1"/>
        </p:nvCxnSpPr>
        <p:spPr>
          <a:xfrm>
            <a:off x="895149" y="1273273"/>
            <a:ext cx="74752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943462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822960" y="286604"/>
            <a:ext cx="7543800" cy="981757"/>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C22A444-8732-4379-BF65-2B5470394E6A}" type="datetime1">
              <a:rPr lang="en-US" smtClean="0"/>
              <a:t>10/5/2017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smtClean="0"/>
              <a:t>‹#›</a:t>
            </a:fld>
            <a:endParaRPr lang="en-US" dirty="0"/>
          </a:p>
        </p:txBody>
      </p:sp>
      <p:pic>
        <p:nvPicPr>
          <p:cNvPr id="6" name="Picture 5"/>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8323" y="6470778"/>
            <a:ext cx="421340" cy="317244"/>
          </a:xfrm>
          <a:prstGeom prst="rect">
            <a:avLst/>
          </a:prstGeom>
        </p:spPr>
      </p:pic>
      <p:sp>
        <p:nvSpPr>
          <p:cNvPr id="7" name="Rectangle 6"/>
          <p:cNvSpPr/>
          <p:nvPr userDrawn="1"/>
        </p:nvSpPr>
        <p:spPr>
          <a:xfrm>
            <a:off x="822960" y="1629697"/>
            <a:ext cx="7543800" cy="13273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8" name="Straight Connector 7"/>
          <p:cNvCxnSpPr/>
          <p:nvPr userDrawn="1"/>
        </p:nvCxnSpPr>
        <p:spPr>
          <a:xfrm>
            <a:off x="895149" y="1288018"/>
            <a:ext cx="74752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291895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79574E19-DD4F-4B10-AEA4-E19AF0C4AD44}" type="datetime1">
              <a:rPr lang="en-US" smtClean="0"/>
              <a:t>10/5/2017</a:t>
            </a:fld>
            <a:endParaRPr lang="en-US" dirty="0"/>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smtClean="0"/>
              <a:t>‹#›</a:t>
            </a:fld>
            <a:endParaRPr lang="en-US" dirty="0"/>
          </a:p>
        </p:txBody>
      </p:sp>
      <p:pic>
        <p:nvPicPr>
          <p:cNvPr id="10" name="Picture 9"/>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8323" y="6470778"/>
            <a:ext cx="421340" cy="317244"/>
          </a:xfrm>
          <a:prstGeom prst="rect">
            <a:avLst/>
          </a:prstGeom>
        </p:spPr>
      </p:pic>
    </p:spTree>
    <p:extLst>
      <p:ext uri="{BB962C8B-B14F-4D97-AF65-F5344CB8AC3E}">
        <p14:creationId xmlns:p14="http://schemas.microsoft.com/office/powerpoint/2010/main" val="7420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3" y="0"/>
            <a:ext cx="3038093"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3030053" y="0"/>
            <a:ext cx="48006"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342900" y="594359"/>
            <a:ext cx="2400300" cy="2286000"/>
          </a:xfrm>
        </p:spPr>
        <p:txBody>
          <a:bodyPr anchor="b">
            <a:normAutofit/>
          </a:bodyPr>
          <a:lstStyle>
            <a:lvl1pPr>
              <a:defRPr sz="3600" b="0">
                <a:solidFill>
                  <a:srgbClr val="FFFFFF"/>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3600450" y="731520"/>
            <a:ext cx="4869180" cy="5257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342900" y="2926080"/>
            <a:ext cx="24003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349134" y="6459786"/>
            <a:ext cx="1963883" cy="365125"/>
          </a:xfrm>
        </p:spPr>
        <p:txBody>
          <a:bodyPr/>
          <a:lstStyle>
            <a:lvl1pPr algn="l">
              <a:defRPr/>
            </a:lvl1pPr>
          </a:lstStyle>
          <a:p>
            <a:fld id="{2258B56D-D995-427E-BB1A-BCE7E3EA5A63}" type="datetime1">
              <a:rPr lang="en-US" smtClean="0"/>
              <a:t>10/5/2017</a:t>
            </a:fld>
            <a:endParaRPr lang="en-US" dirty="0"/>
          </a:p>
        </p:txBody>
      </p:sp>
      <p:sp>
        <p:nvSpPr>
          <p:cNvPr id="6" name="Footer Placeholder 5"/>
          <p:cNvSpPr>
            <a:spLocks noGrp="1"/>
          </p:cNvSpPr>
          <p:nvPr>
            <p:ph type="ftr" sz="quarter" idx="11"/>
          </p:nvPr>
        </p:nvSpPr>
        <p:spPr>
          <a:xfrm>
            <a:off x="3600450" y="6459786"/>
            <a:ext cx="3486150" cy="365125"/>
          </a:xfrm>
        </p:spPr>
        <p:txBody>
          <a:bodyPr/>
          <a:lstStyle>
            <a:lvl1pPr algn="l">
              <a:defRPr>
                <a:solidFill>
                  <a:schemeClr val="tx2"/>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4FAB73BC-B049-4115-A692-8D63A059BFB8}" type="slidenum">
              <a:rPr lang="en-US" smtClean="0"/>
              <a:t>‹#›</a:t>
            </a:fld>
            <a:endParaRPr lang="en-US" dirty="0"/>
          </a:p>
        </p:txBody>
      </p:sp>
      <p:pic>
        <p:nvPicPr>
          <p:cNvPr id="10" name="Picture 9"/>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8323" y="6470778"/>
            <a:ext cx="421340" cy="317244"/>
          </a:xfrm>
          <a:prstGeom prst="rect">
            <a:avLst/>
          </a:prstGeom>
        </p:spPr>
      </p:pic>
    </p:spTree>
    <p:extLst>
      <p:ext uri="{BB962C8B-B14F-4D97-AF65-F5344CB8AC3E}">
        <p14:creationId xmlns:p14="http://schemas.microsoft.com/office/powerpoint/2010/main" val="17160864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9141619"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2" y="491507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5074920"/>
            <a:ext cx="7589520" cy="822960"/>
          </a:xfrm>
        </p:spPr>
        <p:txBody>
          <a:bodyPr tIns="0" bIns="0" anchor="b">
            <a:noAutofit/>
          </a:bodyPr>
          <a:lstStyle>
            <a:lvl1pPr>
              <a:defRPr sz="3600" b="0">
                <a:solidFill>
                  <a:srgbClr val="FFFFFF"/>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2" y="0"/>
            <a:ext cx="9143989"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22960" y="5907024"/>
            <a:ext cx="7589520"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7AFE4BC-E160-43C3-A0EC-1040B92F3FF7}" type="datetime1">
              <a:rPr lang="en-US" smtClean="0"/>
              <a:t>10/5/2017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dirty="0"/>
          </a:p>
        </p:txBody>
      </p:sp>
      <p:pic>
        <p:nvPicPr>
          <p:cNvPr id="10" name="Picture 9"/>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8323" y="6470778"/>
            <a:ext cx="421340" cy="317244"/>
          </a:xfrm>
          <a:prstGeom prst="rect">
            <a:avLst/>
          </a:prstGeom>
        </p:spPr>
      </p:pic>
    </p:spTree>
    <p:extLst>
      <p:ext uri="{BB962C8B-B14F-4D97-AF65-F5344CB8AC3E}">
        <p14:creationId xmlns:p14="http://schemas.microsoft.com/office/powerpoint/2010/main" val="7326137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0" y="6400800"/>
            <a:ext cx="9144001"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9144001"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822960" y="286604"/>
            <a:ext cx="7543800" cy="1450757"/>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822959" y="1845734"/>
            <a:ext cx="7543801" cy="4023360"/>
          </a:xfrm>
          <a:prstGeom prst="rect">
            <a:avLst/>
          </a:prstGeom>
        </p:spPr>
        <p:txBody>
          <a:bodyPr vert="horz" lIns="0" tIns="45720" rIns="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22961" y="6459786"/>
            <a:ext cx="1854203" cy="365125"/>
          </a:xfrm>
          <a:prstGeom prst="rect">
            <a:avLst/>
          </a:prstGeom>
        </p:spPr>
        <p:txBody>
          <a:bodyPr vert="horz" lIns="91440" tIns="45720" rIns="91440" bIns="45720" rtlCol="0" anchor="ctr"/>
          <a:lstStyle>
            <a:lvl1pPr algn="l">
              <a:defRPr sz="900">
                <a:solidFill>
                  <a:srgbClr val="FFFFFF"/>
                </a:solidFill>
              </a:defRPr>
            </a:lvl1pPr>
          </a:lstStyle>
          <a:p>
            <a:fld id="{542667A2-645C-4177-95D3-D3C4FE14515E}" type="datetime1">
              <a:rPr lang="en-US" smtClean="0"/>
              <a:t>10/5/2017</a:t>
            </a:fld>
            <a:endParaRPr lang="en-US" dirty="0"/>
          </a:p>
        </p:txBody>
      </p:sp>
      <p:sp>
        <p:nvSpPr>
          <p:cNvPr id="5" name="Footer Placeholder 4"/>
          <p:cNvSpPr>
            <a:spLocks noGrp="1"/>
          </p:cNvSpPr>
          <p:nvPr>
            <p:ph type="ftr" sz="quarter" idx="3"/>
          </p:nvPr>
        </p:nvSpPr>
        <p:spPr>
          <a:xfrm>
            <a:off x="2764639" y="6459786"/>
            <a:ext cx="3617103"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dirty="0"/>
          </a:p>
        </p:txBody>
      </p:sp>
      <p:sp>
        <p:nvSpPr>
          <p:cNvPr id="6" name="Slide Number Placeholder 5"/>
          <p:cNvSpPr>
            <a:spLocks noGrp="1"/>
          </p:cNvSpPr>
          <p:nvPr>
            <p:ph type="sldNum" sz="quarter" idx="4"/>
          </p:nvPr>
        </p:nvSpPr>
        <p:spPr>
          <a:xfrm>
            <a:off x="7956286" y="6441255"/>
            <a:ext cx="984019" cy="365125"/>
          </a:xfrm>
          <a:prstGeom prst="rect">
            <a:avLst/>
          </a:prstGeom>
        </p:spPr>
        <p:txBody>
          <a:bodyPr vert="horz" lIns="91440" tIns="45720" rIns="91440" bIns="45720" rtlCol="0" anchor="ctr"/>
          <a:lstStyle>
            <a:lvl1pPr algn="r">
              <a:defRPr sz="1050">
                <a:solidFill>
                  <a:srgbClr val="FFFFFF"/>
                </a:solidFill>
              </a:defRPr>
            </a:lvl1pPr>
          </a:lstStyle>
          <a:p>
            <a:fld id="{4FAB73BC-B049-4115-A692-8D63A059BFB8}" type="slidenum">
              <a:rPr lang="en-US" smtClean="0"/>
              <a:pPr/>
              <a:t>‹#›</a:t>
            </a:fld>
            <a:endParaRPr lang="en-US" dirty="0"/>
          </a:p>
        </p:txBody>
      </p:sp>
      <p:cxnSp>
        <p:nvCxnSpPr>
          <p:cNvPr id="10" name="Straight Connector 9"/>
          <p:cNvCxnSpPr/>
          <p:nvPr/>
        </p:nvCxnSpPr>
        <p:spPr>
          <a:xfrm>
            <a:off x="895149" y="1759967"/>
            <a:ext cx="74752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63812549"/>
      </p:ext>
    </p:extLst>
  </p:cSld>
  <p:clrMap bg1="lt1" tx1="dk1" bg2="lt2" tx2="dk2" accent1="accent1" accent2="accent2" accent3="accent3" accent4="accent4" accent5="accent5" accent6="accent6" hlink="hlink" folHlink="folHlink"/>
  <p:sldLayoutIdLst>
    <p:sldLayoutId id="2147483767" r:id="rId1"/>
    <p:sldLayoutId id="2147483768" r:id="rId2"/>
    <p:sldLayoutId id="2147483769" r:id="rId3"/>
    <p:sldLayoutId id="2147483770" r:id="rId4"/>
    <p:sldLayoutId id="2147483771" r:id="rId5"/>
    <p:sldLayoutId id="2147483772" r:id="rId6"/>
    <p:sldLayoutId id="2147483773" r:id="rId7"/>
    <p:sldLayoutId id="2147483774" r:id="rId8"/>
    <p:sldLayoutId id="2147483775" r:id="rId9"/>
    <p:sldLayoutId id="2147483776" r:id="rId10"/>
    <p:sldLayoutId id="2147483777" r:id="rId11"/>
  </p:sldLayoutIdLst>
  <p:hf hdr="0" ftr="0" dt="0"/>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www2.ed.gov/about/offices/list/ocr/docs/dcl-faq-201612-504-charter-school.pdf" TargetMode="External"/><Relationship Id="rId2" Type="http://schemas.openxmlformats.org/officeDocument/2006/relationships/hyperlink" Target="https://www2.ed.gov/about/offices/list/ocr/letters/colleague-201612-504-charter-school.pdf?utm_content=&amp;utm_medium=email&amp;utm_name=&amp;utm_source=govdelivery&amp;utm_term=" TargetMode="External"/><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7.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smtClean="0">
                <a:solidFill>
                  <a:schemeClr val="accent6"/>
                </a:solidFill>
              </a:rPr>
              <a:t>Enrollment &amp; Stability of Subgroup Populations</a:t>
            </a:r>
            <a:endParaRPr lang="en-US" dirty="0">
              <a:solidFill>
                <a:schemeClr val="accent6"/>
              </a:solidFill>
            </a:endParaRPr>
          </a:p>
        </p:txBody>
      </p:sp>
      <p:sp>
        <p:nvSpPr>
          <p:cNvPr id="3" name="Subtitle 2"/>
          <p:cNvSpPr>
            <a:spLocks noGrp="1"/>
          </p:cNvSpPr>
          <p:nvPr>
            <p:ph type="subTitle" idx="1"/>
          </p:nvPr>
        </p:nvSpPr>
        <p:spPr/>
        <p:txBody>
          <a:bodyPr/>
          <a:lstStyle/>
          <a:p>
            <a:r>
              <a:rPr lang="en-US" dirty="0" smtClean="0">
                <a:solidFill>
                  <a:schemeClr val="accent6"/>
                </a:solidFill>
              </a:rPr>
              <a:t>CSI Regional meeting</a:t>
            </a:r>
          </a:p>
          <a:p>
            <a:r>
              <a:rPr lang="en-US" sz="1600" dirty="0" smtClean="0">
                <a:solidFill>
                  <a:schemeClr val="accent6"/>
                </a:solidFill>
              </a:rPr>
              <a:t>September 2017</a:t>
            </a:r>
            <a:endParaRPr lang="en-US" sz="1600" dirty="0">
              <a:solidFill>
                <a:schemeClr val="accent6"/>
              </a:solidFill>
            </a:endParaRPr>
          </a:p>
        </p:txBody>
      </p:sp>
      <p:sp>
        <p:nvSpPr>
          <p:cNvPr id="5" name="Slide Number Placeholder 4"/>
          <p:cNvSpPr>
            <a:spLocks noGrp="1"/>
          </p:cNvSpPr>
          <p:nvPr>
            <p:ph type="sldNum" sz="quarter" idx="12"/>
          </p:nvPr>
        </p:nvSpPr>
        <p:spPr/>
        <p:txBody>
          <a:bodyPr/>
          <a:lstStyle/>
          <a:p>
            <a:fld id="{4FAB73BC-B049-4115-A692-8D63A059BFB8}" type="slidenum">
              <a:rPr lang="en-US" smtClean="0"/>
              <a:t>1</a:t>
            </a:fld>
            <a:endParaRPr lang="en-US" dirty="0"/>
          </a:p>
        </p:txBody>
      </p:sp>
    </p:spTree>
    <p:extLst>
      <p:ext uri="{BB962C8B-B14F-4D97-AF65-F5344CB8AC3E}">
        <p14:creationId xmlns:p14="http://schemas.microsoft.com/office/powerpoint/2010/main" val="248201951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6"/>
          <p:cNvSpPr>
            <a:spLocks noGrp="1"/>
          </p:cNvSpPr>
          <p:nvPr>
            <p:ph type="sldNum" sz="quarter" idx="12"/>
          </p:nvPr>
        </p:nvSpPr>
        <p:spPr/>
        <p:txBody>
          <a:bodyPr/>
          <a:lstStyle/>
          <a:p>
            <a:fld id="{4FAB73BC-B049-4115-A692-8D63A059BFB8}" type="slidenum">
              <a:rPr lang="en-US" smtClean="0"/>
              <a:t>10</a:t>
            </a:fld>
            <a:endParaRPr lang="en-US" dirty="0"/>
          </a:p>
        </p:txBody>
      </p:sp>
      <p:sp>
        <p:nvSpPr>
          <p:cNvPr id="9" name="Content Placeholder 8"/>
          <p:cNvSpPr>
            <a:spLocks noGrp="1"/>
          </p:cNvSpPr>
          <p:nvPr>
            <p:ph idx="4294967295"/>
          </p:nvPr>
        </p:nvSpPr>
        <p:spPr>
          <a:xfrm>
            <a:off x="586595" y="758106"/>
            <a:ext cx="7962181" cy="5125109"/>
          </a:xfrm>
        </p:spPr>
        <p:txBody>
          <a:bodyPr>
            <a:normAutofit/>
          </a:bodyPr>
          <a:lstStyle/>
          <a:p>
            <a:r>
              <a:rPr lang="en-US" dirty="0"/>
              <a:t>Is there an obligation to make reasonable accommodations in policies, practices, or procedures in connection with admissions, enrollment, and </a:t>
            </a:r>
            <a:r>
              <a:rPr lang="en-US" dirty="0" smtClean="0"/>
              <a:t>disenrollment related </a:t>
            </a:r>
            <a:r>
              <a:rPr lang="en-US" dirty="0"/>
              <a:t>activities in charter schools</a:t>
            </a:r>
            <a:r>
              <a:rPr lang="en-US" dirty="0" smtClean="0"/>
              <a:t>?</a:t>
            </a:r>
          </a:p>
          <a:p>
            <a:r>
              <a:rPr lang="en-US" i="1" dirty="0" smtClean="0"/>
              <a:t>Yes</a:t>
            </a:r>
            <a:r>
              <a:rPr lang="en-US" i="1" dirty="0"/>
              <a:t>. Traditional LEAs and charter school LEAs have an obligation under Section 504 to make </a:t>
            </a:r>
            <a:r>
              <a:rPr lang="en-US" i="1" u="sng" dirty="0"/>
              <a:t>reasonable modifications </a:t>
            </a:r>
            <a:r>
              <a:rPr lang="en-US" i="1" dirty="0"/>
              <a:t>to criteria, policies, practices, or procedures of general applicability, when the modifications are necessary to avoid discrimination on the basis of disability</a:t>
            </a:r>
            <a:r>
              <a:rPr lang="en-US" i="1" dirty="0" smtClean="0"/>
              <a:t>.</a:t>
            </a:r>
          </a:p>
          <a:p>
            <a:r>
              <a:rPr lang="en-US" i="1" dirty="0" smtClean="0"/>
              <a:t>The </a:t>
            </a:r>
            <a:r>
              <a:rPr lang="en-US" i="1" dirty="0"/>
              <a:t>obligation to make reasonable accommodation is not limited to the admissions context, but generally applies when necessary to avoid discrimination on the basis of disability in the program or activity</a:t>
            </a:r>
            <a:r>
              <a:rPr lang="en-US" i="1" dirty="0" smtClean="0"/>
              <a:t>.</a:t>
            </a:r>
          </a:p>
          <a:p>
            <a:r>
              <a:rPr lang="en-US" i="1" dirty="0" smtClean="0"/>
              <a:t>A </a:t>
            </a:r>
            <a:r>
              <a:rPr lang="en-US" i="1" dirty="0"/>
              <a:t>reasonable modification could include, for example, the waiver of a particular admissions criterion, when necessary to avoid disability discrimination against a person with a disability or a class of persons with disabilities.</a:t>
            </a:r>
          </a:p>
        </p:txBody>
      </p:sp>
    </p:spTree>
    <p:extLst>
      <p:ext uri="{BB962C8B-B14F-4D97-AF65-F5344CB8AC3E}">
        <p14:creationId xmlns:p14="http://schemas.microsoft.com/office/powerpoint/2010/main" val="7171556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CSI’s Enrollment Procedures</a:t>
            </a:r>
            <a:endParaRPr lang="en-US" dirty="0"/>
          </a:p>
        </p:txBody>
      </p:sp>
      <p:sp>
        <p:nvSpPr>
          <p:cNvPr id="3" name="Slide Number Placeholder 2"/>
          <p:cNvSpPr>
            <a:spLocks noGrp="1"/>
          </p:cNvSpPr>
          <p:nvPr>
            <p:ph type="sldNum" sz="quarter" idx="12"/>
          </p:nvPr>
        </p:nvSpPr>
        <p:spPr/>
        <p:txBody>
          <a:bodyPr/>
          <a:lstStyle/>
          <a:p>
            <a:fld id="{4FAB73BC-B049-4115-A692-8D63A059BFB8}" type="slidenum">
              <a:rPr lang="en-US" smtClean="0"/>
              <a:t>11</a:t>
            </a:fld>
            <a:endParaRPr lang="en-US" dirty="0"/>
          </a:p>
        </p:txBody>
      </p:sp>
      <p:sp>
        <p:nvSpPr>
          <p:cNvPr id="4" name="Content Placeholder 3"/>
          <p:cNvSpPr>
            <a:spLocks noGrp="1"/>
          </p:cNvSpPr>
          <p:nvPr>
            <p:ph idx="1"/>
          </p:nvPr>
        </p:nvSpPr>
        <p:spPr>
          <a:xfrm>
            <a:off x="822960" y="1697594"/>
            <a:ext cx="7543801" cy="4159045"/>
          </a:xfrm>
        </p:spPr>
        <p:txBody>
          <a:bodyPr>
            <a:normAutofit fontScale="85000" lnSpcReduction="20000"/>
          </a:bodyPr>
          <a:lstStyle/>
          <a:p>
            <a:r>
              <a:rPr lang="en-US" dirty="0"/>
              <a:t>To ensure that the needs of students with disabilities are met, the following procedures must be followed: </a:t>
            </a:r>
          </a:p>
          <a:p>
            <a:pPr marL="457200" indent="-457200">
              <a:buFont typeface="+mj-lt"/>
              <a:buAutoNum type="arabicPeriod"/>
            </a:pPr>
            <a:r>
              <a:rPr lang="en-US" dirty="0" smtClean="0"/>
              <a:t>Enrollment </a:t>
            </a:r>
            <a:r>
              <a:rPr lang="en-US" dirty="0"/>
              <a:t>materials must ensure that families know that the charter school serves students with disabilities.  </a:t>
            </a:r>
            <a:r>
              <a:rPr lang="en-US" dirty="0">
                <a:solidFill>
                  <a:srgbClr val="7684C1"/>
                </a:solidFill>
              </a:rPr>
              <a:t>Any pre-enrollment materials shall not ask whether a student has a disability</a:t>
            </a:r>
            <a:r>
              <a:rPr lang="en-US" dirty="0"/>
              <a:t> unless doing so is (1) to remedy past instances of discrimination or the effects or conditions that resulted in past limited participation in the School’s program by individual with disabilities (e.g., a weighted lottery); or (2) if the school is chartered to serve the educational needs of students with a particular disability and it is asking students to identify whether they have that specific disability.  </a:t>
            </a:r>
          </a:p>
          <a:p>
            <a:pPr marL="457200" indent="-457200">
              <a:buFont typeface="+mj-lt"/>
              <a:buAutoNum type="arabicPeriod"/>
            </a:pPr>
            <a:r>
              <a:rPr lang="en-US" dirty="0" smtClean="0"/>
              <a:t>Following </a:t>
            </a:r>
            <a:r>
              <a:rPr lang="en-US" dirty="0"/>
              <a:t>admission, the School shall require that the student provide the most </a:t>
            </a:r>
            <a:r>
              <a:rPr lang="en-US" dirty="0" smtClean="0"/>
              <a:t>  recent </a:t>
            </a:r>
            <a:r>
              <a:rPr lang="en-US" dirty="0"/>
              <a:t>IEP (including eligibility IEP) or Section 504 Plan, if available.   </a:t>
            </a:r>
            <a:endParaRPr lang="en-US" dirty="0" smtClean="0"/>
          </a:p>
          <a:p>
            <a:pPr marL="457200" indent="-457200">
              <a:buFont typeface="+mj-lt"/>
              <a:buAutoNum type="arabicPeriod"/>
            </a:pPr>
            <a:r>
              <a:rPr lang="en-US" dirty="0" smtClean="0"/>
              <a:t>A </a:t>
            </a:r>
            <a:r>
              <a:rPr lang="en-US" dirty="0">
                <a:solidFill>
                  <a:srgbClr val="7684C1"/>
                </a:solidFill>
              </a:rPr>
              <a:t>review team </a:t>
            </a:r>
            <a:r>
              <a:rPr lang="en-US" dirty="0"/>
              <a:t>consisting of the School Principal or designee, the School Special Education teacher or coordinator, and the Institute Special Education Director or designee shall review the IEP or 504 plan and determine whether the School will be the </a:t>
            </a:r>
            <a:r>
              <a:rPr lang="en-US" dirty="0">
                <a:solidFill>
                  <a:srgbClr val="7684C1"/>
                </a:solidFill>
              </a:rPr>
              <a:t>least restrictive environment </a:t>
            </a:r>
            <a:r>
              <a:rPr lang="en-US" dirty="0"/>
              <a:t>appropriate for the student.  </a:t>
            </a:r>
          </a:p>
          <a:p>
            <a:endParaRPr lang="en-US" dirty="0"/>
          </a:p>
        </p:txBody>
      </p:sp>
    </p:spTree>
    <p:extLst>
      <p:ext uri="{BB962C8B-B14F-4D97-AF65-F5344CB8AC3E}">
        <p14:creationId xmlns:p14="http://schemas.microsoft.com/office/powerpoint/2010/main" val="318619271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CSI’s Enrollment Procedures</a:t>
            </a:r>
            <a:endParaRPr lang="en-US" dirty="0"/>
          </a:p>
        </p:txBody>
      </p:sp>
      <p:sp>
        <p:nvSpPr>
          <p:cNvPr id="3" name="Slide Number Placeholder 2"/>
          <p:cNvSpPr>
            <a:spLocks noGrp="1"/>
          </p:cNvSpPr>
          <p:nvPr>
            <p:ph type="sldNum" sz="quarter" idx="12"/>
          </p:nvPr>
        </p:nvSpPr>
        <p:spPr/>
        <p:txBody>
          <a:bodyPr/>
          <a:lstStyle/>
          <a:p>
            <a:fld id="{4FAB73BC-B049-4115-A692-8D63A059BFB8}" type="slidenum">
              <a:rPr lang="en-US" smtClean="0"/>
              <a:t>12</a:t>
            </a:fld>
            <a:endParaRPr lang="en-US" dirty="0"/>
          </a:p>
        </p:txBody>
      </p:sp>
      <p:sp>
        <p:nvSpPr>
          <p:cNvPr id="4" name="Content Placeholder 3"/>
          <p:cNvSpPr>
            <a:spLocks noGrp="1"/>
          </p:cNvSpPr>
          <p:nvPr>
            <p:ph idx="1"/>
          </p:nvPr>
        </p:nvSpPr>
        <p:spPr>
          <a:xfrm>
            <a:off x="822960" y="1697594"/>
            <a:ext cx="7543801" cy="4159045"/>
          </a:xfrm>
        </p:spPr>
        <p:txBody>
          <a:bodyPr>
            <a:normAutofit/>
          </a:bodyPr>
          <a:lstStyle/>
          <a:p>
            <a:pPr marL="0" lvl="0" indent="0">
              <a:buNone/>
            </a:pPr>
            <a:r>
              <a:rPr lang="en-US" dirty="0" smtClean="0"/>
              <a:t>If </a:t>
            </a:r>
            <a:r>
              <a:rPr lang="en-US" dirty="0"/>
              <a:t>the IEP team determines the IEP or 504 Plan requires a </a:t>
            </a:r>
            <a:r>
              <a:rPr lang="en-US" dirty="0">
                <a:solidFill>
                  <a:srgbClr val="7684C1"/>
                </a:solidFill>
              </a:rPr>
              <a:t>significant change of placement</a:t>
            </a:r>
            <a:r>
              <a:rPr lang="en-US" dirty="0"/>
              <a:t>, then the IEP team will refer the student to the Institute Director of Special Education or designee. If a significant change of placement is required, the Director of Special Education of the student’s administrative unit of residence (school district or BOCES) must be invited to the IEP meeting</a:t>
            </a:r>
            <a:r>
              <a:rPr lang="en-US" dirty="0" smtClean="0"/>
              <a:t>. It </a:t>
            </a:r>
            <a:r>
              <a:rPr lang="en-US" dirty="0"/>
              <a:t>is also recommended that the School invite representatives from the student's prior school to participate in the IEP Team meeting at the charter school. The Institute Director of Special Education or designee will confer with the student and family regarding placement opportunities available in accordance with the placement determination made by the </a:t>
            </a:r>
            <a:r>
              <a:rPr lang="en-US" dirty="0">
                <a:solidFill>
                  <a:srgbClr val="7684C1"/>
                </a:solidFill>
              </a:rPr>
              <a:t>IEP team </a:t>
            </a:r>
            <a:r>
              <a:rPr lang="en-US" dirty="0"/>
              <a:t>and assist the family in making proper application(s) for the placement setting. </a:t>
            </a:r>
          </a:p>
          <a:p>
            <a:endParaRPr lang="en-US" dirty="0"/>
          </a:p>
        </p:txBody>
      </p:sp>
    </p:spTree>
    <p:extLst>
      <p:ext uri="{BB962C8B-B14F-4D97-AF65-F5344CB8AC3E}">
        <p14:creationId xmlns:p14="http://schemas.microsoft.com/office/powerpoint/2010/main" val="176041913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Stability </a:t>
            </a:r>
            <a:endParaRPr lang="en-US" dirty="0"/>
          </a:p>
        </p:txBody>
      </p:sp>
      <p:sp>
        <p:nvSpPr>
          <p:cNvPr id="3" name="Slide Number Placeholder 2"/>
          <p:cNvSpPr>
            <a:spLocks noGrp="1"/>
          </p:cNvSpPr>
          <p:nvPr>
            <p:ph type="sldNum" sz="quarter" idx="12"/>
          </p:nvPr>
        </p:nvSpPr>
        <p:spPr/>
        <p:txBody>
          <a:bodyPr/>
          <a:lstStyle/>
          <a:p>
            <a:fld id="{4FAB73BC-B049-4115-A692-8D63A059BFB8}" type="slidenum">
              <a:rPr lang="en-US" smtClean="0"/>
              <a:t>13</a:t>
            </a:fld>
            <a:endParaRPr lang="en-US" dirty="0"/>
          </a:p>
        </p:txBody>
      </p:sp>
      <p:sp>
        <p:nvSpPr>
          <p:cNvPr id="4" name="Content Placeholder 3"/>
          <p:cNvSpPr>
            <a:spLocks noGrp="1"/>
          </p:cNvSpPr>
          <p:nvPr>
            <p:ph idx="1"/>
          </p:nvPr>
        </p:nvSpPr>
        <p:spPr>
          <a:xfrm>
            <a:off x="822959" y="1777892"/>
            <a:ext cx="7543801" cy="4159045"/>
          </a:xfrm>
        </p:spPr>
        <p:txBody>
          <a:bodyPr/>
          <a:lstStyle/>
          <a:p>
            <a:pPr marL="0" indent="0">
              <a:buNone/>
            </a:pPr>
            <a:r>
              <a:rPr lang="en-US" dirty="0" smtClean="0"/>
              <a:t>Using the data</a:t>
            </a:r>
          </a:p>
          <a:p>
            <a:pPr marL="0" indent="0">
              <a:buNone/>
            </a:pPr>
            <a:r>
              <a:rPr lang="en-US" dirty="0" smtClean="0"/>
              <a:t>Exit Interviews</a:t>
            </a:r>
          </a:p>
          <a:p>
            <a:pPr marL="0" indent="0">
              <a:buNone/>
            </a:pPr>
            <a:r>
              <a:rPr lang="en-US" dirty="0" smtClean="0"/>
              <a:t>Tracking</a:t>
            </a:r>
            <a:r>
              <a:rPr lang="en-US" smtClean="0"/>
              <a:t>, documenting </a:t>
            </a:r>
            <a:endParaRPr lang="en-US" dirty="0"/>
          </a:p>
        </p:txBody>
      </p:sp>
    </p:spTree>
    <p:extLst>
      <p:ext uri="{BB962C8B-B14F-4D97-AF65-F5344CB8AC3E}">
        <p14:creationId xmlns:p14="http://schemas.microsoft.com/office/powerpoint/2010/main" val="348172742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Links:</a:t>
            </a:r>
          </a:p>
          <a:p>
            <a:endParaRPr lang="en-US" dirty="0"/>
          </a:p>
          <a:p>
            <a:r>
              <a:rPr lang="en-US" dirty="0" smtClean="0">
                <a:hlinkClick r:id="rId2"/>
              </a:rPr>
              <a:t>Dear Colleague Letter, December 2016</a:t>
            </a:r>
            <a:endParaRPr lang="en-US" dirty="0" smtClean="0"/>
          </a:p>
          <a:p>
            <a:endParaRPr lang="en-US" dirty="0"/>
          </a:p>
          <a:p>
            <a:r>
              <a:rPr lang="en-US" dirty="0" smtClean="0">
                <a:hlinkClick r:id="rId3"/>
              </a:rPr>
              <a:t>OCR FAQs</a:t>
            </a:r>
            <a:endParaRPr lang="en-US" dirty="0"/>
          </a:p>
        </p:txBody>
      </p:sp>
      <p:sp>
        <p:nvSpPr>
          <p:cNvPr id="4" name="Text Placeholder 3"/>
          <p:cNvSpPr>
            <a:spLocks noGrp="1"/>
          </p:cNvSpPr>
          <p:nvPr>
            <p:ph type="body" sz="half" idx="2"/>
          </p:nvPr>
        </p:nvSpPr>
        <p:spPr/>
        <p:txBody>
          <a:bodyPr/>
          <a:lstStyle/>
          <a:p>
            <a:endParaRPr lang="en-US"/>
          </a:p>
        </p:txBody>
      </p:sp>
      <p:sp>
        <p:nvSpPr>
          <p:cNvPr id="5" name="Slide Number Placeholder 4"/>
          <p:cNvSpPr>
            <a:spLocks noGrp="1"/>
          </p:cNvSpPr>
          <p:nvPr>
            <p:ph type="sldNum" sz="quarter" idx="12"/>
          </p:nvPr>
        </p:nvSpPr>
        <p:spPr/>
        <p:txBody>
          <a:bodyPr/>
          <a:lstStyle/>
          <a:p>
            <a:fld id="{4FAB73BC-B049-4115-A692-8D63A059BFB8}" type="slidenum">
              <a:rPr lang="en-US" smtClean="0"/>
              <a:t>14</a:t>
            </a:fld>
            <a:endParaRPr lang="en-US" dirty="0"/>
          </a:p>
        </p:txBody>
      </p:sp>
    </p:spTree>
    <p:extLst>
      <p:ext uri="{BB962C8B-B14F-4D97-AF65-F5344CB8AC3E}">
        <p14:creationId xmlns:p14="http://schemas.microsoft.com/office/powerpoint/2010/main" val="29239653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Topics</a:t>
            </a:r>
            <a:endParaRPr lang="en-US" dirty="0"/>
          </a:p>
        </p:txBody>
      </p:sp>
      <p:sp>
        <p:nvSpPr>
          <p:cNvPr id="3" name="Content Placeholder 2"/>
          <p:cNvSpPr>
            <a:spLocks noGrp="1"/>
          </p:cNvSpPr>
          <p:nvPr>
            <p:ph idx="1"/>
          </p:nvPr>
        </p:nvSpPr>
        <p:spPr>
          <a:xfrm>
            <a:off x="822959" y="1777892"/>
            <a:ext cx="7543801" cy="4159045"/>
          </a:xfrm>
        </p:spPr>
        <p:txBody>
          <a:bodyPr/>
          <a:lstStyle/>
          <a:p>
            <a:r>
              <a:rPr lang="en-US" dirty="0" smtClean="0"/>
              <a:t>OCR &amp; OSERS Guidance, Dec 2016</a:t>
            </a:r>
          </a:p>
          <a:p>
            <a:r>
              <a:rPr lang="en-US" dirty="0" smtClean="0"/>
              <a:t>Enrollment Procedures</a:t>
            </a:r>
          </a:p>
          <a:p>
            <a:r>
              <a:rPr lang="en-US" dirty="0" smtClean="0"/>
              <a:t>Stability of Subgroup Populations</a:t>
            </a:r>
          </a:p>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smtClean="0"/>
              <a:t>2</a:t>
            </a:fld>
            <a:endParaRPr lang="en-US" dirty="0"/>
          </a:p>
        </p:txBody>
      </p:sp>
    </p:spTree>
    <p:extLst>
      <p:ext uri="{BB962C8B-B14F-4D97-AF65-F5344CB8AC3E}">
        <p14:creationId xmlns:p14="http://schemas.microsoft.com/office/powerpoint/2010/main" val="38587005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4FAB73BC-B049-4115-A692-8D63A059BFB8}" type="slidenum">
              <a:rPr lang="en-US" smtClean="0"/>
              <a:t>3</a:t>
            </a:fld>
            <a:endParaRPr lang="en-US" dirty="0"/>
          </a:p>
        </p:txBody>
      </p:sp>
      <p:graphicFrame>
        <p:nvGraphicFramePr>
          <p:cNvPr id="5" name="Content Placeholder 4"/>
          <p:cNvGraphicFramePr>
            <a:graphicFrameLocks noGrp="1"/>
          </p:cNvGraphicFramePr>
          <p:nvPr>
            <p:ph idx="4294967295"/>
            <p:extLst>
              <p:ext uri="{D42A27DB-BD31-4B8C-83A1-F6EECF244321}">
                <p14:modId xmlns:p14="http://schemas.microsoft.com/office/powerpoint/2010/main" val="1616738000"/>
              </p:ext>
            </p:extLst>
          </p:nvPr>
        </p:nvGraphicFramePr>
        <p:xfrm>
          <a:off x="423863" y="512763"/>
          <a:ext cx="8720137" cy="56896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8984230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2960" y="383586"/>
            <a:ext cx="7543800" cy="968438"/>
          </a:xfrm>
        </p:spPr>
        <p:txBody>
          <a:bodyPr>
            <a:normAutofit fontScale="90000"/>
          </a:bodyPr>
          <a:lstStyle/>
          <a:p>
            <a:r>
              <a:rPr lang="en-US" dirty="0" smtClean="0"/>
              <a:t>“Dear Colleague” Letter &amp; FAQ Guidance</a:t>
            </a:r>
            <a:endParaRPr lang="en-US" dirty="0"/>
          </a:p>
        </p:txBody>
      </p:sp>
      <p:sp>
        <p:nvSpPr>
          <p:cNvPr id="3" name="Slide Number Placeholder 2"/>
          <p:cNvSpPr>
            <a:spLocks noGrp="1"/>
          </p:cNvSpPr>
          <p:nvPr>
            <p:ph type="sldNum" sz="quarter" idx="12"/>
          </p:nvPr>
        </p:nvSpPr>
        <p:spPr/>
        <p:txBody>
          <a:bodyPr/>
          <a:lstStyle/>
          <a:p>
            <a:fld id="{4FAB73BC-B049-4115-A692-8D63A059BFB8}" type="slidenum">
              <a:rPr lang="en-US" smtClean="0"/>
              <a:t>4</a:t>
            </a:fld>
            <a:endParaRPr lang="en-US" dirty="0"/>
          </a:p>
        </p:txBody>
      </p:sp>
      <p:sp>
        <p:nvSpPr>
          <p:cNvPr id="4" name="Content Placeholder 3"/>
          <p:cNvSpPr>
            <a:spLocks noGrp="1"/>
          </p:cNvSpPr>
          <p:nvPr>
            <p:ph idx="1"/>
          </p:nvPr>
        </p:nvSpPr>
        <p:spPr>
          <a:xfrm>
            <a:off x="822959" y="1453028"/>
            <a:ext cx="7543801" cy="4723485"/>
          </a:xfrm>
        </p:spPr>
        <p:txBody>
          <a:bodyPr>
            <a:normAutofit/>
          </a:bodyPr>
          <a:lstStyle/>
          <a:p>
            <a:pPr marL="0" indent="0">
              <a:buNone/>
            </a:pPr>
            <a:r>
              <a:rPr lang="en-US" sz="1400" i="1" dirty="0" smtClean="0"/>
              <a:t>Office of Civil Rights &amp; the Office of Special Education and Rehabilitative Services (OSERS)</a:t>
            </a:r>
          </a:p>
          <a:p>
            <a:pPr marL="0" indent="0">
              <a:buNone/>
            </a:pPr>
            <a:r>
              <a:rPr lang="en-US" u="sng" dirty="0" smtClean="0"/>
              <a:t>GOAL</a:t>
            </a:r>
            <a:r>
              <a:rPr lang="en-US" dirty="0" smtClean="0"/>
              <a:t>: Update</a:t>
            </a:r>
            <a:r>
              <a:rPr lang="en-US" dirty="0"/>
              <a:t> educators, parents, students, and other stakeholders to better understand </a:t>
            </a:r>
            <a:r>
              <a:rPr lang="en-US" i="1" u="sng" dirty="0">
                <a:solidFill>
                  <a:srgbClr val="7684C1"/>
                </a:solidFill>
              </a:rPr>
              <a:t>the rights of students with disabilities in public charter schools</a:t>
            </a:r>
            <a:r>
              <a:rPr lang="en-US" dirty="0">
                <a:solidFill>
                  <a:srgbClr val="7684C1"/>
                </a:solidFill>
              </a:rPr>
              <a:t> </a:t>
            </a:r>
            <a:r>
              <a:rPr lang="en-US" dirty="0"/>
              <a:t>under </a:t>
            </a:r>
            <a:r>
              <a:rPr lang="en-US" dirty="0" smtClean="0"/>
              <a:t>Section </a:t>
            </a:r>
            <a:r>
              <a:rPr lang="en-US" dirty="0"/>
              <a:t>504 and </a:t>
            </a:r>
            <a:r>
              <a:rPr lang="en-US" dirty="0" smtClean="0"/>
              <a:t>IDEA</a:t>
            </a:r>
          </a:p>
          <a:p>
            <a:pPr marL="0" indent="0">
              <a:buNone/>
            </a:pPr>
            <a:endParaRPr lang="en-US" dirty="0"/>
          </a:p>
          <a:p>
            <a:pPr marL="0" indent="0">
              <a:buNone/>
            </a:pPr>
            <a:r>
              <a:rPr lang="en-US" u="sng" dirty="0" smtClean="0"/>
              <a:t>CORE MESSAGES:</a:t>
            </a:r>
            <a:r>
              <a:rPr lang="en-US" dirty="0"/>
              <a:t> </a:t>
            </a:r>
            <a:endParaRPr lang="en-US" dirty="0" smtClean="0"/>
          </a:p>
          <a:p>
            <a:pPr lvl="1"/>
            <a:r>
              <a:rPr lang="en-US" dirty="0"/>
              <a:t>Section 504 of the Rehabilitation Act of 1973 prohibit disability discrimination by recipients of Federal financial assistance. </a:t>
            </a:r>
          </a:p>
          <a:p>
            <a:pPr lvl="1"/>
            <a:r>
              <a:rPr lang="en-US" dirty="0"/>
              <a:t>Section 504 prohibits Federally-assisted LEAs from discriminating against </a:t>
            </a:r>
            <a:r>
              <a:rPr lang="en-US" i="1" dirty="0">
                <a:solidFill>
                  <a:srgbClr val="7684C1"/>
                </a:solidFill>
              </a:rPr>
              <a:t>current and prospective students </a:t>
            </a:r>
            <a:r>
              <a:rPr lang="en-US" dirty="0"/>
              <a:t>on the basis of disability.</a:t>
            </a:r>
          </a:p>
          <a:p>
            <a:pPr lvl="1"/>
            <a:r>
              <a:rPr lang="en-US" dirty="0"/>
              <a:t>Section 504 requires all Federally-assisted LEAs to ensure that all their public schools (including charter schools that are part of a traditional LEA) are </a:t>
            </a:r>
            <a:r>
              <a:rPr lang="en-US" i="1" dirty="0">
                <a:solidFill>
                  <a:srgbClr val="7684C1"/>
                </a:solidFill>
              </a:rPr>
              <a:t>operated in compliance with Section 504.</a:t>
            </a:r>
          </a:p>
          <a:p>
            <a:pPr marL="0" indent="0">
              <a:buNone/>
            </a:pPr>
            <a:endParaRPr lang="en-US" dirty="0" smtClean="0"/>
          </a:p>
        </p:txBody>
      </p:sp>
    </p:spTree>
    <p:extLst>
      <p:ext uri="{BB962C8B-B14F-4D97-AF65-F5344CB8AC3E}">
        <p14:creationId xmlns:p14="http://schemas.microsoft.com/office/powerpoint/2010/main" val="38047641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400" dirty="0"/>
              <a:t>Nondiscrimination Required in All Recruitment and Other Activities Related to Admission and Enrollment</a:t>
            </a:r>
            <a:r>
              <a:rPr lang="en-US" sz="2400" dirty="0" smtClean="0"/>
              <a:t>:</a:t>
            </a:r>
            <a:r>
              <a:rPr lang="en-US" sz="2400" i="1" dirty="0">
                <a:solidFill>
                  <a:srgbClr val="7684C1"/>
                </a:solidFill>
              </a:rPr>
              <a:t> Recruitment</a:t>
            </a:r>
            <a:endParaRPr lang="en-US" sz="2400" dirty="0"/>
          </a:p>
        </p:txBody>
      </p:sp>
      <p:sp>
        <p:nvSpPr>
          <p:cNvPr id="3" name="Slide Number Placeholder 2"/>
          <p:cNvSpPr>
            <a:spLocks noGrp="1"/>
          </p:cNvSpPr>
          <p:nvPr>
            <p:ph type="sldNum" sz="quarter" idx="12"/>
          </p:nvPr>
        </p:nvSpPr>
        <p:spPr/>
        <p:txBody>
          <a:bodyPr/>
          <a:lstStyle/>
          <a:p>
            <a:fld id="{4FAB73BC-B049-4115-A692-8D63A059BFB8}" type="slidenum">
              <a:rPr lang="en-US" smtClean="0"/>
              <a:t>5</a:t>
            </a:fld>
            <a:endParaRPr lang="en-US" dirty="0"/>
          </a:p>
        </p:txBody>
      </p:sp>
      <p:sp>
        <p:nvSpPr>
          <p:cNvPr id="4" name="Content Placeholder 3"/>
          <p:cNvSpPr>
            <a:spLocks noGrp="1"/>
          </p:cNvSpPr>
          <p:nvPr>
            <p:ph idx="1"/>
          </p:nvPr>
        </p:nvSpPr>
        <p:spPr>
          <a:xfrm>
            <a:off x="822959" y="1671715"/>
            <a:ext cx="7791652" cy="4905548"/>
          </a:xfrm>
        </p:spPr>
        <p:txBody>
          <a:bodyPr>
            <a:normAutofit/>
          </a:bodyPr>
          <a:lstStyle/>
          <a:p>
            <a:pPr lvl="1"/>
            <a:r>
              <a:rPr lang="en-US" dirty="0"/>
              <a:t>Both informal and formal recruitment materials and </a:t>
            </a:r>
            <a:r>
              <a:rPr lang="en-US" dirty="0" smtClean="0"/>
              <a:t>meetings</a:t>
            </a:r>
          </a:p>
          <a:p>
            <a:pPr marL="201168" lvl="1" indent="0">
              <a:buNone/>
            </a:pPr>
            <a:endParaRPr lang="en-US" dirty="0" smtClean="0"/>
          </a:p>
          <a:p>
            <a:pPr lvl="1"/>
            <a:r>
              <a:rPr lang="en-US" dirty="0"/>
              <a:t>Examples: Statements indicating discrimination in recruitment would include those</a:t>
            </a:r>
            <a:r>
              <a:rPr lang="en-US" dirty="0" smtClean="0"/>
              <a:t>:</a:t>
            </a:r>
          </a:p>
          <a:p>
            <a:pPr lvl="2"/>
            <a:r>
              <a:rPr lang="en-US" sz="1800" dirty="0" smtClean="0"/>
              <a:t>Based </a:t>
            </a:r>
            <a:r>
              <a:rPr lang="en-US" sz="1800" dirty="0"/>
              <a:t>directly on disability (e.g., “students with an intellectual disability will not be accepted</a:t>
            </a:r>
            <a:r>
              <a:rPr lang="en-US" sz="1800" dirty="0" smtClean="0"/>
              <a:t>”)</a:t>
            </a:r>
          </a:p>
          <a:p>
            <a:pPr lvl="2"/>
            <a:r>
              <a:rPr lang="en-US" sz="1800" dirty="0" smtClean="0"/>
              <a:t>Based </a:t>
            </a:r>
            <a:r>
              <a:rPr lang="en-US" sz="1800" dirty="0"/>
              <a:t>indirectly on disability (e.g., “all students are required to be present at school at least 170 of the 180 school days per year without exception” would indicate discrimination under Section 504 against prospective students with a disability that causes them to miss more than ten school days per year</a:t>
            </a:r>
            <a:r>
              <a:rPr lang="en-US" sz="1800" dirty="0" smtClean="0"/>
              <a:t>)</a:t>
            </a:r>
          </a:p>
          <a:p>
            <a:pPr lvl="2"/>
            <a:r>
              <a:rPr lang="en-US" sz="1800" dirty="0" smtClean="0"/>
              <a:t>Based </a:t>
            </a:r>
            <a:r>
              <a:rPr lang="en-US" sz="1800" dirty="0"/>
              <a:t>on noncompliance with an obligation that is required of the recipient under Section 504 (e.g., “students with a current or previous IEP or Section 504 plan will not be admitted” or “students who require a sign language interpreter will not be admitted</a:t>
            </a:r>
            <a:r>
              <a:rPr lang="en-US" sz="1800" dirty="0" smtClean="0"/>
              <a:t>”).</a:t>
            </a:r>
            <a:endParaRPr lang="en-US" sz="1800" i="1" dirty="0" smtClean="0">
              <a:solidFill>
                <a:srgbClr val="7684C1"/>
              </a:solidFill>
            </a:endParaRPr>
          </a:p>
        </p:txBody>
      </p:sp>
    </p:spTree>
    <p:extLst>
      <p:ext uri="{BB962C8B-B14F-4D97-AF65-F5344CB8AC3E}">
        <p14:creationId xmlns:p14="http://schemas.microsoft.com/office/powerpoint/2010/main" val="11433317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400" dirty="0"/>
              <a:t>Nondiscrimination Required in All Recruitment and Other Activities Related to Admission and Enrollment</a:t>
            </a:r>
            <a:r>
              <a:rPr lang="en-US" sz="2400" dirty="0" smtClean="0"/>
              <a:t>:</a:t>
            </a:r>
            <a:r>
              <a:rPr lang="en-US" sz="2400" i="1" dirty="0">
                <a:solidFill>
                  <a:srgbClr val="7684C1"/>
                </a:solidFill>
              </a:rPr>
              <a:t> </a:t>
            </a:r>
            <a:r>
              <a:rPr lang="en-US" sz="2400" i="1" dirty="0" smtClean="0">
                <a:solidFill>
                  <a:srgbClr val="7684C1"/>
                </a:solidFill>
              </a:rPr>
              <a:t>Application</a:t>
            </a:r>
            <a:endParaRPr lang="en-US" sz="2400" dirty="0"/>
          </a:p>
        </p:txBody>
      </p:sp>
      <p:sp>
        <p:nvSpPr>
          <p:cNvPr id="3" name="Slide Number Placeholder 2"/>
          <p:cNvSpPr>
            <a:spLocks noGrp="1"/>
          </p:cNvSpPr>
          <p:nvPr>
            <p:ph type="sldNum" sz="quarter" idx="12"/>
          </p:nvPr>
        </p:nvSpPr>
        <p:spPr/>
        <p:txBody>
          <a:bodyPr/>
          <a:lstStyle/>
          <a:p>
            <a:fld id="{4FAB73BC-B049-4115-A692-8D63A059BFB8}" type="slidenum">
              <a:rPr lang="en-US" smtClean="0"/>
              <a:t>6</a:t>
            </a:fld>
            <a:endParaRPr lang="en-US" dirty="0"/>
          </a:p>
        </p:txBody>
      </p:sp>
      <p:sp>
        <p:nvSpPr>
          <p:cNvPr id="5" name="Content Placeholder 3"/>
          <p:cNvSpPr>
            <a:spLocks noGrp="1"/>
          </p:cNvSpPr>
          <p:nvPr>
            <p:ph idx="1"/>
          </p:nvPr>
        </p:nvSpPr>
        <p:spPr>
          <a:xfrm>
            <a:off x="822325" y="1671638"/>
            <a:ext cx="7543800" cy="4159250"/>
          </a:xfrm>
        </p:spPr>
        <p:txBody>
          <a:bodyPr>
            <a:normAutofit/>
          </a:bodyPr>
          <a:lstStyle/>
          <a:p>
            <a:pPr lvl="1"/>
            <a:r>
              <a:rPr lang="en-US" dirty="0" smtClean="0"/>
              <a:t>Available on an equal basis to persons with a disability so that persons with disabilities have an equal opportunity to participate and apply</a:t>
            </a:r>
          </a:p>
          <a:p>
            <a:pPr marL="201168" lvl="1" indent="0">
              <a:buNone/>
            </a:pPr>
            <a:endParaRPr lang="en-US" dirty="0" smtClean="0"/>
          </a:p>
          <a:p>
            <a:pPr lvl="1"/>
            <a:r>
              <a:rPr lang="en-US" dirty="0"/>
              <a:t>Examples: </a:t>
            </a:r>
            <a:endParaRPr lang="en-US" dirty="0" smtClean="0"/>
          </a:p>
          <a:p>
            <a:pPr lvl="2"/>
            <a:r>
              <a:rPr lang="en-US" sz="1800" dirty="0" smtClean="0"/>
              <a:t>By </a:t>
            </a:r>
            <a:r>
              <a:rPr lang="en-US" sz="1800" dirty="0"/>
              <a:t>offering a large print application for persons with low vision and ensuring that web-based application materials can be accessed by persons who use screen reader technology so that, for example, persons who are blind or have low vision can access and use them</a:t>
            </a:r>
            <a:r>
              <a:rPr lang="en-US" sz="1800" dirty="0" smtClean="0"/>
              <a:t>.</a:t>
            </a:r>
            <a:endParaRPr lang="en-US" sz="1800" i="1" dirty="0">
              <a:solidFill>
                <a:srgbClr val="7684C1"/>
              </a:solidFill>
            </a:endParaRPr>
          </a:p>
          <a:p>
            <a:pPr lvl="1"/>
            <a:endParaRPr lang="en-US" sz="2200" dirty="0" smtClean="0">
              <a:solidFill>
                <a:srgbClr val="7684C1"/>
              </a:solidFill>
            </a:endParaRPr>
          </a:p>
          <a:p>
            <a:pPr lvl="1"/>
            <a:r>
              <a:rPr lang="en-US" dirty="0" smtClean="0">
                <a:solidFill>
                  <a:srgbClr val="7684C1"/>
                </a:solidFill>
              </a:rPr>
              <a:t>Letters of intent should never ask about disability status</a:t>
            </a:r>
            <a:endParaRPr lang="en-US" dirty="0" smtClean="0"/>
          </a:p>
        </p:txBody>
      </p:sp>
    </p:spTree>
    <p:extLst>
      <p:ext uri="{BB962C8B-B14F-4D97-AF65-F5344CB8AC3E}">
        <p14:creationId xmlns:p14="http://schemas.microsoft.com/office/powerpoint/2010/main" val="26116301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400" dirty="0"/>
              <a:t>Nondiscrimination Required in All Recruitment and Other Activities Related to Admission and Enrollment</a:t>
            </a:r>
            <a:r>
              <a:rPr lang="en-US" sz="2400" dirty="0" smtClean="0"/>
              <a:t>:</a:t>
            </a:r>
            <a:r>
              <a:rPr lang="en-US" sz="2400" i="1" dirty="0">
                <a:solidFill>
                  <a:srgbClr val="7684C1"/>
                </a:solidFill>
              </a:rPr>
              <a:t> </a:t>
            </a:r>
            <a:r>
              <a:rPr lang="en-US" sz="2400" i="1" dirty="0" smtClean="0">
                <a:solidFill>
                  <a:srgbClr val="7684C1"/>
                </a:solidFill>
              </a:rPr>
              <a:t>Applicant Pool Assembly</a:t>
            </a:r>
            <a:endParaRPr lang="en-US" sz="2400" dirty="0"/>
          </a:p>
        </p:txBody>
      </p:sp>
      <p:sp>
        <p:nvSpPr>
          <p:cNvPr id="3" name="Slide Number Placeholder 2"/>
          <p:cNvSpPr>
            <a:spLocks noGrp="1"/>
          </p:cNvSpPr>
          <p:nvPr>
            <p:ph type="sldNum" sz="quarter" idx="12"/>
          </p:nvPr>
        </p:nvSpPr>
        <p:spPr/>
        <p:txBody>
          <a:bodyPr/>
          <a:lstStyle/>
          <a:p>
            <a:fld id="{4FAB73BC-B049-4115-A692-8D63A059BFB8}" type="slidenum">
              <a:rPr lang="en-US" smtClean="0"/>
              <a:t>7</a:t>
            </a:fld>
            <a:endParaRPr lang="en-US" dirty="0"/>
          </a:p>
        </p:txBody>
      </p:sp>
      <p:sp>
        <p:nvSpPr>
          <p:cNvPr id="5" name="Content Placeholder 3"/>
          <p:cNvSpPr txBox="1">
            <a:spLocks/>
          </p:cNvSpPr>
          <p:nvPr/>
        </p:nvSpPr>
        <p:spPr>
          <a:xfrm>
            <a:off x="822325" y="1671638"/>
            <a:ext cx="7543800" cy="4159250"/>
          </a:xfrm>
          <a:prstGeom prst="rect">
            <a:avLst/>
          </a:prstGeom>
        </p:spPr>
        <p:txBody>
          <a:bodyPr vert="horz" lIns="0" tIns="45720" rIns="0" bIns="45720" rtlCol="0">
            <a:norm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lvl="1"/>
            <a:r>
              <a:rPr lang="en-US" dirty="0" smtClean="0"/>
              <a:t>Section 504 </a:t>
            </a:r>
            <a:r>
              <a:rPr lang="en-US" i="1" dirty="0" smtClean="0">
                <a:solidFill>
                  <a:srgbClr val="7684C1"/>
                </a:solidFill>
              </a:rPr>
              <a:t>prohibits treating qualified individuals with disabilities differently than individuals without disabilities on the basis of disability</a:t>
            </a:r>
            <a:r>
              <a:rPr lang="en-US" dirty="0" smtClean="0"/>
              <a:t>, unless the different treatment is necessary to provide the individual with a disability with aids, benefits, or services</a:t>
            </a:r>
          </a:p>
          <a:p>
            <a:pPr marL="201168" lvl="1" indent="0">
              <a:buFont typeface="Calibri" pitchFamily="34" charset="0"/>
              <a:buNone/>
            </a:pPr>
            <a:endParaRPr lang="en-US" dirty="0" smtClean="0"/>
          </a:p>
          <a:p>
            <a:pPr lvl="1"/>
            <a:r>
              <a:rPr lang="en-US" dirty="0"/>
              <a:t>Section 504 also prohibits a charter school from having a policy or practice that, while not referencing disabilities, excludes any student because the student needs special education or related aids and services in order to ensure FAPE</a:t>
            </a:r>
            <a:endParaRPr lang="en-US" sz="3200" i="1" dirty="0" smtClean="0">
              <a:solidFill>
                <a:srgbClr val="7684C1"/>
              </a:solidFill>
            </a:endParaRPr>
          </a:p>
        </p:txBody>
      </p:sp>
    </p:spTree>
    <p:extLst>
      <p:ext uri="{BB962C8B-B14F-4D97-AF65-F5344CB8AC3E}">
        <p14:creationId xmlns:p14="http://schemas.microsoft.com/office/powerpoint/2010/main" val="12036622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400" dirty="0"/>
              <a:t>Nondiscrimination Required in All Recruitment and Other Activities Related to Admission and Enrollment</a:t>
            </a:r>
            <a:r>
              <a:rPr lang="en-US" sz="2400" dirty="0" smtClean="0"/>
              <a:t>:</a:t>
            </a:r>
            <a:r>
              <a:rPr lang="en-US" sz="2400" i="1" dirty="0">
                <a:solidFill>
                  <a:srgbClr val="7684C1"/>
                </a:solidFill>
              </a:rPr>
              <a:t> </a:t>
            </a:r>
            <a:r>
              <a:rPr lang="en-US" sz="2400" i="1" dirty="0" smtClean="0">
                <a:solidFill>
                  <a:srgbClr val="7684C1"/>
                </a:solidFill>
              </a:rPr>
              <a:t>Admission</a:t>
            </a:r>
            <a:endParaRPr lang="en-US" sz="2400" dirty="0"/>
          </a:p>
        </p:txBody>
      </p:sp>
      <p:sp>
        <p:nvSpPr>
          <p:cNvPr id="3" name="Slide Number Placeholder 2"/>
          <p:cNvSpPr>
            <a:spLocks noGrp="1"/>
          </p:cNvSpPr>
          <p:nvPr>
            <p:ph type="sldNum" sz="quarter" idx="12"/>
          </p:nvPr>
        </p:nvSpPr>
        <p:spPr/>
        <p:txBody>
          <a:bodyPr/>
          <a:lstStyle/>
          <a:p>
            <a:fld id="{4FAB73BC-B049-4115-A692-8D63A059BFB8}" type="slidenum">
              <a:rPr lang="en-US" smtClean="0"/>
              <a:t>8</a:t>
            </a:fld>
            <a:endParaRPr lang="en-US" dirty="0"/>
          </a:p>
        </p:txBody>
      </p:sp>
      <p:sp>
        <p:nvSpPr>
          <p:cNvPr id="4" name="Content Placeholder 3"/>
          <p:cNvSpPr>
            <a:spLocks noGrp="1"/>
          </p:cNvSpPr>
          <p:nvPr>
            <p:ph idx="1"/>
          </p:nvPr>
        </p:nvSpPr>
        <p:spPr>
          <a:xfrm>
            <a:off x="822959" y="1671715"/>
            <a:ext cx="7543801" cy="4159045"/>
          </a:xfrm>
        </p:spPr>
        <p:txBody>
          <a:bodyPr>
            <a:normAutofit/>
          </a:bodyPr>
          <a:lstStyle/>
          <a:p>
            <a:r>
              <a:rPr lang="en-US" dirty="0"/>
              <a:t>During the </a:t>
            </a:r>
            <a:r>
              <a:rPr lang="en-US" dirty="0" smtClean="0"/>
              <a:t>letter of intent </a:t>
            </a:r>
            <a:r>
              <a:rPr lang="en-US" dirty="0"/>
              <a:t>and admission process </a:t>
            </a:r>
            <a:r>
              <a:rPr lang="en-US" dirty="0" smtClean="0"/>
              <a:t>in </a:t>
            </a:r>
            <a:r>
              <a:rPr lang="en-US" dirty="0"/>
              <a:t>the charter school, it is generally not permissible </a:t>
            </a:r>
            <a:r>
              <a:rPr lang="en-US" dirty="0" smtClean="0"/>
              <a:t>to </a:t>
            </a:r>
            <a:r>
              <a:rPr lang="en-US" dirty="0"/>
              <a:t>ask a prospective student whether the student has a </a:t>
            </a:r>
            <a:r>
              <a:rPr lang="en-US" dirty="0" smtClean="0"/>
              <a:t>disability</a:t>
            </a:r>
          </a:p>
          <a:p>
            <a:r>
              <a:rPr lang="en-US" dirty="0"/>
              <a:t>T</a:t>
            </a:r>
            <a:r>
              <a:rPr lang="en-US" dirty="0" smtClean="0"/>
              <a:t>here </a:t>
            </a:r>
            <a:r>
              <a:rPr lang="en-US" dirty="0"/>
              <a:t>is generally no legitimate reason to ask about or consider a student’s disability in the </a:t>
            </a:r>
            <a:r>
              <a:rPr lang="en-US" dirty="0" smtClean="0"/>
              <a:t>or </a:t>
            </a:r>
            <a:r>
              <a:rPr lang="en-US" dirty="0"/>
              <a:t>rejecting applications or in admitting students to process of initially accepting a charter school. For this reason, </a:t>
            </a:r>
            <a:r>
              <a:rPr lang="en-US" i="1" u="sng" dirty="0">
                <a:solidFill>
                  <a:srgbClr val="7684C1"/>
                </a:solidFill>
              </a:rPr>
              <a:t>any </a:t>
            </a:r>
            <a:r>
              <a:rPr lang="en-US" i="1" u="sng" dirty="0" smtClean="0">
                <a:solidFill>
                  <a:srgbClr val="7684C1"/>
                </a:solidFill>
              </a:rPr>
              <a:t>pre-admission </a:t>
            </a:r>
            <a:r>
              <a:rPr lang="en-US" i="1" u="sng" dirty="0">
                <a:solidFill>
                  <a:srgbClr val="7684C1"/>
                </a:solidFill>
              </a:rPr>
              <a:t>inquiry about disability during the charter school application and admissions process is generally prohibited</a:t>
            </a:r>
            <a:r>
              <a:rPr lang="en-US" dirty="0">
                <a:solidFill>
                  <a:srgbClr val="7684C1"/>
                </a:solidFill>
              </a:rPr>
              <a:t> </a:t>
            </a:r>
            <a:r>
              <a:rPr lang="en-US" dirty="0"/>
              <a:t>as unnecessary different treatment on the basis of disability</a:t>
            </a:r>
            <a:endParaRPr lang="en-US" i="1" dirty="0" smtClean="0">
              <a:solidFill>
                <a:srgbClr val="7684C1"/>
              </a:solidFill>
            </a:endParaRPr>
          </a:p>
        </p:txBody>
      </p:sp>
    </p:spTree>
    <p:extLst>
      <p:ext uri="{BB962C8B-B14F-4D97-AF65-F5344CB8AC3E}">
        <p14:creationId xmlns:p14="http://schemas.microsoft.com/office/powerpoint/2010/main" val="38786744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400" dirty="0"/>
              <a:t>Nondiscrimination Required in All Recruitment and Other Activities Related to Admission and Enrollment</a:t>
            </a:r>
            <a:r>
              <a:rPr lang="en-US" sz="2400" dirty="0" smtClean="0"/>
              <a:t>:</a:t>
            </a:r>
            <a:r>
              <a:rPr lang="en-US" sz="2400" i="1" dirty="0">
                <a:solidFill>
                  <a:srgbClr val="7684C1"/>
                </a:solidFill>
              </a:rPr>
              <a:t> </a:t>
            </a:r>
            <a:r>
              <a:rPr lang="en-US" sz="2400" i="1" dirty="0" smtClean="0">
                <a:solidFill>
                  <a:srgbClr val="7684C1"/>
                </a:solidFill>
              </a:rPr>
              <a:t>Enrollment</a:t>
            </a:r>
            <a:endParaRPr lang="en-US" sz="2400" dirty="0"/>
          </a:p>
        </p:txBody>
      </p:sp>
      <p:sp>
        <p:nvSpPr>
          <p:cNvPr id="3" name="Slide Number Placeholder 2"/>
          <p:cNvSpPr>
            <a:spLocks noGrp="1"/>
          </p:cNvSpPr>
          <p:nvPr>
            <p:ph type="sldNum" sz="quarter" idx="12"/>
          </p:nvPr>
        </p:nvSpPr>
        <p:spPr/>
        <p:txBody>
          <a:bodyPr/>
          <a:lstStyle/>
          <a:p>
            <a:fld id="{4FAB73BC-B049-4115-A692-8D63A059BFB8}" type="slidenum">
              <a:rPr lang="en-US" smtClean="0"/>
              <a:t>9</a:t>
            </a:fld>
            <a:endParaRPr lang="en-US" dirty="0"/>
          </a:p>
        </p:txBody>
      </p:sp>
      <p:sp>
        <p:nvSpPr>
          <p:cNvPr id="4" name="Content Placeholder 3"/>
          <p:cNvSpPr>
            <a:spLocks noGrp="1"/>
          </p:cNvSpPr>
          <p:nvPr>
            <p:ph idx="1"/>
          </p:nvPr>
        </p:nvSpPr>
        <p:spPr>
          <a:xfrm>
            <a:off x="822959" y="1671715"/>
            <a:ext cx="7543801" cy="4159045"/>
          </a:xfrm>
        </p:spPr>
        <p:txBody>
          <a:bodyPr>
            <a:normAutofit/>
          </a:bodyPr>
          <a:lstStyle/>
          <a:p>
            <a:r>
              <a:rPr lang="en-US" dirty="0"/>
              <a:t>Upon </a:t>
            </a:r>
            <a:r>
              <a:rPr lang="en-US" u="sng" dirty="0"/>
              <a:t>enrollment</a:t>
            </a:r>
            <a:r>
              <a:rPr lang="en-US" dirty="0"/>
              <a:t>, it is permissible for the charter school to ask a student whether he or she has a disability in order to ensure that the school </a:t>
            </a:r>
            <a:r>
              <a:rPr lang="en-US" dirty="0" smtClean="0"/>
              <a:t>can provide </a:t>
            </a:r>
            <a:r>
              <a:rPr lang="en-US" dirty="0"/>
              <a:t>FAPE. </a:t>
            </a:r>
            <a:endParaRPr lang="en-US" dirty="0" smtClean="0"/>
          </a:p>
          <a:p>
            <a:pPr lvl="1"/>
            <a:r>
              <a:rPr lang="en-US" dirty="0" smtClean="0"/>
              <a:t>Such </a:t>
            </a:r>
            <a:r>
              <a:rPr lang="en-US" dirty="0"/>
              <a:t>information is protected under the Family Educational Rights and Privacy Act (FERPA)</a:t>
            </a:r>
            <a:endParaRPr lang="en-US" i="1" dirty="0" smtClean="0">
              <a:solidFill>
                <a:srgbClr val="7684C1"/>
              </a:solidFill>
            </a:endParaRPr>
          </a:p>
        </p:txBody>
      </p:sp>
    </p:spTree>
    <p:extLst>
      <p:ext uri="{BB962C8B-B14F-4D97-AF65-F5344CB8AC3E}">
        <p14:creationId xmlns:p14="http://schemas.microsoft.com/office/powerpoint/2010/main" val="619773015"/>
      </p:ext>
    </p:extLst>
  </p:cSld>
  <p:clrMapOvr>
    <a:masterClrMapping/>
  </p:clrMapOvr>
</p:sld>
</file>

<file path=ppt/theme/theme1.xml><?xml version="1.0" encoding="utf-8"?>
<a:theme xmlns:a="http://schemas.openxmlformats.org/drawingml/2006/main" name="Retrospect">
  <a:themeElements>
    <a:clrScheme name="CSI Theme - Dark">
      <a:dk1>
        <a:srgbClr val="4D4D4D"/>
      </a:dk1>
      <a:lt1>
        <a:sysClr val="window" lastClr="FFFFFF"/>
      </a:lt1>
      <a:dk2>
        <a:srgbClr val="4D4D4D"/>
      </a:dk2>
      <a:lt2>
        <a:srgbClr val="F8F8F8"/>
      </a:lt2>
      <a:accent1>
        <a:srgbClr val="4859A0"/>
      </a:accent1>
      <a:accent2>
        <a:srgbClr val="7684C1"/>
      </a:accent2>
      <a:accent3>
        <a:srgbClr val="E3E6F2"/>
      </a:accent3>
      <a:accent4>
        <a:srgbClr val="808080"/>
      </a:accent4>
      <a:accent5>
        <a:srgbClr val="5F5F5F"/>
      </a:accent5>
      <a:accent6>
        <a:srgbClr val="4D4D4D"/>
      </a:accent6>
      <a:hlink>
        <a:srgbClr val="ACB5D9"/>
      </a:hlink>
      <a:folHlink>
        <a:srgbClr val="E3E6F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PowerPoint Template - Bright.potx [Last saved by user]" id="{278A926C-D400-4083-8989-BF17B56BA5D7}" vid="{0F537DA7-792F-48DD-8A6B-37D066F4CAF8}"/>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PowerPoint Template - Bright</Template>
  <TotalTime>414</TotalTime>
  <Words>1631</Words>
  <Application>Microsoft Office PowerPoint</Application>
  <PresentationFormat>On-screen Show (4:3)</PresentationFormat>
  <Paragraphs>115</Paragraphs>
  <Slides>14</Slides>
  <Notes>11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14</vt:i4>
      </vt:variant>
    </vt:vector>
  </HeadingPairs>
  <TitlesOfParts>
    <vt:vector size="17" baseType="lpstr">
      <vt:lpstr>Arial</vt:lpstr>
      <vt:lpstr>Calibri</vt:lpstr>
      <vt:lpstr>Retrospect</vt:lpstr>
      <vt:lpstr>Enrollment &amp; Stability of Subgroup Populations</vt:lpstr>
      <vt:lpstr>Topics</vt:lpstr>
      <vt:lpstr>PowerPoint Presentation</vt:lpstr>
      <vt:lpstr>“Dear Colleague” Letter &amp; FAQ Guidance</vt:lpstr>
      <vt:lpstr>Nondiscrimination Required in All Recruitment and Other Activities Related to Admission and Enrollment: Recruitment</vt:lpstr>
      <vt:lpstr>Nondiscrimination Required in All Recruitment and Other Activities Related to Admission and Enrollment: Application</vt:lpstr>
      <vt:lpstr>Nondiscrimination Required in All Recruitment and Other Activities Related to Admission and Enrollment: Applicant Pool Assembly</vt:lpstr>
      <vt:lpstr>Nondiscrimination Required in All Recruitment and Other Activities Related to Admission and Enrollment: Admission</vt:lpstr>
      <vt:lpstr>Nondiscrimination Required in All Recruitment and Other Activities Related to Admission and Enrollment: Enrollment</vt:lpstr>
      <vt:lpstr>PowerPoint Presentation</vt:lpstr>
      <vt:lpstr>CSI’s Enrollment Procedures</vt:lpstr>
      <vt:lpstr>CSI’s Enrollment Procedures</vt:lpstr>
      <vt:lpstr>Stability </vt:lpstr>
      <vt:lpstr>PowerPoint Presentation</vt:lpstr>
    </vt:vector>
  </TitlesOfParts>
  <Company>Colorado Department Of Education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dc:title>
  <dc:creator>Vickland, Clare</dc:creator>
  <cp:lastModifiedBy>Stachokus, Nick</cp:lastModifiedBy>
  <cp:revision>28</cp:revision>
  <cp:lastPrinted>2017-09-07T14:55:42Z</cp:lastPrinted>
  <dcterms:created xsi:type="dcterms:W3CDTF">2017-08-28T19:39:29Z</dcterms:created>
  <dcterms:modified xsi:type="dcterms:W3CDTF">2017-10-05T15:09:59Z</dcterms:modified>
</cp:coreProperties>
</file>