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10" r:id="rId2"/>
    <p:sldId id="270" r:id="rId3"/>
    <p:sldId id="271" r:id="rId4"/>
    <p:sldId id="272" r:id="rId5"/>
    <p:sldId id="273" r:id="rId6"/>
    <p:sldId id="274" r:id="rId7"/>
    <p:sldId id="275" r:id="rId8"/>
    <p:sldId id="276" r:id="rId9"/>
    <p:sldId id="277" r:id="rId10"/>
    <p:sldId id="278" r:id="rId11"/>
    <p:sldId id="279" r:id="rId12"/>
    <p:sldId id="280" r:id="rId13"/>
    <p:sldId id="281" r:id="rId14"/>
    <p:sldId id="309" r:id="rId15"/>
    <p:sldId id="283" r:id="rId16"/>
    <p:sldId id="284" r:id="rId17"/>
    <p:sldId id="286" r:id="rId18"/>
    <p:sldId id="285" r:id="rId19"/>
    <p:sldId id="287" r:id="rId20"/>
    <p:sldId id="288" r:id="rId21"/>
    <p:sldId id="289" r:id="rId22"/>
    <p:sldId id="290" r:id="rId23"/>
    <p:sldId id="291" r:id="rId24"/>
    <p:sldId id="292" r:id="rId25"/>
    <p:sldId id="293" r:id="rId26"/>
    <p:sldId id="294" r:id="rId27"/>
    <p:sldId id="295" r:id="rId28"/>
    <p:sldId id="296" r:id="rId29"/>
    <p:sldId id="306" r:id="rId30"/>
    <p:sldId id="298" r:id="rId31"/>
    <p:sldId id="299" r:id="rId32"/>
    <p:sldId id="300" r:id="rId33"/>
    <p:sldId id="301" r:id="rId34"/>
    <p:sldId id="302" r:id="rId35"/>
    <p:sldId id="303" r:id="rId36"/>
    <p:sldId id="307" r:id="rId37"/>
    <p:sldId id="26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4E8"/>
    <a:srgbClr val="101E8E"/>
    <a:srgbClr val="EF7521"/>
    <a:srgbClr val="46797A"/>
    <a:srgbClr val="86BE40"/>
    <a:srgbClr val="FFC846"/>
    <a:srgbClr val="5C6670"/>
    <a:srgbClr val="488BC9"/>
    <a:srgbClr val="82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0" autoAdjust="0"/>
    <p:restoredTop sz="60394" autoAdjust="0"/>
  </p:normalViewPr>
  <p:slideViewPr>
    <p:cSldViewPr snapToGrid="0" showGuides="1">
      <p:cViewPr varScale="1">
        <p:scale>
          <a:sx n="72" d="100"/>
          <a:sy n="72" d="100"/>
        </p:scale>
        <p:origin x="2360" y="48"/>
      </p:cViewPr>
      <p:guideLst>
        <p:guide orient="horz" pos="2160"/>
        <p:guide pos="2880"/>
      </p:guideLst>
    </p:cSldViewPr>
  </p:slideViewPr>
  <p:outlineViewPr>
    <p:cViewPr>
      <p:scale>
        <a:sx n="33" d="100"/>
        <a:sy n="33" d="100"/>
      </p:scale>
      <p:origin x="0" y="-38448"/>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ACC5-D01F-4E12-9EA4-BEAB968D2500}"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BB25FB70-7CF9-479F-85D2-0C553C250025}">
      <dgm:prSet/>
      <dgm:spPr/>
      <dgm:t>
        <a:bodyPr/>
        <a:lstStyle/>
        <a:p>
          <a:pPr rtl="0"/>
          <a:r>
            <a:rPr lang="en-US" baseline="0" dirty="0" smtClean="0"/>
            <a:t>Program Availability </a:t>
          </a:r>
          <a:endParaRPr lang="en-US" dirty="0"/>
        </a:p>
      </dgm:t>
      <dgm:extLst>
        <a:ext uri="{E40237B7-FDA0-4F09-8148-C483321AD2D9}">
          <dgm14:cNvPr xmlns:dgm14="http://schemas.microsoft.com/office/drawing/2010/diagram" id="0" name="" descr="Describes program availability, compliant information, nondiscrimination statement" title="Public Notification Smart Art"/>
        </a:ext>
      </dgm:extLst>
    </dgm:pt>
    <dgm:pt modelId="{871C633F-8E0A-4DE1-AE15-3EF8DE429A2D}" type="parTrans" cxnId="{405ACD44-27E0-4A27-A001-2D2CD81CB989}">
      <dgm:prSet/>
      <dgm:spPr/>
      <dgm:t>
        <a:bodyPr/>
        <a:lstStyle/>
        <a:p>
          <a:endParaRPr lang="en-US"/>
        </a:p>
      </dgm:t>
    </dgm:pt>
    <dgm:pt modelId="{18A6AAD7-4E70-45C3-8922-315B3536D614}" type="sibTrans" cxnId="{405ACD44-27E0-4A27-A001-2D2CD81CB989}">
      <dgm:prSet/>
      <dgm:spPr/>
      <dgm:t>
        <a:bodyPr/>
        <a:lstStyle/>
        <a:p>
          <a:endParaRPr lang="en-US"/>
        </a:p>
      </dgm:t>
    </dgm:pt>
    <dgm:pt modelId="{01E91B17-2C2B-4454-9EAF-088C0DD42591}">
      <dgm:prSet/>
      <dgm:spPr/>
      <dgm:t>
        <a:bodyPr/>
        <a:lstStyle/>
        <a:p>
          <a:pPr rtl="0"/>
          <a:r>
            <a:rPr lang="en-US" baseline="0" dirty="0" smtClean="0"/>
            <a:t>Complaint Information</a:t>
          </a:r>
          <a:endParaRPr lang="en-US" dirty="0"/>
        </a:p>
      </dgm:t>
    </dgm:pt>
    <dgm:pt modelId="{63D98836-B259-453E-8E75-7DA674488EE8}" type="parTrans" cxnId="{5D81137F-D0CF-4A57-B001-5BA84AF170BF}">
      <dgm:prSet/>
      <dgm:spPr/>
      <dgm:t>
        <a:bodyPr/>
        <a:lstStyle/>
        <a:p>
          <a:endParaRPr lang="en-US"/>
        </a:p>
      </dgm:t>
    </dgm:pt>
    <dgm:pt modelId="{F6DDB9EC-E535-4048-B127-50E1D7541929}" type="sibTrans" cxnId="{5D81137F-D0CF-4A57-B001-5BA84AF170BF}">
      <dgm:prSet/>
      <dgm:spPr/>
      <dgm:t>
        <a:bodyPr/>
        <a:lstStyle/>
        <a:p>
          <a:endParaRPr lang="en-US"/>
        </a:p>
      </dgm:t>
    </dgm:pt>
    <dgm:pt modelId="{D8C10BDD-3C6E-45F0-BB37-22A61C56E30D}">
      <dgm:prSet/>
      <dgm:spPr/>
      <dgm:t>
        <a:bodyPr/>
        <a:lstStyle/>
        <a:p>
          <a:pPr rtl="0"/>
          <a:r>
            <a:rPr lang="en-US" baseline="0" dirty="0" smtClean="0"/>
            <a:t>Nondiscrimination Statement</a:t>
          </a:r>
          <a:endParaRPr lang="en-US" dirty="0"/>
        </a:p>
      </dgm:t>
    </dgm:pt>
    <dgm:pt modelId="{1EC06AA0-C228-4AF9-A676-A240779E3E01}" type="parTrans" cxnId="{C27CA4BA-4C8A-4B45-AF78-A1D04C2DD9A6}">
      <dgm:prSet/>
      <dgm:spPr/>
      <dgm:t>
        <a:bodyPr/>
        <a:lstStyle/>
        <a:p>
          <a:endParaRPr lang="en-US"/>
        </a:p>
      </dgm:t>
    </dgm:pt>
    <dgm:pt modelId="{5367F60F-9B48-4B2C-B3A4-4D591FCACB82}" type="sibTrans" cxnId="{C27CA4BA-4C8A-4B45-AF78-A1D04C2DD9A6}">
      <dgm:prSet/>
      <dgm:spPr/>
      <dgm:t>
        <a:bodyPr/>
        <a:lstStyle/>
        <a:p>
          <a:endParaRPr lang="en-US"/>
        </a:p>
      </dgm:t>
    </dgm:pt>
    <dgm:pt modelId="{78D16B27-A60A-4D34-9236-C7B68417AA83}">
      <dgm:prSet/>
      <dgm:spPr/>
      <dgm:t>
        <a:bodyPr/>
        <a:lstStyle/>
        <a:p>
          <a:pPr rtl="0"/>
          <a:r>
            <a:rPr lang="en-US" dirty="0" smtClean="0"/>
            <a:t>Take specific action to inform applicants, participants, and potentially eligible persons of their program rights and responsibilities and the steps necessary for participation</a:t>
          </a:r>
          <a:endParaRPr lang="en-US" dirty="0"/>
        </a:p>
      </dgm:t>
    </dgm:pt>
    <dgm:pt modelId="{AAEE992D-FD05-44D0-99D8-9E27CBAAC38B}" type="parTrans" cxnId="{9E590CFC-0731-4F34-B1F8-30FDEF2E1977}">
      <dgm:prSet/>
      <dgm:spPr/>
      <dgm:t>
        <a:bodyPr/>
        <a:lstStyle/>
        <a:p>
          <a:endParaRPr lang="en-US"/>
        </a:p>
      </dgm:t>
    </dgm:pt>
    <dgm:pt modelId="{0309ECE4-74D7-42E3-B01D-046280EFA82C}" type="sibTrans" cxnId="{9E590CFC-0731-4F34-B1F8-30FDEF2E1977}">
      <dgm:prSet/>
      <dgm:spPr/>
      <dgm:t>
        <a:bodyPr/>
        <a:lstStyle/>
        <a:p>
          <a:endParaRPr lang="en-US"/>
        </a:p>
      </dgm:t>
    </dgm:pt>
    <dgm:pt modelId="{D056E716-A0AF-461F-B030-B3EB58DFF759}">
      <dgm:prSet/>
      <dgm:spPr/>
      <dgm:t>
        <a:bodyPr/>
        <a:lstStyle/>
        <a:p>
          <a:pPr rtl="0"/>
          <a:r>
            <a:rPr lang="en-US" dirty="0" smtClean="0"/>
            <a:t>Applicants and participants must be advised of their right to file a complaint, how to file a complaint, and the complaint procedures</a:t>
          </a:r>
          <a:endParaRPr lang="en-US" dirty="0"/>
        </a:p>
      </dgm:t>
    </dgm:pt>
    <dgm:pt modelId="{CFD43577-10E8-4495-9796-98EBC727673C}" type="parTrans" cxnId="{F93E5492-D5E1-4C9D-859C-16FBDA9FB7F3}">
      <dgm:prSet/>
      <dgm:spPr/>
      <dgm:t>
        <a:bodyPr/>
        <a:lstStyle/>
        <a:p>
          <a:endParaRPr lang="en-US"/>
        </a:p>
      </dgm:t>
    </dgm:pt>
    <dgm:pt modelId="{2CFF519C-A338-4F3F-8817-2E0B9BB18E16}" type="sibTrans" cxnId="{F93E5492-D5E1-4C9D-859C-16FBDA9FB7F3}">
      <dgm:prSet/>
      <dgm:spPr/>
      <dgm:t>
        <a:bodyPr/>
        <a:lstStyle/>
        <a:p>
          <a:endParaRPr lang="en-US"/>
        </a:p>
      </dgm:t>
    </dgm:pt>
    <dgm:pt modelId="{7FFF505B-332B-4702-98E6-E37376FA3388}">
      <dgm:prSet/>
      <dgm:spPr/>
      <dgm:t>
        <a:bodyPr/>
        <a:lstStyle/>
        <a:p>
          <a:pPr rtl="0"/>
          <a:r>
            <a:rPr lang="en-US" dirty="0" smtClean="0"/>
            <a:t>All information materials and sources, including websites, used to inform the public about FNS programs must contain a nondiscrimination statement</a:t>
          </a:r>
          <a:endParaRPr lang="en-US" dirty="0"/>
        </a:p>
      </dgm:t>
    </dgm:pt>
    <dgm:pt modelId="{4B95D303-C2E2-428F-B73F-2C2CC200FC24}" type="parTrans" cxnId="{ADCFAA3B-AFC1-4AB2-B5C3-301ECA901422}">
      <dgm:prSet/>
      <dgm:spPr/>
      <dgm:t>
        <a:bodyPr/>
        <a:lstStyle/>
        <a:p>
          <a:endParaRPr lang="en-US"/>
        </a:p>
      </dgm:t>
    </dgm:pt>
    <dgm:pt modelId="{14E6054A-F7D0-45AD-905A-78AEBE5D7064}" type="sibTrans" cxnId="{ADCFAA3B-AFC1-4AB2-B5C3-301ECA901422}">
      <dgm:prSet/>
      <dgm:spPr/>
      <dgm:t>
        <a:bodyPr/>
        <a:lstStyle/>
        <a:p>
          <a:endParaRPr lang="en-US"/>
        </a:p>
      </dgm:t>
    </dgm:pt>
    <dgm:pt modelId="{CED2DC75-FD8B-4B19-B9E6-41B621346CB5}" type="pres">
      <dgm:prSet presAssocID="{7DAFACC5-D01F-4E12-9EA4-BEAB968D2500}" presName="linear" presStyleCnt="0">
        <dgm:presLayoutVars>
          <dgm:animLvl val="lvl"/>
          <dgm:resizeHandles val="exact"/>
        </dgm:presLayoutVars>
      </dgm:prSet>
      <dgm:spPr/>
      <dgm:t>
        <a:bodyPr/>
        <a:lstStyle/>
        <a:p>
          <a:endParaRPr lang="en-US"/>
        </a:p>
      </dgm:t>
    </dgm:pt>
    <dgm:pt modelId="{DF26A99B-4BF0-4999-8FE0-F01E26519A41}" type="pres">
      <dgm:prSet presAssocID="{BB25FB70-7CF9-479F-85D2-0C553C250025}" presName="parentText" presStyleLbl="node1" presStyleIdx="0" presStyleCnt="3">
        <dgm:presLayoutVars>
          <dgm:chMax val="0"/>
          <dgm:bulletEnabled val="1"/>
        </dgm:presLayoutVars>
      </dgm:prSet>
      <dgm:spPr/>
      <dgm:t>
        <a:bodyPr/>
        <a:lstStyle/>
        <a:p>
          <a:endParaRPr lang="en-US"/>
        </a:p>
      </dgm:t>
    </dgm:pt>
    <dgm:pt modelId="{2C7524EF-0E5C-402B-A40D-CBCC962F76EC}" type="pres">
      <dgm:prSet presAssocID="{BB25FB70-7CF9-479F-85D2-0C553C250025}" presName="childText" presStyleLbl="revTx" presStyleIdx="0" presStyleCnt="3">
        <dgm:presLayoutVars>
          <dgm:bulletEnabled val="1"/>
        </dgm:presLayoutVars>
      </dgm:prSet>
      <dgm:spPr/>
      <dgm:t>
        <a:bodyPr/>
        <a:lstStyle/>
        <a:p>
          <a:endParaRPr lang="en-US"/>
        </a:p>
      </dgm:t>
    </dgm:pt>
    <dgm:pt modelId="{8D7DCC44-A7C8-4972-ABCD-25F51284B017}" type="pres">
      <dgm:prSet presAssocID="{01E91B17-2C2B-4454-9EAF-088C0DD42591}" presName="parentText" presStyleLbl="node1" presStyleIdx="1" presStyleCnt="3">
        <dgm:presLayoutVars>
          <dgm:chMax val="0"/>
          <dgm:bulletEnabled val="1"/>
        </dgm:presLayoutVars>
      </dgm:prSet>
      <dgm:spPr/>
      <dgm:t>
        <a:bodyPr/>
        <a:lstStyle/>
        <a:p>
          <a:endParaRPr lang="en-US"/>
        </a:p>
      </dgm:t>
    </dgm:pt>
    <dgm:pt modelId="{CAA53413-454A-4AFF-93B8-44E947E043B4}" type="pres">
      <dgm:prSet presAssocID="{01E91B17-2C2B-4454-9EAF-088C0DD42591}" presName="childText" presStyleLbl="revTx" presStyleIdx="1" presStyleCnt="3">
        <dgm:presLayoutVars>
          <dgm:bulletEnabled val="1"/>
        </dgm:presLayoutVars>
      </dgm:prSet>
      <dgm:spPr/>
      <dgm:t>
        <a:bodyPr/>
        <a:lstStyle/>
        <a:p>
          <a:endParaRPr lang="en-US"/>
        </a:p>
      </dgm:t>
    </dgm:pt>
    <dgm:pt modelId="{9595CF1D-8A97-4C6B-89D5-4A5A8507E1C8}" type="pres">
      <dgm:prSet presAssocID="{D8C10BDD-3C6E-45F0-BB37-22A61C56E30D}" presName="parentText" presStyleLbl="node1" presStyleIdx="2" presStyleCnt="3">
        <dgm:presLayoutVars>
          <dgm:chMax val="0"/>
          <dgm:bulletEnabled val="1"/>
        </dgm:presLayoutVars>
      </dgm:prSet>
      <dgm:spPr/>
      <dgm:t>
        <a:bodyPr/>
        <a:lstStyle/>
        <a:p>
          <a:endParaRPr lang="en-US"/>
        </a:p>
      </dgm:t>
    </dgm:pt>
    <dgm:pt modelId="{7992DF01-1CD0-4425-9996-4DFD6EA8AFD0}" type="pres">
      <dgm:prSet presAssocID="{D8C10BDD-3C6E-45F0-BB37-22A61C56E30D}" presName="childText" presStyleLbl="revTx" presStyleIdx="2" presStyleCnt="3">
        <dgm:presLayoutVars>
          <dgm:bulletEnabled val="1"/>
        </dgm:presLayoutVars>
      </dgm:prSet>
      <dgm:spPr/>
      <dgm:t>
        <a:bodyPr/>
        <a:lstStyle/>
        <a:p>
          <a:endParaRPr lang="en-US"/>
        </a:p>
      </dgm:t>
    </dgm:pt>
  </dgm:ptLst>
  <dgm:cxnLst>
    <dgm:cxn modelId="{61991856-7D80-4CBF-BFCF-E838CAC7DF71}" type="presOf" srcId="{D8C10BDD-3C6E-45F0-BB37-22A61C56E30D}" destId="{9595CF1D-8A97-4C6B-89D5-4A5A8507E1C8}" srcOrd="0" destOrd="0" presId="urn:microsoft.com/office/officeart/2005/8/layout/vList2"/>
    <dgm:cxn modelId="{0C27F401-F2BE-431B-9CE7-31E6F6172D61}" type="presOf" srcId="{BB25FB70-7CF9-479F-85D2-0C553C250025}" destId="{DF26A99B-4BF0-4999-8FE0-F01E26519A41}" srcOrd="0" destOrd="0" presId="urn:microsoft.com/office/officeart/2005/8/layout/vList2"/>
    <dgm:cxn modelId="{85D103C3-B6B0-49AA-9CD2-39363B7214BB}" type="presOf" srcId="{7DAFACC5-D01F-4E12-9EA4-BEAB968D2500}" destId="{CED2DC75-FD8B-4B19-B9E6-41B621346CB5}" srcOrd="0" destOrd="0" presId="urn:microsoft.com/office/officeart/2005/8/layout/vList2"/>
    <dgm:cxn modelId="{3D297DC0-C9B5-4C37-8899-A1DBA67D6BEF}" type="presOf" srcId="{D056E716-A0AF-461F-B030-B3EB58DFF759}" destId="{CAA53413-454A-4AFF-93B8-44E947E043B4}" srcOrd="0" destOrd="0" presId="urn:microsoft.com/office/officeart/2005/8/layout/vList2"/>
    <dgm:cxn modelId="{FB9A3907-D624-468C-AF2F-613B40027DAA}" type="presOf" srcId="{78D16B27-A60A-4D34-9236-C7B68417AA83}" destId="{2C7524EF-0E5C-402B-A40D-CBCC962F76EC}" srcOrd="0" destOrd="0" presId="urn:microsoft.com/office/officeart/2005/8/layout/vList2"/>
    <dgm:cxn modelId="{C27CA4BA-4C8A-4B45-AF78-A1D04C2DD9A6}" srcId="{7DAFACC5-D01F-4E12-9EA4-BEAB968D2500}" destId="{D8C10BDD-3C6E-45F0-BB37-22A61C56E30D}" srcOrd="2" destOrd="0" parTransId="{1EC06AA0-C228-4AF9-A676-A240779E3E01}" sibTransId="{5367F60F-9B48-4B2C-B3A4-4D591FCACB82}"/>
    <dgm:cxn modelId="{9E590CFC-0731-4F34-B1F8-30FDEF2E1977}" srcId="{BB25FB70-7CF9-479F-85D2-0C553C250025}" destId="{78D16B27-A60A-4D34-9236-C7B68417AA83}" srcOrd="0" destOrd="0" parTransId="{AAEE992D-FD05-44D0-99D8-9E27CBAAC38B}" sibTransId="{0309ECE4-74D7-42E3-B01D-046280EFA82C}"/>
    <dgm:cxn modelId="{405ACD44-27E0-4A27-A001-2D2CD81CB989}" srcId="{7DAFACC5-D01F-4E12-9EA4-BEAB968D2500}" destId="{BB25FB70-7CF9-479F-85D2-0C553C250025}" srcOrd="0" destOrd="0" parTransId="{871C633F-8E0A-4DE1-AE15-3EF8DE429A2D}" sibTransId="{18A6AAD7-4E70-45C3-8922-315B3536D614}"/>
    <dgm:cxn modelId="{ADCFAA3B-AFC1-4AB2-B5C3-301ECA901422}" srcId="{D8C10BDD-3C6E-45F0-BB37-22A61C56E30D}" destId="{7FFF505B-332B-4702-98E6-E37376FA3388}" srcOrd="0" destOrd="0" parTransId="{4B95D303-C2E2-428F-B73F-2C2CC200FC24}" sibTransId="{14E6054A-F7D0-45AD-905A-78AEBE5D7064}"/>
    <dgm:cxn modelId="{6603F247-0252-43FA-9854-1100A52283FB}" type="presOf" srcId="{7FFF505B-332B-4702-98E6-E37376FA3388}" destId="{7992DF01-1CD0-4425-9996-4DFD6EA8AFD0}" srcOrd="0" destOrd="0" presId="urn:microsoft.com/office/officeart/2005/8/layout/vList2"/>
    <dgm:cxn modelId="{5D81137F-D0CF-4A57-B001-5BA84AF170BF}" srcId="{7DAFACC5-D01F-4E12-9EA4-BEAB968D2500}" destId="{01E91B17-2C2B-4454-9EAF-088C0DD42591}" srcOrd="1" destOrd="0" parTransId="{63D98836-B259-453E-8E75-7DA674488EE8}" sibTransId="{F6DDB9EC-E535-4048-B127-50E1D7541929}"/>
    <dgm:cxn modelId="{F93E5492-D5E1-4C9D-859C-16FBDA9FB7F3}" srcId="{01E91B17-2C2B-4454-9EAF-088C0DD42591}" destId="{D056E716-A0AF-461F-B030-B3EB58DFF759}" srcOrd="0" destOrd="0" parTransId="{CFD43577-10E8-4495-9796-98EBC727673C}" sibTransId="{2CFF519C-A338-4F3F-8817-2E0B9BB18E16}"/>
    <dgm:cxn modelId="{51470BFF-FF7F-4EE2-BC39-FAFA07ED98C3}" type="presOf" srcId="{01E91B17-2C2B-4454-9EAF-088C0DD42591}" destId="{8D7DCC44-A7C8-4972-ABCD-25F51284B017}" srcOrd="0" destOrd="0" presId="urn:microsoft.com/office/officeart/2005/8/layout/vList2"/>
    <dgm:cxn modelId="{C1B5B60A-0A31-4FD8-AABF-5FFB0C955A06}" type="presParOf" srcId="{CED2DC75-FD8B-4B19-B9E6-41B621346CB5}" destId="{DF26A99B-4BF0-4999-8FE0-F01E26519A41}" srcOrd="0" destOrd="0" presId="urn:microsoft.com/office/officeart/2005/8/layout/vList2"/>
    <dgm:cxn modelId="{0913D0D2-4B6F-47F4-8341-6F8A29DE0430}" type="presParOf" srcId="{CED2DC75-FD8B-4B19-B9E6-41B621346CB5}" destId="{2C7524EF-0E5C-402B-A40D-CBCC962F76EC}" srcOrd="1" destOrd="0" presId="urn:microsoft.com/office/officeart/2005/8/layout/vList2"/>
    <dgm:cxn modelId="{FCA780E2-A905-445A-A8E1-3C796417213A}" type="presParOf" srcId="{CED2DC75-FD8B-4B19-B9E6-41B621346CB5}" destId="{8D7DCC44-A7C8-4972-ABCD-25F51284B017}" srcOrd="2" destOrd="0" presId="urn:microsoft.com/office/officeart/2005/8/layout/vList2"/>
    <dgm:cxn modelId="{DCC82BF2-F830-43DC-9D85-FCE11A2AC3AD}" type="presParOf" srcId="{CED2DC75-FD8B-4B19-B9E6-41B621346CB5}" destId="{CAA53413-454A-4AFF-93B8-44E947E043B4}" srcOrd="3" destOrd="0" presId="urn:microsoft.com/office/officeart/2005/8/layout/vList2"/>
    <dgm:cxn modelId="{90B8811B-D5EC-4E89-AD51-AE26BF215DC0}" type="presParOf" srcId="{CED2DC75-FD8B-4B19-B9E6-41B621346CB5}" destId="{9595CF1D-8A97-4C6B-89D5-4A5A8507E1C8}" srcOrd="4" destOrd="0" presId="urn:microsoft.com/office/officeart/2005/8/layout/vList2"/>
    <dgm:cxn modelId="{D01A1819-FEE0-4EFD-85B4-D91976F2729C}" type="presParOf" srcId="{CED2DC75-FD8B-4B19-B9E6-41B621346CB5}" destId="{7992DF01-1CD0-4425-9996-4DFD6EA8AFD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9CCB3-9576-45C8-A04B-6CA4925E193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1BEF53C-EE1D-4C0D-AB87-99F03BF79287}">
      <dgm:prSet phldrT="[Text]"/>
      <dgm:spPr/>
      <dgm:t>
        <a:bodyPr/>
        <a:lstStyle/>
        <a:p>
          <a:r>
            <a:rPr lang="en-US" dirty="0" smtClean="0">
              <a:latin typeface="Trebuchet MS" panose="020B0603020202020204" pitchFamily="34" charset="0"/>
            </a:rPr>
            <a:t>800. What is the non-discrimination statement used for appropriate Program materials? Please provide exact language.</a:t>
          </a:r>
          <a:endParaRPr lang="en-US" dirty="0">
            <a:latin typeface="Trebuchet MS" panose="020B0603020202020204" pitchFamily="34" charset="0"/>
          </a:endParaRPr>
        </a:p>
      </dgm:t>
    </dgm:pt>
    <dgm:pt modelId="{2D168366-106C-4266-BE88-271EFFA6A8A2}" type="parTrans" cxnId="{CCEF8B94-4102-481A-9C0B-DC97B67C9628}">
      <dgm:prSet/>
      <dgm:spPr/>
      <dgm:t>
        <a:bodyPr/>
        <a:lstStyle/>
        <a:p>
          <a:endParaRPr lang="en-US"/>
        </a:p>
      </dgm:t>
    </dgm:pt>
    <dgm:pt modelId="{C5F4715F-4A6E-41F0-8C87-9B1DC69EAB73}" type="sibTrans" cxnId="{CCEF8B94-4102-481A-9C0B-DC97B67C9628}">
      <dgm:prSet/>
      <dgm:spPr/>
      <dgm:t>
        <a:bodyPr/>
        <a:lstStyle/>
        <a:p>
          <a:endParaRPr lang="en-US"/>
        </a:p>
      </dgm:t>
    </dgm:pt>
    <dgm:pt modelId="{B4F4B61C-AB1B-4CD6-B50E-B59919D954DD}">
      <dgm:prSet phldrT="[Text]"/>
      <dgm:spPr/>
      <dgm:t>
        <a:bodyPr/>
        <a:lstStyle/>
        <a:p>
          <a:r>
            <a:rPr lang="en-US" dirty="0" smtClean="0">
              <a:latin typeface="Trebuchet MS" panose="020B0603020202020204" pitchFamily="34" charset="0"/>
            </a:rPr>
            <a:t>803. What is the SFA’s procedure for receiving and processing complaints alleging discrimination within FNS Meal Programs? If procedures are written, provide a copy.</a:t>
          </a:r>
          <a:endParaRPr lang="en-US" dirty="0">
            <a:latin typeface="Trebuchet MS" panose="020B0603020202020204" pitchFamily="34" charset="0"/>
          </a:endParaRPr>
        </a:p>
      </dgm:t>
    </dgm:pt>
    <dgm:pt modelId="{26458546-04E2-4C58-B58A-DDE72BBA1A15}" type="parTrans" cxnId="{18C390C1-436E-411B-8825-642A2B622E56}">
      <dgm:prSet/>
      <dgm:spPr/>
      <dgm:t>
        <a:bodyPr/>
        <a:lstStyle/>
        <a:p>
          <a:endParaRPr lang="en-US"/>
        </a:p>
      </dgm:t>
    </dgm:pt>
    <dgm:pt modelId="{FA96E410-C1FC-4D3A-B923-B69F63FAE4C8}" type="sibTrans" cxnId="{18C390C1-436E-411B-8825-642A2B622E56}">
      <dgm:prSet/>
      <dgm:spPr/>
      <dgm:t>
        <a:bodyPr/>
        <a:lstStyle/>
        <a:p>
          <a:endParaRPr lang="en-US"/>
        </a:p>
      </dgm:t>
    </dgm:pt>
    <dgm:pt modelId="{8CFA9863-48CE-4E71-B29A-125C3CAF2E99}">
      <dgm:prSet phldrT="[Text]"/>
      <dgm:spPr/>
      <dgm:t>
        <a:bodyPr/>
        <a:lstStyle/>
        <a:p>
          <a:r>
            <a:rPr lang="en-US" dirty="0" smtClean="0">
              <a:latin typeface="Trebuchet MS" panose="020B0603020202020204" pitchFamily="34" charset="0"/>
            </a:rPr>
            <a:t>802. Is there a need for services for LEP households? If so, what services does the SFA provide?</a:t>
          </a:r>
          <a:endParaRPr lang="en-US" dirty="0">
            <a:latin typeface="Trebuchet MS" panose="020B0603020202020204" pitchFamily="34" charset="0"/>
          </a:endParaRPr>
        </a:p>
      </dgm:t>
    </dgm:pt>
    <dgm:pt modelId="{4810918A-1424-4C62-B23A-59E5A1A41677}" type="parTrans" cxnId="{348968BE-FB83-4438-AB94-9870643499B8}">
      <dgm:prSet/>
      <dgm:spPr/>
      <dgm:t>
        <a:bodyPr/>
        <a:lstStyle/>
        <a:p>
          <a:endParaRPr lang="en-US"/>
        </a:p>
      </dgm:t>
    </dgm:pt>
    <dgm:pt modelId="{49085B0E-1B4D-4051-B80D-AFE9C213493E}" type="sibTrans" cxnId="{348968BE-FB83-4438-AB94-9870643499B8}">
      <dgm:prSet/>
      <dgm:spPr/>
      <dgm:t>
        <a:bodyPr/>
        <a:lstStyle/>
        <a:p>
          <a:endParaRPr lang="en-US"/>
        </a:p>
      </dgm:t>
    </dgm:pt>
    <dgm:pt modelId="{977E104C-CDD8-4B04-A9A0-BB02CFBB0B88}">
      <dgm:prSet phldrT="[Text]"/>
      <dgm:spPr/>
      <dgm:t>
        <a:bodyPr/>
        <a:lstStyle/>
        <a:p>
          <a:r>
            <a:rPr lang="en-US" dirty="0" smtClean="0">
              <a:latin typeface="Trebuchet MS" panose="020B0603020202020204" pitchFamily="34" charset="0"/>
            </a:rPr>
            <a:t>801. Provide a copy of the SFA’s public release.</a:t>
          </a:r>
          <a:endParaRPr lang="en-US" dirty="0">
            <a:latin typeface="Trebuchet MS" panose="020B0603020202020204" pitchFamily="34" charset="0"/>
          </a:endParaRPr>
        </a:p>
      </dgm:t>
      <dgm:extLst>
        <a:ext uri="{E40237B7-FDA0-4F09-8148-C483321AD2D9}">
          <dgm14:cNvPr xmlns:dgm14="http://schemas.microsoft.com/office/drawing/2010/diagram" id="0" name="" descr="Questions 800-803" title="Administrative Review Questions Pt. 1"/>
        </a:ext>
      </dgm:extLst>
    </dgm:pt>
    <dgm:pt modelId="{5484E52E-0074-4967-BA21-5A68E9464BAD}" type="parTrans" cxnId="{4AC97D64-E70F-4B41-BCAB-E41225351156}">
      <dgm:prSet/>
      <dgm:spPr/>
      <dgm:t>
        <a:bodyPr/>
        <a:lstStyle/>
        <a:p>
          <a:endParaRPr lang="en-US"/>
        </a:p>
      </dgm:t>
    </dgm:pt>
    <dgm:pt modelId="{EF671ACB-8955-42B1-B425-88AF534DA786}" type="sibTrans" cxnId="{4AC97D64-E70F-4B41-BCAB-E41225351156}">
      <dgm:prSet/>
      <dgm:spPr/>
      <dgm:t>
        <a:bodyPr/>
        <a:lstStyle/>
        <a:p>
          <a:endParaRPr lang="en-US"/>
        </a:p>
      </dgm:t>
    </dgm:pt>
    <dgm:pt modelId="{CEC8554F-C1DB-4638-9C2C-BBFACB64901C}" type="pres">
      <dgm:prSet presAssocID="{8319CCB3-9576-45C8-A04B-6CA4925E193F}" presName="linear" presStyleCnt="0">
        <dgm:presLayoutVars>
          <dgm:animLvl val="lvl"/>
          <dgm:resizeHandles val="exact"/>
        </dgm:presLayoutVars>
      </dgm:prSet>
      <dgm:spPr/>
      <dgm:t>
        <a:bodyPr/>
        <a:lstStyle/>
        <a:p>
          <a:endParaRPr lang="en-US"/>
        </a:p>
      </dgm:t>
    </dgm:pt>
    <dgm:pt modelId="{FE30F4DD-702C-4E82-B00B-3F9A58EEEA3A}" type="pres">
      <dgm:prSet presAssocID="{01BEF53C-EE1D-4C0D-AB87-99F03BF79287}" presName="parentText" presStyleLbl="node1" presStyleIdx="0" presStyleCnt="4">
        <dgm:presLayoutVars>
          <dgm:chMax val="0"/>
          <dgm:bulletEnabled val="1"/>
        </dgm:presLayoutVars>
      </dgm:prSet>
      <dgm:spPr/>
      <dgm:t>
        <a:bodyPr/>
        <a:lstStyle/>
        <a:p>
          <a:endParaRPr lang="en-US"/>
        </a:p>
      </dgm:t>
    </dgm:pt>
    <dgm:pt modelId="{B68AD4BE-E4D5-4644-B211-74E392E1CAB2}" type="pres">
      <dgm:prSet presAssocID="{C5F4715F-4A6E-41F0-8C87-9B1DC69EAB73}" presName="spacer" presStyleCnt="0"/>
      <dgm:spPr/>
    </dgm:pt>
    <dgm:pt modelId="{81E75A6F-07BD-485B-8788-4C99B40C19BD}" type="pres">
      <dgm:prSet presAssocID="{977E104C-CDD8-4B04-A9A0-BB02CFBB0B88}" presName="parentText" presStyleLbl="node1" presStyleIdx="1" presStyleCnt="4">
        <dgm:presLayoutVars>
          <dgm:chMax val="0"/>
          <dgm:bulletEnabled val="1"/>
        </dgm:presLayoutVars>
      </dgm:prSet>
      <dgm:spPr/>
      <dgm:t>
        <a:bodyPr/>
        <a:lstStyle/>
        <a:p>
          <a:endParaRPr lang="en-US"/>
        </a:p>
      </dgm:t>
    </dgm:pt>
    <dgm:pt modelId="{F26A3D27-C352-40EB-8750-DBC791D77F69}" type="pres">
      <dgm:prSet presAssocID="{EF671ACB-8955-42B1-B425-88AF534DA786}" presName="spacer" presStyleCnt="0"/>
      <dgm:spPr/>
    </dgm:pt>
    <dgm:pt modelId="{140582B2-51FB-4D17-B86F-4E7CF417E291}" type="pres">
      <dgm:prSet presAssocID="{8CFA9863-48CE-4E71-B29A-125C3CAF2E99}" presName="parentText" presStyleLbl="node1" presStyleIdx="2" presStyleCnt="4">
        <dgm:presLayoutVars>
          <dgm:chMax val="0"/>
          <dgm:bulletEnabled val="1"/>
        </dgm:presLayoutVars>
      </dgm:prSet>
      <dgm:spPr/>
      <dgm:t>
        <a:bodyPr/>
        <a:lstStyle/>
        <a:p>
          <a:endParaRPr lang="en-US"/>
        </a:p>
      </dgm:t>
    </dgm:pt>
    <dgm:pt modelId="{CF8AC47F-0E2A-40E2-87D4-E834176F7743}" type="pres">
      <dgm:prSet presAssocID="{49085B0E-1B4D-4051-B80D-AFE9C213493E}" presName="spacer" presStyleCnt="0"/>
      <dgm:spPr/>
    </dgm:pt>
    <dgm:pt modelId="{05C9D025-98DE-4661-A1C1-4F7A72F2C34F}" type="pres">
      <dgm:prSet presAssocID="{B4F4B61C-AB1B-4CD6-B50E-B59919D954DD}" presName="parentText" presStyleLbl="node1" presStyleIdx="3" presStyleCnt="4">
        <dgm:presLayoutVars>
          <dgm:chMax val="0"/>
          <dgm:bulletEnabled val="1"/>
        </dgm:presLayoutVars>
      </dgm:prSet>
      <dgm:spPr/>
      <dgm:t>
        <a:bodyPr/>
        <a:lstStyle/>
        <a:p>
          <a:endParaRPr lang="en-US"/>
        </a:p>
      </dgm:t>
    </dgm:pt>
  </dgm:ptLst>
  <dgm:cxnLst>
    <dgm:cxn modelId="{944A7D70-17C4-4768-8014-801F0B143D2E}" type="presOf" srcId="{01BEF53C-EE1D-4C0D-AB87-99F03BF79287}" destId="{FE30F4DD-702C-4E82-B00B-3F9A58EEEA3A}" srcOrd="0" destOrd="0" presId="urn:microsoft.com/office/officeart/2005/8/layout/vList2"/>
    <dgm:cxn modelId="{4AC97D64-E70F-4B41-BCAB-E41225351156}" srcId="{8319CCB3-9576-45C8-A04B-6CA4925E193F}" destId="{977E104C-CDD8-4B04-A9A0-BB02CFBB0B88}" srcOrd="1" destOrd="0" parTransId="{5484E52E-0074-4967-BA21-5A68E9464BAD}" sibTransId="{EF671ACB-8955-42B1-B425-88AF534DA786}"/>
    <dgm:cxn modelId="{BE795B2E-940B-4F91-977C-CC168C9AAD8E}" type="presOf" srcId="{8319CCB3-9576-45C8-A04B-6CA4925E193F}" destId="{CEC8554F-C1DB-4638-9C2C-BBFACB64901C}" srcOrd="0" destOrd="0" presId="urn:microsoft.com/office/officeart/2005/8/layout/vList2"/>
    <dgm:cxn modelId="{18C390C1-436E-411B-8825-642A2B622E56}" srcId="{8319CCB3-9576-45C8-A04B-6CA4925E193F}" destId="{B4F4B61C-AB1B-4CD6-B50E-B59919D954DD}" srcOrd="3" destOrd="0" parTransId="{26458546-04E2-4C58-B58A-DDE72BBA1A15}" sibTransId="{FA96E410-C1FC-4D3A-B923-B69F63FAE4C8}"/>
    <dgm:cxn modelId="{348968BE-FB83-4438-AB94-9870643499B8}" srcId="{8319CCB3-9576-45C8-A04B-6CA4925E193F}" destId="{8CFA9863-48CE-4E71-B29A-125C3CAF2E99}" srcOrd="2" destOrd="0" parTransId="{4810918A-1424-4C62-B23A-59E5A1A41677}" sibTransId="{49085B0E-1B4D-4051-B80D-AFE9C213493E}"/>
    <dgm:cxn modelId="{7F7ECD8D-C388-436D-A5CB-9F8C82FFD62D}" type="presOf" srcId="{8CFA9863-48CE-4E71-B29A-125C3CAF2E99}" destId="{140582B2-51FB-4D17-B86F-4E7CF417E291}" srcOrd="0" destOrd="0" presId="urn:microsoft.com/office/officeart/2005/8/layout/vList2"/>
    <dgm:cxn modelId="{A3CBD577-C310-4D6C-9B54-4C7C6FBE36ED}" type="presOf" srcId="{977E104C-CDD8-4B04-A9A0-BB02CFBB0B88}" destId="{81E75A6F-07BD-485B-8788-4C99B40C19BD}" srcOrd="0" destOrd="0" presId="urn:microsoft.com/office/officeart/2005/8/layout/vList2"/>
    <dgm:cxn modelId="{CCEF8B94-4102-481A-9C0B-DC97B67C9628}" srcId="{8319CCB3-9576-45C8-A04B-6CA4925E193F}" destId="{01BEF53C-EE1D-4C0D-AB87-99F03BF79287}" srcOrd="0" destOrd="0" parTransId="{2D168366-106C-4266-BE88-271EFFA6A8A2}" sibTransId="{C5F4715F-4A6E-41F0-8C87-9B1DC69EAB73}"/>
    <dgm:cxn modelId="{C177B6C1-1078-458B-B391-63E2397793C0}" type="presOf" srcId="{B4F4B61C-AB1B-4CD6-B50E-B59919D954DD}" destId="{05C9D025-98DE-4661-A1C1-4F7A72F2C34F}" srcOrd="0" destOrd="0" presId="urn:microsoft.com/office/officeart/2005/8/layout/vList2"/>
    <dgm:cxn modelId="{3A5EA34E-198F-4AA8-9993-54CE8C1A03F2}" type="presParOf" srcId="{CEC8554F-C1DB-4638-9C2C-BBFACB64901C}" destId="{FE30F4DD-702C-4E82-B00B-3F9A58EEEA3A}" srcOrd="0" destOrd="0" presId="urn:microsoft.com/office/officeart/2005/8/layout/vList2"/>
    <dgm:cxn modelId="{F4560E4F-7FCC-42CF-A8FF-D0CEA15B08FD}" type="presParOf" srcId="{CEC8554F-C1DB-4638-9C2C-BBFACB64901C}" destId="{B68AD4BE-E4D5-4644-B211-74E392E1CAB2}" srcOrd="1" destOrd="0" presId="urn:microsoft.com/office/officeart/2005/8/layout/vList2"/>
    <dgm:cxn modelId="{346A1436-A35C-430D-9086-9E69F7EE5475}" type="presParOf" srcId="{CEC8554F-C1DB-4638-9C2C-BBFACB64901C}" destId="{81E75A6F-07BD-485B-8788-4C99B40C19BD}" srcOrd="2" destOrd="0" presId="urn:microsoft.com/office/officeart/2005/8/layout/vList2"/>
    <dgm:cxn modelId="{4B4F7B56-D0CE-4067-8785-5E0B54B755C5}" type="presParOf" srcId="{CEC8554F-C1DB-4638-9C2C-BBFACB64901C}" destId="{F26A3D27-C352-40EB-8750-DBC791D77F69}" srcOrd="3" destOrd="0" presId="urn:microsoft.com/office/officeart/2005/8/layout/vList2"/>
    <dgm:cxn modelId="{4612BE3A-821B-4435-B61E-D89730E3E957}" type="presParOf" srcId="{CEC8554F-C1DB-4638-9C2C-BBFACB64901C}" destId="{140582B2-51FB-4D17-B86F-4E7CF417E291}" srcOrd="4" destOrd="0" presId="urn:microsoft.com/office/officeart/2005/8/layout/vList2"/>
    <dgm:cxn modelId="{D811FF40-1865-4B22-8952-A504D7D7DE81}" type="presParOf" srcId="{CEC8554F-C1DB-4638-9C2C-BBFACB64901C}" destId="{CF8AC47F-0E2A-40E2-87D4-E834176F7743}" srcOrd="5" destOrd="0" presId="urn:microsoft.com/office/officeart/2005/8/layout/vList2"/>
    <dgm:cxn modelId="{98B225D0-0754-4D1E-8EDC-07B6ED6AF481}" type="presParOf" srcId="{CEC8554F-C1DB-4638-9C2C-BBFACB64901C}" destId="{05C9D025-98DE-4661-A1C1-4F7A72F2C34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9CCB3-9576-45C8-A04B-6CA4925E193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1BEF53C-EE1D-4C0D-AB87-99F03BF79287}">
      <dgm:prSet phldrT="[Text]"/>
      <dgm:spPr/>
      <dgm:t>
        <a:bodyPr/>
        <a:lstStyle/>
        <a:p>
          <a:r>
            <a:rPr lang="en-US" dirty="0" smtClean="0">
              <a:latin typeface="Trebuchet MS" panose="020B0603020202020204" pitchFamily="34" charset="0"/>
            </a:rPr>
            <a:t>804. Has the SFA received any written or verbal complaints alleging discrimination in FNS Programs in the current or prior school year?</a:t>
          </a:r>
          <a:endParaRPr lang="en-US" dirty="0">
            <a:latin typeface="Trebuchet MS" panose="020B0603020202020204" pitchFamily="34" charset="0"/>
          </a:endParaRPr>
        </a:p>
      </dgm:t>
    </dgm:pt>
    <dgm:pt modelId="{2D168366-106C-4266-BE88-271EFFA6A8A2}" type="parTrans" cxnId="{CCEF8B94-4102-481A-9C0B-DC97B67C9628}">
      <dgm:prSet/>
      <dgm:spPr/>
      <dgm:t>
        <a:bodyPr/>
        <a:lstStyle/>
        <a:p>
          <a:endParaRPr lang="en-US"/>
        </a:p>
      </dgm:t>
    </dgm:pt>
    <dgm:pt modelId="{C5F4715F-4A6E-41F0-8C87-9B1DC69EAB73}" type="sibTrans" cxnId="{CCEF8B94-4102-481A-9C0B-DC97B67C9628}">
      <dgm:prSet/>
      <dgm:spPr/>
      <dgm:t>
        <a:bodyPr/>
        <a:lstStyle/>
        <a:p>
          <a:endParaRPr lang="en-US"/>
        </a:p>
      </dgm:t>
    </dgm:pt>
    <dgm:pt modelId="{B4F4B61C-AB1B-4CD6-B50E-B59919D954DD}">
      <dgm:prSet phldrT="[Text]"/>
      <dgm:spPr/>
      <dgm:t>
        <a:bodyPr/>
        <a:lstStyle/>
        <a:p>
          <a:r>
            <a:rPr lang="en-US" dirty="0" smtClean="0">
              <a:latin typeface="Trebuchet MS" panose="020B0603020202020204" pitchFamily="34" charset="0"/>
            </a:rPr>
            <a:t>807. How does the SFA collect racial/ethnic data? How often is the data collected.</a:t>
          </a:r>
          <a:endParaRPr lang="en-US" dirty="0">
            <a:latin typeface="Trebuchet MS" panose="020B0603020202020204" pitchFamily="34" charset="0"/>
          </a:endParaRPr>
        </a:p>
      </dgm:t>
      <dgm:extLst>
        <a:ext uri="{E40237B7-FDA0-4F09-8148-C483321AD2D9}">
          <dgm14:cNvPr xmlns:dgm14="http://schemas.microsoft.com/office/drawing/2010/diagram" id="0" name="" descr="Questions 804-807" title="Administrative Review Questions Part 2 of 2"/>
        </a:ext>
      </dgm:extLst>
    </dgm:pt>
    <dgm:pt modelId="{26458546-04E2-4C58-B58A-DDE72BBA1A15}" type="parTrans" cxnId="{18C390C1-436E-411B-8825-642A2B622E56}">
      <dgm:prSet/>
      <dgm:spPr/>
      <dgm:t>
        <a:bodyPr/>
        <a:lstStyle/>
        <a:p>
          <a:endParaRPr lang="en-US"/>
        </a:p>
      </dgm:t>
    </dgm:pt>
    <dgm:pt modelId="{FA96E410-C1FC-4D3A-B923-B69F63FAE4C8}" type="sibTrans" cxnId="{18C390C1-436E-411B-8825-642A2B622E56}">
      <dgm:prSet/>
      <dgm:spPr/>
      <dgm:t>
        <a:bodyPr/>
        <a:lstStyle/>
        <a:p>
          <a:endParaRPr lang="en-US"/>
        </a:p>
      </dgm:t>
    </dgm:pt>
    <dgm:pt modelId="{8CFA9863-48CE-4E71-B29A-125C3CAF2E99}">
      <dgm:prSet phldrT="[Text]"/>
      <dgm:spPr/>
      <dgm:t>
        <a:bodyPr/>
        <a:lstStyle/>
        <a:p>
          <a:r>
            <a:rPr lang="en-US" dirty="0" smtClean="0">
              <a:latin typeface="Trebuchet MS" panose="020B0603020202020204" pitchFamily="34" charset="0"/>
            </a:rPr>
            <a:t>806. When was the SFA’s most recent civil rights training for staff who interact with program applicants or participants and their supervisors?</a:t>
          </a:r>
          <a:endParaRPr lang="en-US" dirty="0">
            <a:latin typeface="Trebuchet MS" panose="020B0603020202020204" pitchFamily="34" charset="0"/>
          </a:endParaRPr>
        </a:p>
      </dgm:t>
    </dgm:pt>
    <dgm:pt modelId="{4810918A-1424-4C62-B23A-59E5A1A41677}" type="parTrans" cxnId="{348968BE-FB83-4438-AB94-9870643499B8}">
      <dgm:prSet/>
      <dgm:spPr/>
      <dgm:t>
        <a:bodyPr/>
        <a:lstStyle/>
        <a:p>
          <a:endParaRPr lang="en-US"/>
        </a:p>
      </dgm:t>
    </dgm:pt>
    <dgm:pt modelId="{49085B0E-1B4D-4051-B80D-AFE9C213493E}" type="sibTrans" cxnId="{348968BE-FB83-4438-AB94-9870643499B8}">
      <dgm:prSet/>
      <dgm:spPr/>
      <dgm:t>
        <a:bodyPr/>
        <a:lstStyle/>
        <a:p>
          <a:endParaRPr lang="en-US"/>
        </a:p>
      </dgm:t>
    </dgm:pt>
    <dgm:pt modelId="{977E104C-CDD8-4B04-A9A0-BB02CFBB0B88}">
      <dgm:prSet phldrT="[Text]"/>
      <dgm:spPr/>
      <dgm:t>
        <a:bodyPr/>
        <a:lstStyle/>
        <a:p>
          <a:r>
            <a:rPr lang="en-US" dirty="0" smtClean="0">
              <a:latin typeface="Trebuchet MS" panose="020B0603020202020204" pitchFamily="34" charset="0"/>
            </a:rPr>
            <a:t>805. What procedures are in place for accommodating students with special dietary needs? Ensure regulations are followed.</a:t>
          </a:r>
          <a:endParaRPr lang="en-US" dirty="0">
            <a:latin typeface="Trebuchet MS" panose="020B0603020202020204" pitchFamily="34" charset="0"/>
          </a:endParaRPr>
        </a:p>
      </dgm:t>
    </dgm:pt>
    <dgm:pt modelId="{5484E52E-0074-4967-BA21-5A68E9464BAD}" type="parTrans" cxnId="{4AC97D64-E70F-4B41-BCAB-E41225351156}">
      <dgm:prSet/>
      <dgm:spPr/>
      <dgm:t>
        <a:bodyPr/>
        <a:lstStyle/>
        <a:p>
          <a:endParaRPr lang="en-US"/>
        </a:p>
      </dgm:t>
    </dgm:pt>
    <dgm:pt modelId="{EF671ACB-8955-42B1-B425-88AF534DA786}" type="sibTrans" cxnId="{4AC97D64-E70F-4B41-BCAB-E41225351156}">
      <dgm:prSet/>
      <dgm:spPr/>
      <dgm:t>
        <a:bodyPr/>
        <a:lstStyle/>
        <a:p>
          <a:endParaRPr lang="en-US"/>
        </a:p>
      </dgm:t>
    </dgm:pt>
    <dgm:pt modelId="{CEC8554F-C1DB-4638-9C2C-BBFACB64901C}" type="pres">
      <dgm:prSet presAssocID="{8319CCB3-9576-45C8-A04B-6CA4925E193F}" presName="linear" presStyleCnt="0">
        <dgm:presLayoutVars>
          <dgm:animLvl val="lvl"/>
          <dgm:resizeHandles val="exact"/>
        </dgm:presLayoutVars>
      </dgm:prSet>
      <dgm:spPr/>
      <dgm:t>
        <a:bodyPr/>
        <a:lstStyle/>
        <a:p>
          <a:endParaRPr lang="en-US"/>
        </a:p>
      </dgm:t>
    </dgm:pt>
    <dgm:pt modelId="{FE30F4DD-702C-4E82-B00B-3F9A58EEEA3A}" type="pres">
      <dgm:prSet presAssocID="{01BEF53C-EE1D-4C0D-AB87-99F03BF79287}" presName="parentText" presStyleLbl="node1" presStyleIdx="0" presStyleCnt="4">
        <dgm:presLayoutVars>
          <dgm:chMax val="0"/>
          <dgm:bulletEnabled val="1"/>
        </dgm:presLayoutVars>
      </dgm:prSet>
      <dgm:spPr/>
      <dgm:t>
        <a:bodyPr/>
        <a:lstStyle/>
        <a:p>
          <a:endParaRPr lang="en-US"/>
        </a:p>
      </dgm:t>
    </dgm:pt>
    <dgm:pt modelId="{B68AD4BE-E4D5-4644-B211-74E392E1CAB2}" type="pres">
      <dgm:prSet presAssocID="{C5F4715F-4A6E-41F0-8C87-9B1DC69EAB73}" presName="spacer" presStyleCnt="0"/>
      <dgm:spPr/>
    </dgm:pt>
    <dgm:pt modelId="{81E75A6F-07BD-485B-8788-4C99B40C19BD}" type="pres">
      <dgm:prSet presAssocID="{977E104C-CDD8-4B04-A9A0-BB02CFBB0B88}" presName="parentText" presStyleLbl="node1" presStyleIdx="1" presStyleCnt="4">
        <dgm:presLayoutVars>
          <dgm:chMax val="0"/>
          <dgm:bulletEnabled val="1"/>
        </dgm:presLayoutVars>
      </dgm:prSet>
      <dgm:spPr/>
      <dgm:t>
        <a:bodyPr/>
        <a:lstStyle/>
        <a:p>
          <a:endParaRPr lang="en-US"/>
        </a:p>
      </dgm:t>
    </dgm:pt>
    <dgm:pt modelId="{F26A3D27-C352-40EB-8750-DBC791D77F69}" type="pres">
      <dgm:prSet presAssocID="{EF671ACB-8955-42B1-B425-88AF534DA786}" presName="spacer" presStyleCnt="0"/>
      <dgm:spPr/>
    </dgm:pt>
    <dgm:pt modelId="{140582B2-51FB-4D17-B86F-4E7CF417E291}" type="pres">
      <dgm:prSet presAssocID="{8CFA9863-48CE-4E71-B29A-125C3CAF2E99}" presName="parentText" presStyleLbl="node1" presStyleIdx="2" presStyleCnt="4">
        <dgm:presLayoutVars>
          <dgm:chMax val="0"/>
          <dgm:bulletEnabled val="1"/>
        </dgm:presLayoutVars>
      </dgm:prSet>
      <dgm:spPr/>
      <dgm:t>
        <a:bodyPr/>
        <a:lstStyle/>
        <a:p>
          <a:endParaRPr lang="en-US"/>
        </a:p>
      </dgm:t>
    </dgm:pt>
    <dgm:pt modelId="{CF8AC47F-0E2A-40E2-87D4-E834176F7743}" type="pres">
      <dgm:prSet presAssocID="{49085B0E-1B4D-4051-B80D-AFE9C213493E}" presName="spacer" presStyleCnt="0"/>
      <dgm:spPr/>
    </dgm:pt>
    <dgm:pt modelId="{05C9D025-98DE-4661-A1C1-4F7A72F2C34F}" type="pres">
      <dgm:prSet presAssocID="{B4F4B61C-AB1B-4CD6-B50E-B59919D954DD}" presName="parentText" presStyleLbl="node1" presStyleIdx="3" presStyleCnt="4">
        <dgm:presLayoutVars>
          <dgm:chMax val="0"/>
          <dgm:bulletEnabled val="1"/>
        </dgm:presLayoutVars>
      </dgm:prSet>
      <dgm:spPr/>
      <dgm:t>
        <a:bodyPr/>
        <a:lstStyle/>
        <a:p>
          <a:endParaRPr lang="en-US"/>
        </a:p>
      </dgm:t>
    </dgm:pt>
  </dgm:ptLst>
  <dgm:cxnLst>
    <dgm:cxn modelId="{4AC97D64-E70F-4B41-BCAB-E41225351156}" srcId="{8319CCB3-9576-45C8-A04B-6CA4925E193F}" destId="{977E104C-CDD8-4B04-A9A0-BB02CFBB0B88}" srcOrd="1" destOrd="0" parTransId="{5484E52E-0074-4967-BA21-5A68E9464BAD}" sibTransId="{EF671ACB-8955-42B1-B425-88AF534DA786}"/>
    <dgm:cxn modelId="{F420000B-DBBA-4B85-9590-62D14E33179F}" type="presOf" srcId="{B4F4B61C-AB1B-4CD6-B50E-B59919D954DD}" destId="{05C9D025-98DE-4661-A1C1-4F7A72F2C34F}" srcOrd="0" destOrd="0" presId="urn:microsoft.com/office/officeart/2005/8/layout/vList2"/>
    <dgm:cxn modelId="{E0B6614E-3BBD-4382-94EC-19CE53823504}" type="presOf" srcId="{977E104C-CDD8-4B04-A9A0-BB02CFBB0B88}" destId="{81E75A6F-07BD-485B-8788-4C99B40C19BD}" srcOrd="0" destOrd="0" presId="urn:microsoft.com/office/officeart/2005/8/layout/vList2"/>
    <dgm:cxn modelId="{18C390C1-436E-411B-8825-642A2B622E56}" srcId="{8319CCB3-9576-45C8-A04B-6CA4925E193F}" destId="{B4F4B61C-AB1B-4CD6-B50E-B59919D954DD}" srcOrd="3" destOrd="0" parTransId="{26458546-04E2-4C58-B58A-DDE72BBA1A15}" sibTransId="{FA96E410-C1FC-4D3A-B923-B69F63FAE4C8}"/>
    <dgm:cxn modelId="{377BD338-7C7A-4D9F-82EA-BB9F79F5F263}" type="presOf" srcId="{8319CCB3-9576-45C8-A04B-6CA4925E193F}" destId="{CEC8554F-C1DB-4638-9C2C-BBFACB64901C}" srcOrd="0" destOrd="0" presId="urn:microsoft.com/office/officeart/2005/8/layout/vList2"/>
    <dgm:cxn modelId="{348968BE-FB83-4438-AB94-9870643499B8}" srcId="{8319CCB3-9576-45C8-A04B-6CA4925E193F}" destId="{8CFA9863-48CE-4E71-B29A-125C3CAF2E99}" srcOrd="2" destOrd="0" parTransId="{4810918A-1424-4C62-B23A-59E5A1A41677}" sibTransId="{49085B0E-1B4D-4051-B80D-AFE9C213493E}"/>
    <dgm:cxn modelId="{E3D50A05-9CF8-456A-B0B2-26ACB5B3AF25}" type="presOf" srcId="{8CFA9863-48CE-4E71-B29A-125C3CAF2E99}" destId="{140582B2-51FB-4D17-B86F-4E7CF417E291}" srcOrd="0" destOrd="0" presId="urn:microsoft.com/office/officeart/2005/8/layout/vList2"/>
    <dgm:cxn modelId="{640F411C-A480-450E-8B0D-3F78F03570BB}" type="presOf" srcId="{01BEF53C-EE1D-4C0D-AB87-99F03BF79287}" destId="{FE30F4DD-702C-4E82-B00B-3F9A58EEEA3A}" srcOrd="0" destOrd="0" presId="urn:microsoft.com/office/officeart/2005/8/layout/vList2"/>
    <dgm:cxn modelId="{CCEF8B94-4102-481A-9C0B-DC97B67C9628}" srcId="{8319CCB3-9576-45C8-A04B-6CA4925E193F}" destId="{01BEF53C-EE1D-4C0D-AB87-99F03BF79287}" srcOrd="0" destOrd="0" parTransId="{2D168366-106C-4266-BE88-271EFFA6A8A2}" sibTransId="{C5F4715F-4A6E-41F0-8C87-9B1DC69EAB73}"/>
    <dgm:cxn modelId="{1E222062-0070-41F9-A004-50FBA342B6B1}" type="presParOf" srcId="{CEC8554F-C1DB-4638-9C2C-BBFACB64901C}" destId="{FE30F4DD-702C-4E82-B00B-3F9A58EEEA3A}" srcOrd="0" destOrd="0" presId="urn:microsoft.com/office/officeart/2005/8/layout/vList2"/>
    <dgm:cxn modelId="{62D5CB20-3F43-4BA4-9EA1-8DD9CDC6C0D3}" type="presParOf" srcId="{CEC8554F-C1DB-4638-9C2C-BBFACB64901C}" destId="{B68AD4BE-E4D5-4644-B211-74E392E1CAB2}" srcOrd="1" destOrd="0" presId="urn:microsoft.com/office/officeart/2005/8/layout/vList2"/>
    <dgm:cxn modelId="{5CA03810-4098-4F5D-AEBC-8B23AC4FF674}" type="presParOf" srcId="{CEC8554F-C1DB-4638-9C2C-BBFACB64901C}" destId="{81E75A6F-07BD-485B-8788-4C99B40C19BD}" srcOrd="2" destOrd="0" presId="urn:microsoft.com/office/officeart/2005/8/layout/vList2"/>
    <dgm:cxn modelId="{ABB024CA-CCFD-4888-90CD-934F4977C525}" type="presParOf" srcId="{CEC8554F-C1DB-4638-9C2C-BBFACB64901C}" destId="{F26A3D27-C352-40EB-8750-DBC791D77F69}" srcOrd="3" destOrd="0" presId="urn:microsoft.com/office/officeart/2005/8/layout/vList2"/>
    <dgm:cxn modelId="{3CCCBFE4-01EB-4A46-A46A-9FABD6A14BC0}" type="presParOf" srcId="{CEC8554F-C1DB-4638-9C2C-BBFACB64901C}" destId="{140582B2-51FB-4D17-B86F-4E7CF417E291}" srcOrd="4" destOrd="0" presId="urn:microsoft.com/office/officeart/2005/8/layout/vList2"/>
    <dgm:cxn modelId="{80B1E35D-C8DC-4404-B98E-F3BB43A0B82A}" type="presParOf" srcId="{CEC8554F-C1DB-4638-9C2C-BBFACB64901C}" destId="{CF8AC47F-0E2A-40E2-87D4-E834176F7743}" srcOrd="5" destOrd="0" presId="urn:microsoft.com/office/officeart/2005/8/layout/vList2"/>
    <dgm:cxn modelId="{C5AAB753-D3E7-402D-9BAD-1406A54AC686}" type="presParOf" srcId="{CEC8554F-C1DB-4638-9C2C-BBFACB64901C}" destId="{05C9D025-98DE-4661-A1C1-4F7A72F2C34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1/26/2020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e.state.co.us/nutrition/nutriSpecDietaryNeeds.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de.state.co.us/nutrition/civilright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293932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Schools must notify the public annually of their participation in the program. Notification to applicants and participants must include information regarding program availability, program rights and responsibilities, the procedure for filing a complaint, and the policy of nondiscrimination.</a:t>
            </a:r>
          </a:p>
          <a:p>
            <a:r>
              <a:rPr lang="en-US" sz="1200" kern="1200" dirty="0" smtClean="0">
                <a:solidFill>
                  <a:schemeClr val="tx1"/>
                </a:solidFill>
                <a:effectLst/>
                <a:latin typeface="+mn-lt"/>
                <a:ea typeface="+mn-ea"/>
                <a:cs typeface="+mn-cs"/>
              </a:rPr>
              <a:t>The public notification system must include the following elements: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Public Release: schools must take specific actions to inform the public of their program rights and responsibilities and the steps necessary for participation in the program.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Display the “And Justice for All” poster: schools must display the “And Justice” poster in the correct size (11”x17”) in a prominent location where it is visible to all participants in the program. The poster provides the USDA address and phone numbers that the public can use to file a complaint if they think their civil rights have been violated. Applicants and participants must be advised of their right to file a discrimination complaint, how to file a complaint, and the complaint procedures.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Nondiscrimination statement: all informational materials, including websites used by schools to inform the public about FNS programs, must contain the nondiscrimination statement.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Public notification can include methods such 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Internet and computer based applications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Newspaper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Radio/television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Letters/leaflets/brochures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Bulletins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 sure to convey the message of equal opportunity in photos and other graphics that are used to promote program information to applicants or participants. </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145728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Prominently</a:t>
            </a:r>
            <a:r>
              <a:rPr lang="en-US" baseline="0" dirty="0" smtClean="0"/>
              <a:t> display the USDA nondiscrimination poster “And Justice for All.” The poster must be 11” x 17” in size.</a:t>
            </a:r>
          </a:p>
          <a:p>
            <a:r>
              <a:rPr lang="en-US" baseline="0" dirty="0" smtClean="0"/>
              <a:t>Posters should be displayed in each school and in a location that is easily visible to the students and the public in the food service area.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176042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Applicants and participants must be advised of their right to file a complaint, how to file a complaint, and complaint procedures.</a:t>
            </a:r>
          </a:p>
          <a:p>
            <a:r>
              <a:rPr lang="en-US" sz="1200" kern="1200" dirty="0" smtClean="0">
                <a:solidFill>
                  <a:schemeClr val="tx1"/>
                </a:solidFill>
                <a:effectLst/>
                <a:latin typeface="+mn-lt"/>
                <a:ea typeface="+mn-ea"/>
                <a:cs typeface="+mn-cs"/>
              </a:rPr>
              <a:t>Any person who believes they have been discriminated against based on protected classes (i.e. national origin, race, etc.) has a right to file a complaint within 180 days of the alleged discriminatory action.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Complaints may be written, verbal, or observed. A complaint may also be anonymous and anonymous complaints should be handled the same as any other complaint. If the complaint is verbal and the person alleging discrimination is not inclined to put the allegation in writing, the person to whom the complaint was made must write up the complaint on behalf of the complainant.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step is to document the complaint and make an effort to obtain the following information listed in the slide. All complaints should then be forwarded to either the USDA Office of Civil Rights, FNS Office of Civil Rights, USDA Mountain Plains Regional Office or CDE OSN.</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206816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SFA</a:t>
            </a:r>
            <a:r>
              <a:rPr lang="en-US" baseline="0" dirty="0" smtClean="0"/>
              <a:t> must have a complaint procedure specific to FNS; it does not have to be written in to a board policy.  Example of minimum requirements and template on CDE OSN website: https://www.cde.state.co.us/nutrition/civilrights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8415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Customer service is defined as effectively communicating with customers, responding to the customer’s needs, valuing the customer’s worth, and instilling excellence through courtesy, confidence, and enthusiasm. Ensuring customer service delivery is the best possible, SFAs should have standard policies regarding customer service and ensure employees are applying rules, policies, and procedures consistently and equitably. </a:t>
            </a:r>
          </a:p>
          <a:p>
            <a:r>
              <a:rPr lang="en-US" sz="1200" kern="1200" dirty="0" smtClean="0">
                <a:solidFill>
                  <a:schemeClr val="tx1"/>
                </a:solidFill>
                <a:effectLst/>
                <a:latin typeface="+mn-lt"/>
                <a:ea typeface="+mn-ea"/>
                <a:cs typeface="+mn-cs"/>
              </a:rPr>
              <a:t>Treating customers with respect and dignity through excellent customer service saves you time and minimizes opportunities for complaints and angry customers. </a:t>
            </a:r>
          </a:p>
          <a:p>
            <a:r>
              <a:rPr lang="en-US" sz="1200" kern="1200" dirty="0" smtClean="0">
                <a:solidFill>
                  <a:schemeClr val="tx1"/>
                </a:solidFill>
                <a:effectLst/>
                <a:latin typeface="+mn-lt"/>
                <a:ea typeface="+mn-ea"/>
                <a:cs typeface="+mn-cs"/>
              </a:rPr>
              <a:t>In order to reduce the risk of a civil rights discrimination complaint ask yourself the following questions each time an applicant and/or participant comes to your program for services: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 I treating this person in the same manner I treat others?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I given this person the opportunity to ask questions?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I provided the person with the information he or she needs to make necessary decisions?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73917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In no way is a SFA to impede with a customer’s right to file a civil rights complaint. However, most conflicts are easily resolved by using appropriate tools. Conflict resolution consists of useful skills to assist with the solution of complaints. These skills include:</a:t>
            </a:r>
          </a:p>
          <a:p>
            <a:pPr lvl="0"/>
            <a:r>
              <a:rPr lang="en-US" sz="1200" u="sng" kern="1200" dirty="0" smtClean="0">
                <a:solidFill>
                  <a:schemeClr val="tx1"/>
                </a:solidFill>
                <a:effectLst/>
                <a:latin typeface="+mn-lt"/>
                <a:ea typeface="+mn-ea"/>
                <a:cs typeface="+mn-cs"/>
              </a:rPr>
              <a:t>Using a win/win approach</a:t>
            </a:r>
            <a:r>
              <a:rPr lang="en-US" sz="1200" kern="1200" dirty="0" smtClean="0">
                <a:solidFill>
                  <a:schemeClr val="tx1"/>
                </a:solidFill>
                <a:effectLst/>
                <a:latin typeface="+mn-lt"/>
                <a:ea typeface="+mn-ea"/>
                <a:cs typeface="+mn-cs"/>
              </a:rPr>
              <a:t>: change the conflict from an attack and defense to cooperation and avoid the desire to blame.</a:t>
            </a:r>
          </a:p>
          <a:p>
            <a:pPr lvl="0"/>
            <a:r>
              <a:rPr lang="en-US" sz="1200" u="sng" kern="1200" dirty="0" smtClean="0">
                <a:solidFill>
                  <a:schemeClr val="tx1"/>
                </a:solidFill>
                <a:effectLst/>
                <a:latin typeface="+mn-lt"/>
                <a:ea typeface="+mn-ea"/>
                <a:cs typeface="+mn-cs"/>
              </a:rPr>
              <a:t>Use a creative response</a:t>
            </a:r>
            <a:r>
              <a:rPr lang="en-US" sz="1200" kern="1200" dirty="0" smtClean="0">
                <a:solidFill>
                  <a:schemeClr val="tx1"/>
                </a:solidFill>
                <a:effectLst/>
                <a:latin typeface="+mn-lt"/>
                <a:ea typeface="+mn-ea"/>
                <a:cs typeface="+mn-cs"/>
              </a:rPr>
              <a:t>: turn problems into possibilities to improve the situation.</a:t>
            </a:r>
          </a:p>
          <a:p>
            <a:pPr lvl="0"/>
            <a:r>
              <a:rPr lang="en-US" sz="1200" u="sng" kern="1200" dirty="0" smtClean="0">
                <a:solidFill>
                  <a:schemeClr val="tx1"/>
                </a:solidFill>
                <a:effectLst/>
                <a:latin typeface="+mn-lt"/>
                <a:ea typeface="+mn-ea"/>
                <a:cs typeface="+mn-cs"/>
              </a:rPr>
              <a:t>Demonstrate empathy</a:t>
            </a:r>
            <a:r>
              <a:rPr lang="en-US" sz="1200" kern="1200" dirty="0" smtClean="0">
                <a:solidFill>
                  <a:schemeClr val="tx1"/>
                </a:solidFill>
                <a:effectLst/>
                <a:latin typeface="+mn-lt"/>
                <a:ea typeface="+mn-ea"/>
                <a:cs typeface="+mn-cs"/>
              </a:rPr>
              <a:t>: help others feel that they are understood by being an active listener. </a:t>
            </a:r>
          </a:p>
          <a:p>
            <a:pPr lvl="0"/>
            <a:r>
              <a:rPr lang="en-US" sz="1200" u="sng" kern="1200" dirty="0" smtClean="0">
                <a:solidFill>
                  <a:schemeClr val="tx1"/>
                </a:solidFill>
                <a:effectLst/>
                <a:latin typeface="+mn-lt"/>
                <a:ea typeface="+mn-ea"/>
                <a:cs typeface="+mn-cs"/>
              </a:rPr>
              <a:t>Appropriate assertiveness</a:t>
            </a:r>
            <a:r>
              <a:rPr lang="en-US" sz="1200" kern="1200" dirty="0" smtClean="0">
                <a:solidFill>
                  <a:schemeClr val="tx1"/>
                </a:solidFill>
                <a:effectLst/>
                <a:latin typeface="+mn-lt"/>
                <a:ea typeface="+mn-ea"/>
                <a:cs typeface="+mn-cs"/>
              </a:rPr>
              <a:t>: state your case without arousing the defenses of another person. Remember to use “I” statements to communicate your feelings directly.</a:t>
            </a:r>
          </a:p>
          <a:p>
            <a:pPr lvl="0"/>
            <a:r>
              <a:rPr lang="en-US" sz="1200" u="sng" kern="1200" dirty="0" smtClean="0">
                <a:solidFill>
                  <a:schemeClr val="tx1"/>
                </a:solidFill>
                <a:effectLst/>
                <a:latin typeface="+mn-lt"/>
                <a:ea typeface="+mn-ea"/>
                <a:cs typeface="+mn-cs"/>
              </a:rPr>
              <a:t>Manage emotions</a:t>
            </a:r>
            <a:r>
              <a:rPr lang="en-US" sz="1200" kern="1200" dirty="0" smtClean="0">
                <a:solidFill>
                  <a:schemeClr val="tx1"/>
                </a:solidFill>
                <a:effectLst/>
                <a:latin typeface="+mn-lt"/>
                <a:ea typeface="+mn-ea"/>
                <a:cs typeface="+mn-cs"/>
              </a:rPr>
              <a:t>: stick strictly to the facts of the complaint and communicate your feelings directly.</a:t>
            </a:r>
          </a:p>
          <a:p>
            <a:pPr lvl="0"/>
            <a:r>
              <a:rPr lang="en-US" sz="1200" u="sng" kern="1200" dirty="0" smtClean="0">
                <a:solidFill>
                  <a:schemeClr val="tx1"/>
                </a:solidFill>
                <a:effectLst/>
                <a:latin typeface="+mn-lt"/>
                <a:ea typeface="+mn-ea"/>
                <a:cs typeface="+mn-cs"/>
              </a:rPr>
              <a:t>Have a willingness to resolve</a:t>
            </a:r>
            <a:r>
              <a:rPr lang="en-US" sz="1200" kern="1200" dirty="0" smtClean="0">
                <a:solidFill>
                  <a:schemeClr val="tx1"/>
                </a:solidFill>
                <a:effectLst/>
                <a:latin typeface="+mn-lt"/>
                <a:ea typeface="+mn-ea"/>
                <a:cs typeface="+mn-cs"/>
              </a:rPr>
              <a:t>: identify barriers to a resolution and overcome those barriers. Avoid repeating the situation.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complainant persists with their complaint, direct them to file their complaint with USDA’s Office of Civil Rights</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additional</a:t>
            </a:r>
            <a:r>
              <a:rPr lang="en-US" baseline="0" dirty="0" smtClean="0"/>
              <a:t> information on conflict resolution and customer service, visit the National Food Service Management Institute’s webpage for resources on dealing with conflict in the workplace: http://www.nfsmi.org/ResourceOverview.aspx?ID=51 and for customer service resources: http://www.nfsmi.org/ResourceOverview.aspx?ID=67 </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43933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provides an example to use the skills described in the previous slide to resolve a conflict at its basic level. After reading this scenario, have the training participants discuss how to find a win/win solution.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1485497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schools that participate in a USDA Child Nutrition Program must have a system to collect the racial and ethnic data of program participants in accordance with FNS Instruction 113-1. This data is used to determine the state’s compliance with Federal Civil Rights laws. </a:t>
            </a:r>
          </a:p>
          <a:p>
            <a:r>
              <a:rPr lang="en-US" sz="1200" kern="1200" dirty="0" smtClean="0">
                <a:solidFill>
                  <a:schemeClr val="tx1"/>
                </a:solidFill>
                <a:effectLst/>
                <a:latin typeface="+mn-lt"/>
                <a:ea typeface="+mn-ea"/>
                <a:cs typeface="+mn-cs"/>
              </a:rPr>
              <a:t>USDA regulations state that “respect for individual dignity should guide the process and methods for collecting data on race and ethnicity”. Therefore, self-identification or self-reporting is the preferred method of obtaining characteristic data. The collection of this information is strictly for statistical reporting requirements and has no effect on the determination of their eligibility to receive program benefits. This data must be maintained in a confidential file for 3 years plus the current year and this information should be restricted to authorized school personnel and other authorized state and federal personnel, when requested.</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285833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two question format must be used for ethnic and racial categories. Ethnicity is to be asked first followed by race. Ethnicity is based on religion, language, culture, or background and race is more biologically based on origins. </a:t>
            </a:r>
            <a:r>
              <a:rPr lang="en-US" baseline="0" dirty="0" smtClean="0"/>
              <a:t>The first question is ethnicity. The respondent should choose one.</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316348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question is race. The respondent</a:t>
            </a:r>
            <a:r>
              <a:rPr lang="en-US" baseline="0" dirty="0" smtClean="0"/>
              <a:t> should choose one or more racial designations.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97538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purpose of civil rights training is to inform, educate, and support all staff that interacts with Child Nutrition Programs. This training will cover USDA civil rights requirements, staff responsibilities, and resources and information available to assist staff in carrying out their civil rights responsibilities.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175328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Reasonable accommodations refer to ensuring that participants with a disability have physical access to programs and services; such as easily accessible entrances, restrooms,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school is required to provide food substitutions or modifications for a student with a dietary disability. A written medical statement, completed and signed by a licensed physician, advanced practice</a:t>
            </a:r>
            <a:r>
              <a:rPr lang="en-US" sz="1200" kern="1200" baseline="0" dirty="0" smtClean="0">
                <a:solidFill>
                  <a:schemeClr val="tx1"/>
                </a:solidFill>
                <a:effectLst/>
                <a:latin typeface="+mn-lt"/>
                <a:ea typeface="+mn-ea"/>
                <a:cs typeface="+mn-cs"/>
              </a:rPr>
              <a:t> nurse with prescriptive authority, or physician assistant is required to be on file when the request falls outside the meal pattern.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Medical Statement forms are available at: </a:t>
            </a:r>
            <a:r>
              <a:rPr lang="en-US" sz="1200" u="sng" kern="1200" dirty="0" smtClean="0">
                <a:solidFill>
                  <a:schemeClr val="tx1"/>
                </a:solidFill>
                <a:effectLst/>
                <a:latin typeface="+mn-lt"/>
                <a:ea typeface="+mn-ea"/>
                <a:cs typeface="+mn-cs"/>
                <a:hlinkClick r:id="rId3"/>
              </a:rPr>
              <a:t>http://www.cde.state.co.us/nutrition/nutriSpecDietaryNeeds.htm</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Medical Statement for Meal Modification- Completed for a dietary disability and signed by a licensed physician (MD or DO)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Dietary</a:t>
            </a:r>
            <a:r>
              <a:rPr lang="en-US" sz="1200" kern="1200" baseline="0" dirty="0" smtClean="0">
                <a:solidFill>
                  <a:schemeClr val="tx1"/>
                </a:solidFill>
                <a:effectLst/>
                <a:latin typeface="+mn-lt"/>
                <a:ea typeface="+mn-ea"/>
                <a:cs typeface="+mn-cs"/>
              </a:rPr>
              <a:t> Preference Form for Meal Modification</a:t>
            </a:r>
            <a:r>
              <a:rPr lang="en-US" sz="1200" kern="1200" dirty="0" smtClean="0">
                <a:solidFill>
                  <a:schemeClr val="tx1"/>
                </a:solidFill>
                <a:effectLst/>
                <a:latin typeface="+mn-lt"/>
                <a:ea typeface="+mn-ea"/>
                <a:cs typeface="+mn-cs"/>
              </a:rPr>
              <a:t>- Completed for dietary preferences, religious, ethical, or cultural reasons by parent or legal</a:t>
            </a:r>
            <a:r>
              <a:rPr lang="en-US" sz="1200" kern="1200" baseline="0" dirty="0" smtClean="0">
                <a:solidFill>
                  <a:schemeClr val="tx1"/>
                </a:solidFill>
                <a:effectLst/>
                <a:latin typeface="+mn-lt"/>
                <a:ea typeface="+mn-ea"/>
                <a:cs typeface="+mn-cs"/>
              </a:rPr>
              <a:t> guardian</a:t>
            </a:r>
            <a:endParaRPr lang="en-US" sz="1200" kern="1200" dirty="0" smtClean="0">
              <a:solidFill>
                <a:schemeClr val="tx1"/>
              </a:solidFill>
              <a:effectLst/>
              <a:latin typeface="+mn-lt"/>
              <a:ea typeface="+mn-ea"/>
              <a:cs typeface="+mn-cs"/>
            </a:endParaRPr>
          </a:p>
          <a:p>
            <a:endParaRPr lang="en-US" baseline="0" dirty="0" smtClean="0"/>
          </a:p>
          <a:p>
            <a:r>
              <a:rPr lang="en-US" dirty="0" smtClean="0"/>
              <a:t>Example:</a:t>
            </a:r>
          </a:p>
          <a:p>
            <a:pPr lvl="1"/>
            <a:r>
              <a:rPr lang="en-US" dirty="0" smtClean="0"/>
              <a:t>A parent of a student who has been diagnosed with celiac disease requests that gluten-free food items be provided to their child at all meals. </a:t>
            </a:r>
          </a:p>
          <a:p>
            <a:pPr marL="640080" lvl="2" indent="0">
              <a:buNone/>
            </a:pPr>
            <a:endParaRPr lang="en-US" dirty="0" smtClean="0"/>
          </a:p>
          <a:p>
            <a:pPr marL="640080" lvl="2" indent="0">
              <a:buNone/>
            </a:pPr>
            <a:r>
              <a:rPr lang="en-US" dirty="0" smtClean="0"/>
              <a:t>What must the school do and how does this relate to civil rights?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473190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School Food Authorities must take reasonable steps to assure “meaningful” access to the information and services they provide…especially for people with Limited English Proficiency (LEP): individuals who do not speak English as their primary language and who have a limited ability to read, speak, write, or understand English.</a:t>
            </a:r>
          </a:p>
          <a:p>
            <a:r>
              <a:rPr lang="en-US" sz="1200" kern="1200" dirty="0" smtClean="0">
                <a:solidFill>
                  <a:schemeClr val="tx1"/>
                </a:solidFill>
                <a:effectLst/>
                <a:latin typeface="+mn-lt"/>
                <a:ea typeface="+mn-ea"/>
                <a:cs typeface="+mn-cs"/>
              </a:rPr>
              <a:t>Reasonable steps would include an evaluation of the following factors: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number or proportion of LEP persons to be served or likely to be encountered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frequency with which LEP individuals come in contact with the program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nature and importance of the program, activity, or service provided by the program to people’s lives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resources that are available and the costs to provide these services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Providing services to LEP individuals may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distribution of SNP meal benefit forms in alternate languages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hiring of a bilingual interpreter to assist program applicants or participants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shortage of resources or anticipated costs to provide these services to individuals with LEP does not eliminate the requirement to do so. SFAs must explore the most cost-effective means of delivering services and information to people with LEP.</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1470830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**May skip slides 29-33 for kitchen managers and staff if applicable**</a:t>
            </a:r>
          </a:p>
          <a:p>
            <a:endParaRPr lang="en-US" dirty="0" smtClean="0"/>
          </a:p>
          <a:p>
            <a:r>
              <a:rPr lang="en-US" sz="1200" kern="1200" dirty="0" smtClean="0">
                <a:solidFill>
                  <a:schemeClr val="tx1"/>
                </a:solidFill>
                <a:effectLst/>
                <a:latin typeface="+mn-lt"/>
                <a:ea typeface="+mn-ea"/>
                <a:cs typeface="+mn-cs"/>
              </a:rPr>
              <a:t>Compliance reviews examine activities to determine adherence with civil rights requirements. There are no “minor” or “major” categories of noncompliance and all instances of noncompliance are considered equally. </a:t>
            </a:r>
          </a:p>
          <a:p>
            <a:r>
              <a:rPr lang="en-US" sz="1200" kern="1200" dirty="0" smtClean="0">
                <a:solidFill>
                  <a:schemeClr val="tx1"/>
                </a:solidFill>
                <a:effectLst/>
                <a:latin typeface="+mn-lt"/>
                <a:ea typeface="+mn-ea"/>
                <a:cs typeface="+mn-cs"/>
              </a:rPr>
              <a:t>Utilize the Civil Rights Self-Assessment tool: </a:t>
            </a:r>
            <a:r>
              <a:rPr lang="en-US" sz="1200" u="sng" kern="1200" dirty="0" smtClean="0">
                <a:solidFill>
                  <a:schemeClr val="tx1"/>
                </a:solidFill>
                <a:effectLst/>
                <a:latin typeface="+mn-lt"/>
                <a:ea typeface="+mn-ea"/>
                <a:cs typeface="+mn-cs"/>
                <a:hlinkClick r:id="rId3"/>
              </a:rPr>
              <a:t>http://www.cde.state.co.us/nutrition/civilrights</a:t>
            </a:r>
            <a:r>
              <a:rPr lang="en-US" sz="1200" kern="1200" dirty="0" smtClean="0">
                <a:solidFill>
                  <a:schemeClr val="tx1"/>
                </a:solidFill>
                <a:effectLst/>
                <a:latin typeface="+mn-lt"/>
                <a:ea typeface="+mn-ea"/>
                <a:cs typeface="+mn-cs"/>
              </a:rPr>
              <a:t> to ensure compliance with civil rights requirements.</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29</a:t>
            </a:fld>
            <a:endParaRPr lang="en-US"/>
          </a:p>
        </p:txBody>
      </p:sp>
    </p:spTree>
    <p:extLst>
      <p:ext uri="{BB962C8B-B14F-4D97-AF65-F5344CB8AC3E}">
        <p14:creationId xmlns:p14="http://schemas.microsoft.com/office/powerpoint/2010/main" val="610207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801. The public release must contain the same information in the letter to households and also include the free and reduced-price Income Eligibility Guidelines. The Office of School Nutrition sends a public release on behalf of all sponsors annually. Districts are encouraged to send their own. </a:t>
            </a:r>
          </a:p>
          <a:p>
            <a:r>
              <a:rPr lang="en-US" baseline="0" dirty="0" smtClean="0"/>
              <a:t>802. Ensure reasonable steps are taken for families to access FNS program information and services. </a:t>
            </a:r>
          </a:p>
          <a:p>
            <a:r>
              <a:rPr lang="en-US" baseline="0" dirty="0" smtClean="0"/>
              <a:t>803. Procedures for receiving and processing complaints must indicate the following:</a:t>
            </a:r>
          </a:p>
          <a:p>
            <a:pPr marL="167970" indent="-167970">
              <a:buFont typeface="Arial" panose="020B0604020202020204" pitchFamily="34" charset="0"/>
              <a:buChar char="•"/>
            </a:pPr>
            <a:r>
              <a:rPr lang="en-US" baseline="0" dirty="0" smtClean="0"/>
              <a:t>Whether an allegation is made verbally or in person</a:t>
            </a:r>
          </a:p>
          <a:p>
            <a:pPr marL="167970" indent="-167970">
              <a:buFont typeface="Arial" panose="020B0604020202020204" pitchFamily="34" charset="0"/>
              <a:buChar char="•"/>
            </a:pPr>
            <a:r>
              <a:rPr lang="en-US" baseline="0" dirty="0" smtClean="0"/>
              <a:t>The person receiving the allegation must transcribe the complaint</a:t>
            </a:r>
          </a:p>
          <a:p>
            <a:pPr marL="167970" indent="-167970">
              <a:buFont typeface="Arial" panose="020B0604020202020204" pitchFamily="34" charset="0"/>
              <a:buChar char="•"/>
            </a:pPr>
            <a:r>
              <a:rPr lang="en-US" baseline="0" dirty="0" smtClean="0"/>
              <a:t>Procedures for receiving a complaint cannot prevent a complaint from being accepted</a:t>
            </a:r>
          </a:p>
          <a:p>
            <a:pPr marL="167970" indent="-167970">
              <a:buFont typeface="Arial" panose="020B0604020202020204" pitchFamily="34" charset="0"/>
              <a:buChar char="•"/>
            </a:pPr>
            <a:r>
              <a:rPr lang="en-US" baseline="0" dirty="0" smtClean="0"/>
              <a:t>Procedures must identify the outside agency to which complaints are forwarded (State Agency, FNS Office of Civil Rights, or USDA Office of Civil Rights)</a:t>
            </a:r>
          </a:p>
          <a:p>
            <a:pPr marL="167970" indent="-167970">
              <a:buFont typeface="Arial" panose="020B0604020202020204" pitchFamily="34" charset="0"/>
              <a:buChar char="•"/>
            </a:pPr>
            <a:r>
              <a:rPr lang="en-US" baseline="0" dirty="0" smtClean="0"/>
              <a:t>The SFA’s procedures must not indicate that they attempt to resolve the complaint themselves nor can the complaint process be a prerequisite for accepting a complaint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163808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805. If the SFA is providing meal accommodations, ensure</a:t>
            </a:r>
            <a:r>
              <a:rPr lang="en-US" baseline="0" dirty="0" smtClean="0"/>
              <a:t> appropriate documentation is available (i.e. if the child has a disability accommodated outside of the meal pattern, a medical statement is on file).</a:t>
            </a:r>
          </a:p>
          <a:p>
            <a:r>
              <a:rPr lang="en-US" baseline="0" dirty="0" smtClean="0"/>
              <a:t>806. Sign-in sheets and agendas from civil rights training will serve as documentation of staff that received training. Ensure staff has been trained in the current school year.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3749071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Examples of noncompliance include denying an individual or household the opportunity to apply for FNS program benefits or services on the basis of a protected class, providing FNS program services or benefits in a dissimilar manner, or selecting FNS program sites or facilities in a manner that denies an individual access to FNS program benefits, assistance, or services on the basis of a protected class.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2185025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an Administrative Review, non-compliance will be addressed in the corrective action plan and the SFA must indicate the immediate corrective action taken as well as the process or plan in place to ensure future compliance.</a:t>
            </a: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3326666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anyone have questions regarding civil rights requirements or responsibilities?</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a:p>
        </p:txBody>
      </p:sp>
    </p:spTree>
    <p:extLst>
      <p:ext uri="{BB962C8B-B14F-4D97-AF65-F5344CB8AC3E}">
        <p14:creationId xmlns:p14="http://schemas.microsoft.com/office/powerpoint/2010/main" val="214955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contains guidance on Civil Rights, discrimination, public notification systems, non-discrimination statement and complaint information, ethnic and race data collection.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287173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training is to establish and convey</a:t>
            </a:r>
            <a:r>
              <a:rPr lang="en-US" baseline="0" dirty="0" smtClean="0"/>
              <a:t> policy and provide guidance and direction to FNS recipients and customers, and ensure compliance with and enforcement of the prohibition against discrimination in all FNS nutrition programs and activities.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249687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Civil rights refer to the rights of “personal liberty” guaranteed by the 13</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14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Amendments to the US Constitution and Acts of Congress and to the fair and equitable treatment of all customers and employees. There are numerous civil rights acts and laws that were enacted over the course of the last 50 years and it began with Title VI of the Civil Rights Act of 1964. This act led the way and addressed discrimination in relation to race, color, and national origin in programs and activities that receive federal financial assistance.</a:t>
            </a:r>
            <a:endParaRPr lang="en-US" dirty="0" smtClean="0"/>
          </a:p>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162666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goals of civil rights include:</a:t>
            </a:r>
          </a:p>
          <a:p>
            <a:pPr lvl="0"/>
            <a:r>
              <a:rPr lang="en-US" sz="1200" kern="1200" dirty="0" smtClean="0">
                <a:solidFill>
                  <a:schemeClr val="tx1"/>
                </a:solidFill>
                <a:effectLst/>
                <a:latin typeface="+mn-lt"/>
                <a:ea typeface="+mn-ea"/>
                <a:cs typeface="+mn-cs"/>
              </a:rPr>
              <a:t>Eliminating barriers that prevent or deter people from receiving benefits of a government-sponsored or funded program</a:t>
            </a:r>
          </a:p>
          <a:p>
            <a:pPr lvl="0"/>
            <a:r>
              <a:rPr lang="en-US" sz="1200" kern="1200" dirty="0" smtClean="0">
                <a:solidFill>
                  <a:schemeClr val="tx1"/>
                </a:solidFill>
                <a:effectLst/>
                <a:latin typeface="+mn-lt"/>
                <a:ea typeface="+mn-ea"/>
                <a:cs typeface="+mn-cs"/>
              </a:rPr>
              <a:t>To provide equitable treatment to all in the delivery of programs and services to all applicants, participants, and beneficiaries of a federal program</a:t>
            </a:r>
          </a:p>
          <a:p>
            <a:pPr lvl="0"/>
            <a:r>
              <a:rPr lang="en-US" sz="1200" kern="1200" dirty="0" smtClean="0">
                <a:solidFill>
                  <a:schemeClr val="tx1"/>
                </a:solidFill>
                <a:effectLst/>
                <a:latin typeface="+mn-lt"/>
                <a:ea typeface="+mn-ea"/>
                <a:cs typeface="+mn-cs"/>
              </a:rPr>
              <a:t>To ensure that all applicants and participants understand their rights and responsibilities</a:t>
            </a:r>
          </a:p>
          <a:p>
            <a:pPr lvl="0"/>
            <a:r>
              <a:rPr lang="en-US" sz="1200" kern="1200" dirty="0" smtClean="0">
                <a:solidFill>
                  <a:schemeClr val="tx1"/>
                </a:solidFill>
                <a:effectLst/>
                <a:latin typeface="+mn-lt"/>
                <a:ea typeface="+mn-ea"/>
                <a:cs typeface="+mn-cs"/>
              </a:rPr>
              <a:t>To show respect and dignity to all</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294041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protected class refers to any person or group of people who have characteristics for which discrimination is prohibited based on a law, regulation, or executive order.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Protected classes in the CNP are: race, age, color, sex, national origin, and disability.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Discrimination is the treatment or consideration of, or making a distinction in favor or against, a person based on the group, class, or category to which that person belongs. Examples of unlawful discrimination include:</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Giving one group or type of participants larger or extra helpings of food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Separating genders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Failing to provide children with a dietary disability accommodating meals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Failing to provide program information to all potential program applicants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396473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records include the agenda, sign-in of staff who received the civil rights training, and presentation, if applicable.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73325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All FNS</a:t>
            </a:r>
            <a:r>
              <a:rPr lang="en-US" baseline="0" dirty="0" smtClean="0"/>
              <a:t> assistance programs must include a public notification system. The purpose of this system is to inform applicants,</a:t>
            </a:r>
            <a:r>
              <a:rPr lang="en-US" dirty="0"/>
              <a:t> participants</a:t>
            </a:r>
            <a:r>
              <a:rPr lang="en-US" baseline="0" dirty="0" smtClean="0"/>
              <a:t>, and potentially eligible persons of the program availability, program rights and responsibilities, the policy of nondiscrimination, and the procedure for filing a complaint. </a:t>
            </a:r>
          </a:p>
          <a:p>
            <a:endParaRPr lang="en-US" baseline="0" dirty="0" smtClean="0"/>
          </a:p>
          <a:p>
            <a:r>
              <a:rPr lang="en-US" baseline="0" dirty="0" smtClean="0"/>
              <a:t>The basic elements of the public notification: The public notification system must include the following 3 basic elements: </a:t>
            </a:r>
          </a:p>
          <a:p>
            <a:pPr marL="228573" indent="-228573">
              <a:buAutoNum type="arabicPeriod"/>
            </a:pPr>
            <a:r>
              <a:rPr lang="en-US" baseline="0" dirty="0" smtClean="0"/>
              <a:t>Program Availability. Each state agency, local agency, or other sub-recipient that distributes program benefits and services must take specific action to inform applicants, participants, and potentially eligible persons of their program rights and responsibilities' and the steps necessary for participation</a:t>
            </a:r>
          </a:p>
          <a:p>
            <a:pPr marL="228573" indent="-228573">
              <a:buAutoNum type="arabicPeriod"/>
            </a:pPr>
            <a:r>
              <a:rPr lang="en-US" baseline="0" dirty="0" smtClean="0"/>
              <a:t>Complaint information: Applicants and participants must be advised at the service delivery point of their right to file a complaint, how to file a complaint, and the complaint procedures. </a:t>
            </a:r>
          </a:p>
          <a:p>
            <a:pPr marL="228573" indent="-228573">
              <a:buAutoNum type="arabicPeriod"/>
            </a:pPr>
            <a:r>
              <a:rPr lang="en-US" baseline="0" dirty="0" smtClean="0"/>
              <a:t>Nondiscrimination Statement: All information materials and sources, including websites, used to inform the public about FNS programs must contain a nondiscrimination statement. It is not required that the nondiscrimination statement be included on every page of the program information Web site. At a minimum, the nondiscrimination statement, or a link to it, must be included on the home page of the program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1/26/2020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727367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1/26/2020</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1/26/2020</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1/26/2020</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1/26/2020</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1/26/2020</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1/26/2020</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1/26/2020</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hyperlink" Target="http://www.ocio.usda.gov/sites/default/files/docs/2012/Complain_combined_6_8_12.pdf" TargetMode="Externa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ns.usda.gov/sites/default/files/113-1.pdf" TargetMode="External"/><Relationship Id="rId2" Type="http://schemas.openxmlformats.org/officeDocument/2006/relationships/hyperlink" Target="http://www.cde.state.co.us/nutrition/civilrights" TargetMode="External"/><Relationship Id="rId1" Type="http://schemas.openxmlformats.org/officeDocument/2006/relationships/slideLayout" Target="../slideLayouts/slideLayout2.xml"/><Relationship Id="rId4" Type="http://schemas.openxmlformats.org/officeDocument/2006/relationships/hyperlink" Target="http://www.nfsmi.org/ResourceOverview.aspx?ID=6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hyperlink" Target="http://www.ocio.usda.gov/sites/default/files/docs/2012/Complain_combined_6_8_12.pdf" TargetMode="External"/><Relationship Id="rId1" Type="http://schemas.openxmlformats.org/officeDocument/2006/relationships/slideLayout" Target="../slideLayouts/slideLayout8.xml"/><Relationship Id="rId4" Type="http://schemas.openxmlformats.org/officeDocument/2006/relationships/hyperlink" Target="mailto:program.intake@usd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670995" y="4067337"/>
            <a:ext cx="7886700" cy="1796433"/>
          </a:xfrm>
        </p:spPr>
        <p:txBody>
          <a:bodyPr>
            <a:noAutofit/>
          </a:bodyPr>
          <a:lstStyle/>
          <a:p>
            <a:pPr algn="ctr"/>
            <a:r>
              <a:rPr lang="en-US" sz="3600" dirty="0" smtClean="0"/>
              <a:t>Civil Rights in Child Nutrition Programs</a:t>
            </a:r>
            <a:endParaRPr lang="en-US" sz="3600" dirty="0"/>
          </a:p>
        </p:txBody>
      </p:sp>
    </p:spTree>
    <p:extLst>
      <p:ext uri="{BB962C8B-B14F-4D97-AF65-F5344CB8AC3E}">
        <p14:creationId xmlns:p14="http://schemas.microsoft.com/office/powerpoint/2010/main" val="1691502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71082"/>
            <a:ext cx="8407893" cy="4691254"/>
          </a:xfrm>
        </p:spPr>
        <p:txBody>
          <a:bodyPr/>
          <a:lstStyle/>
          <a:p>
            <a:r>
              <a:rPr lang="en-US" dirty="0" smtClean="0"/>
              <a:t>Giving one group or type of participants larger or extra helpings of food while not providing the same to other groups or types of participants</a:t>
            </a:r>
          </a:p>
          <a:p>
            <a:pPr lvl="1"/>
            <a:r>
              <a:rPr lang="en-US" dirty="0" smtClean="0"/>
              <a:t> Serving boys larger portions than girls</a:t>
            </a:r>
          </a:p>
          <a:p>
            <a:endParaRPr lang="en-US" dirty="0" smtClean="0"/>
          </a:p>
          <a:p>
            <a:r>
              <a:rPr lang="en-US" dirty="0" smtClean="0"/>
              <a:t>Separating genders</a:t>
            </a:r>
          </a:p>
          <a:p>
            <a:pPr lvl="1"/>
            <a:r>
              <a:rPr lang="en-US" dirty="0" smtClean="0"/>
              <a:t>Putting the girls separate from the boys</a:t>
            </a:r>
          </a:p>
          <a:p>
            <a:pPr marL="45720" indent="0">
              <a:buNone/>
            </a:pPr>
            <a:endParaRPr lang="en-US" dirty="0">
              <a:solidFill>
                <a:schemeClr val="accent1">
                  <a:lumMod val="50000"/>
                </a:schemeClr>
              </a:solidFill>
            </a:endParaRPr>
          </a:p>
        </p:txBody>
      </p:sp>
      <p:sp>
        <p:nvSpPr>
          <p:cNvPr id="3" name="Title 2"/>
          <p:cNvSpPr>
            <a:spLocks noGrp="1"/>
          </p:cNvSpPr>
          <p:nvPr>
            <p:ph type="title"/>
          </p:nvPr>
        </p:nvSpPr>
        <p:spPr/>
        <p:txBody>
          <a:bodyPr/>
          <a:lstStyle/>
          <a:p>
            <a:r>
              <a:rPr lang="en-US" dirty="0" smtClean="0"/>
              <a:t>Examples of Unlawful Discrimination</a:t>
            </a:r>
            <a:endParaRPr lang="en-US" dirty="0"/>
          </a:p>
        </p:txBody>
      </p:sp>
    </p:spTree>
    <p:extLst>
      <p:ext uri="{BB962C8B-B14F-4D97-AF65-F5344CB8AC3E}">
        <p14:creationId xmlns:p14="http://schemas.microsoft.com/office/powerpoint/2010/main" val="2780091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59507"/>
            <a:ext cx="8407893" cy="4691254"/>
          </a:xfrm>
        </p:spPr>
        <p:txBody>
          <a:bodyPr/>
          <a:lstStyle/>
          <a:p>
            <a:r>
              <a:rPr lang="en-US" dirty="0" smtClean="0"/>
              <a:t>Failing to provide program information to all potential program participants</a:t>
            </a:r>
          </a:p>
          <a:p>
            <a:pPr lvl="1"/>
            <a:r>
              <a:rPr lang="en-US" dirty="0"/>
              <a:t>N</a:t>
            </a:r>
            <a:r>
              <a:rPr lang="en-US" dirty="0" smtClean="0"/>
              <a:t>ot distributing program information in all language specific to the population of the service area such as Spanish</a:t>
            </a:r>
          </a:p>
          <a:p>
            <a:endParaRPr lang="en-US" dirty="0" smtClean="0"/>
          </a:p>
          <a:p>
            <a:r>
              <a:rPr lang="en-US" dirty="0" smtClean="0"/>
              <a:t>Failing </a:t>
            </a:r>
            <a:r>
              <a:rPr lang="en-US" dirty="0"/>
              <a:t>to provide children with special needs accommodating </a:t>
            </a:r>
            <a:r>
              <a:rPr lang="en-US" dirty="0" smtClean="0"/>
              <a:t>meals</a:t>
            </a:r>
            <a:endParaRPr lang="en-US" dirty="0"/>
          </a:p>
        </p:txBody>
      </p:sp>
      <p:sp>
        <p:nvSpPr>
          <p:cNvPr id="3" name="Title 2"/>
          <p:cNvSpPr>
            <a:spLocks noGrp="1"/>
          </p:cNvSpPr>
          <p:nvPr>
            <p:ph type="title"/>
          </p:nvPr>
        </p:nvSpPr>
        <p:spPr/>
        <p:txBody>
          <a:bodyPr>
            <a:normAutofit fontScale="90000"/>
          </a:bodyPr>
          <a:lstStyle/>
          <a:p>
            <a:r>
              <a:rPr lang="en-US" dirty="0" smtClean="0"/>
              <a:t>Examples of Unlawful Discrimination (cont’d)</a:t>
            </a:r>
            <a:endParaRPr lang="en-US" dirty="0"/>
          </a:p>
        </p:txBody>
      </p:sp>
    </p:spTree>
    <p:extLst>
      <p:ext uri="{BB962C8B-B14F-4D97-AF65-F5344CB8AC3E}">
        <p14:creationId xmlns:p14="http://schemas.microsoft.com/office/powerpoint/2010/main" val="178268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0999" y="995422"/>
            <a:ext cx="8407893" cy="5360087"/>
          </a:xfrm>
        </p:spPr>
        <p:txBody>
          <a:bodyPr>
            <a:normAutofit/>
          </a:bodyPr>
          <a:lstStyle/>
          <a:p>
            <a:r>
              <a:rPr lang="en-US" dirty="0" smtClean="0"/>
              <a:t>All staff who work with Child Nutrition Programs must receive training on all aspects of civil rights compliance annually</a:t>
            </a:r>
          </a:p>
          <a:p>
            <a:r>
              <a:rPr lang="en-US" dirty="0" smtClean="0"/>
              <a:t>Specific subject matter: </a:t>
            </a:r>
          </a:p>
          <a:p>
            <a:pPr lvl="1"/>
            <a:r>
              <a:rPr lang="en-US" dirty="0" smtClean="0"/>
              <a:t>Collection and use of data</a:t>
            </a:r>
          </a:p>
          <a:p>
            <a:pPr lvl="1"/>
            <a:r>
              <a:rPr lang="en-US" dirty="0" smtClean="0"/>
              <a:t>Effective public notification systems</a:t>
            </a:r>
          </a:p>
          <a:p>
            <a:pPr lvl="1"/>
            <a:r>
              <a:rPr lang="en-US" dirty="0" smtClean="0"/>
              <a:t>Compliant procedures</a:t>
            </a:r>
          </a:p>
          <a:p>
            <a:pPr lvl="1"/>
            <a:r>
              <a:rPr lang="en-US" dirty="0" smtClean="0"/>
              <a:t>Compliance review techniques</a:t>
            </a:r>
          </a:p>
          <a:p>
            <a:pPr lvl="1"/>
            <a:r>
              <a:rPr lang="en-US" dirty="0" smtClean="0"/>
              <a:t>Resolution of noncompliance</a:t>
            </a:r>
          </a:p>
          <a:p>
            <a:pPr lvl="1"/>
            <a:r>
              <a:rPr lang="en-US" dirty="0" smtClean="0"/>
              <a:t>Requirements for reasonable accommodation of persons with disabilities</a:t>
            </a:r>
          </a:p>
          <a:p>
            <a:pPr lvl="1"/>
            <a:r>
              <a:rPr lang="en-US" dirty="0" smtClean="0"/>
              <a:t>Requirements for language assistance</a:t>
            </a:r>
          </a:p>
          <a:p>
            <a:pPr lvl="1"/>
            <a:r>
              <a:rPr lang="en-US" dirty="0" smtClean="0"/>
              <a:t>Conflict resolution</a:t>
            </a:r>
          </a:p>
          <a:p>
            <a:pPr lvl="1"/>
            <a:r>
              <a:rPr lang="en-US" dirty="0" smtClean="0"/>
              <a:t>Customer service</a:t>
            </a:r>
          </a:p>
          <a:p>
            <a:r>
              <a:rPr lang="en-US" dirty="0" smtClean="0"/>
              <a:t>Retain training records of civil rights training</a:t>
            </a:r>
            <a:endParaRPr lang="en-US" dirty="0"/>
          </a:p>
        </p:txBody>
      </p:sp>
      <p:sp>
        <p:nvSpPr>
          <p:cNvPr id="7" name="Title 6"/>
          <p:cNvSpPr>
            <a:spLocks noGrp="1"/>
          </p:cNvSpPr>
          <p:nvPr>
            <p:ph type="title"/>
          </p:nvPr>
        </p:nvSpPr>
        <p:spPr/>
        <p:txBody>
          <a:bodyPr/>
          <a:lstStyle/>
          <a:p>
            <a:r>
              <a:rPr lang="en-US" dirty="0" smtClean="0"/>
              <a:t>Civil Rights Training</a:t>
            </a:r>
            <a:endParaRPr lang="en-US" dirty="0"/>
          </a:p>
        </p:txBody>
      </p:sp>
    </p:spTree>
    <p:extLst>
      <p:ext uri="{BB962C8B-B14F-4D97-AF65-F5344CB8AC3E}">
        <p14:creationId xmlns:p14="http://schemas.microsoft.com/office/powerpoint/2010/main" val="238273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Describes program availability, complaint information, nondiscrimination statement" title="Public Notification Smart Art"/>
          <p:cNvGraphicFramePr>
            <a:graphicFrameLocks noGrp="1"/>
          </p:cNvGraphicFramePr>
          <p:nvPr>
            <p:ph idx="1"/>
            <p:extLst>
              <p:ext uri="{D42A27DB-BD31-4B8C-83A1-F6EECF244321}">
                <p14:modId xmlns:p14="http://schemas.microsoft.com/office/powerpoint/2010/main" val="467025503"/>
              </p:ext>
            </p:extLst>
          </p:nvPr>
        </p:nvGraphicFramePr>
        <p:xfrm>
          <a:off x="380999" y="1221360"/>
          <a:ext cx="8407893" cy="4843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Public Notification System</a:t>
            </a:r>
            <a:endParaRPr lang="en-US" dirty="0"/>
          </a:p>
        </p:txBody>
      </p:sp>
    </p:spTree>
    <p:extLst>
      <p:ext uri="{BB962C8B-B14F-4D97-AF65-F5344CB8AC3E}">
        <p14:creationId xmlns:p14="http://schemas.microsoft.com/office/powerpoint/2010/main" val="2541478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120878"/>
            <a:ext cx="7954911" cy="5118548"/>
          </a:xfrm>
        </p:spPr>
        <p:txBody>
          <a:bodyPr>
            <a:normAutofit lnSpcReduction="10000"/>
          </a:bodyPr>
          <a:lstStyle/>
          <a:p>
            <a:r>
              <a:rPr lang="en-US" dirty="0" smtClean="0"/>
              <a:t>Inform of program(s) or changes in program(s):</a:t>
            </a:r>
          </a:p>
          <a:p>
            <a:pPr lvl="1"/>
            <a:r>
              <a:rPr lang="en-US" dirty="0" smtClean="0"/>
              <a:t>Eligibility</a:t>
            </a:r>
          </a:p>
          <a:p>
            <a:pPr lvl="1"/>
            <a:r>
              <a:rPr lang="en-US" dirty="0" smtClean="0"/>
              <a:t>Benefits</a:t>
            </a:r>
          </a:p>
          <a:p>
            <a:pPr lvl="1"/>
            <a:r>
              <a:rPr lang="en-US" dirty="0" smtClean="0"/>
              <a:t>Services</a:t>
            </a:r>
          </a:p>
          <a:p>
            <a:pPr lvl="1"/>
            <a:r>
              <a:rPr lang="en-US" dirty="0" smtClean="0"/>
              <a:t>Location of local facilities or service delivery points</a:t>
            </a:r>
          </a:p>
          <a:p>
            <a:pPr lvl="1"/>
            <a:r>
              <a:rPr lang="en-US" dirty="0" smtClean="0"/>
              <a:t>Hours of service</a:t>
            </a:r>
          </a:p>
          <a:p>
            <a:r>
              <a:rPr lang="en-US" dirty="0" smtClean="0"/>
              <a:t>Possible methods of communication:</a:t>
            </a:r>
          </a:p>
          <a:p>
            <a:pPr lvl="1"/>
            <a:r>
              <a:rPr lang="en-US" dirty="0" smtClean="0"/>
              <a:t>Internet</a:t>
            </a:r>
          </a:p>
          <a:p>
            <a:pPr lvl="1"/>
            <a:r>
              <a:rPr lang="en-US" dirty="0" smtClean="0"/>
              <a:t>Newspaper articles</a:t>
            </a:r>
          </a:p>
          <a:p>
            <a:pPr lvl="1"/>
            <a:r>
              <a:rPr lang="en-US" dirty="0" smtClean="0"/>
              <a:t>Radio and television announcements</a:t>
            </a:r>
          </a:p>
          <a:p>
            <a:pPr lvl="1"/>
            <a:r>
              <a:rPr lang="en-US" dirty="0" smtClean="0"/>
              <a:t>Letters</a:t>
            </a:r>
          </a:p>
          <a:p>
            <a:pPr lvl="1"/>
            <a:r>
              <a:rPr lang="en-US" dirty="0" smtClean="0"/>
              <a:t>Bulletins</a:t>
            </a:r>
          </a:p>
          <a:p>
            <a:pPr lvl="1"/>
            <a:r>
              <a:rPr lang="en-US" dirty="0" smtClean="0"/>
              <a:t>Newsletters</a:t>
            </a:r>
          </a:p>
          <a:p>
            <a:pPr marL="457200" lvl="1" indent="0">
              <a:buNone/>
            </a:pPr>
            <a:endParaRPr lang="en-US" dirty="0" smtClean="0"/>
          </a:p>
          <a:p>
            <a:pPr marL="457200" lvl="1" indent="0" algn="ctr">
              <a:buNone/>
            </a:pPr>
            <a:r>
              <a:rPr lang="en-US" dirty="0" smtClean="0">
                <a:solidFill>
                  <a:srgbClr val="FF0000"/>
                </a:solidFill>
              </a:rPr>
              <a:t>All notifications must include nondiscrimination statement.</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Methods of Public Notification</a:t>
            </a:r>
            <a:endParaRPr lang="en-US" dirty="0"/>
          </a:p>
        </p:txBody>
      </p:sp>
    </p:spTree>
    <p:extLst>
      <p:ext uri="{BB962C8B-B14F-4D97-AF65-F5344CB8AC3E}">
        <p14:creationId xmlns:p14="http://schemas.microsoft.com/office/powerpoint/2010/main" val="3362537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1944" y="3143131"/>
            <a:ext cx="4391026" cy="1631216"/>
          </a:xfrm>
          <a:prstGeom prst="rect">
            <a:avLst/>
          </a:prstGeom>
          <a:noFill/>
        </p:spPr>
        <p:txBody>
          <a:bodyPr wrap="square" rtlCol="0">
            <a:spAutoFit/>
          </a:bodyPr>
          <a:lstStyle/>
          <a:p>
            <a:pPr marL="285750" indent="-285750">
              <a:buClr>
                <a:schemeClr val="accent2"/>
              </a:buClr>
              <a:buFont typeface="Wingdings" pitchFamily="2" charset="2"/>
              <a:buChar char="ü"/>
            </a:pPr>
            <a:r>
              <a:rPr lang="en-US" sz="2000" dirty="0" smtClean="0"/>
              <a:t>In each school</a:t>
            </a:r>
          </a:p>
          <a:p>
            <a:pPr marL="285750" indent="-285750">
              <a:buClr>
                <a:schemeClr val="accent2"/>
              </a:buClr>
              <a:buFont typeface="Wingdings" pitchFamily="2" charset="2"/>
              <a:buChar char="ü"/>
            </a:pPr>
            <a:r>
              <a:rPr lang="en-US" sz="2000" dirty="0" smtClean="0"/>
              <a:t>In a location that is easily visible to the students and the public in the food service area</a:t>
            </a:r>
          </a:p>
          <a:p>
            <a:pPr marL="285750" indent="-285750">
              <a:buClr>
                <a:schemeClr val="accent2"/>
              </a:buClr>
              <a:buFont typeface="Wingdings" pitchFamily="2" charset="2"/>
              <a:buChar char="ü"/>
            </a:pPr>
            <a:r>
              <a:rPr lang="en-US" sz="2000" dirty="0" smtClean="0"/>
              <a:t>Must be 11”x17” in size</a:t>
            </a:r>
            <a:endParaRPr lang="en-US" sz="2000" dirty="0"/>
          </a:p>
        </p:txBody>
      </p:sp>
      <p:sp>
        <p:nvSpPr>
          <p:cNvPr id="2" name="Content Placeholder 1"/>
          <p:cNvSpPr>
            <a:spLocks noGrp="1"/>
          </p:cNvSpPr>
          <p:nvPr>
            <p:ph idx="1"/>
          </p:nvPr>
        </p:nvSpPr>
        <p:spPr>
          <a:xfrm>
            <a:off x="568201" y="1407408"/>
            <a:ext cx="4391026" cy="1520762"/>
          </a:xfrm>
          <a:prstGeom prst="roundRect">
            <a:avLst/>
          </a:prstGeom>
          <a:solidFill>
            <a:schemeClr val="accent4">
              <a:lumMod val="20000"/>
              <a:lumOff val="80000"/>
            </a:schemeClr>
          </a:solidFill>
        </p:spPr>
        <p:txBody>
          <a:bodyPr anchor="t"/>
          <a:lstStyle/>
          <a:p>
            <a:pPr marL="45720" indent="0" algn="ctr">
              <a:buNone/>
            </a:pPr>
            <a:r>
              <a:rPr lang="en-US" dirty="0" smtClean="0"/>
              <a:t>Prominently Display the “And Justice for All” USDA nondiscrimination poster</a:t>
            </a:r>
          </a:p>
        </p:txBody>
      </p:sp>
      <p:sp>
        <p:nvSpPr>
          <p:cNvPr id="3" name="Title 2"/>
          <p:cNvSpPr>
            <a:spLocks noGrp="1"/>
          </p:cNvSpPr>
          <p:nvPr>
            <p:ph type="title"/>
          </p:nvPr>
        </p:nvSpPr>
        <p:spPr/>
        <p:txBody>
          <a:bodyPr/>
          <a:lstStyle/>
          <a:p>
            <a:r>
              <a:rPr lang="en-US" dirty="0" smtClean="0"/>
              <a:t>And Justice for All</a:t>
            </a:r>
            <a:endParaRPr lang="en-US" dirty="0"/>
          </a:p>
        </p:txBody>
      </p:sp>
      <p:pic>
        <p:nvPicPr>
          <p:cNvPr id="4" name="Picture 3"/>
          <p:cNvPicPr>
            <a:picLocks noChangeAspect="1"/>
          </p:cNvPicPr>
          <p:nvPr/>
        </p:nvPicPr>
        <p:blipFill rotWithShape="1">
          <a:blip r:embed="rId3"/>
          <a:srcRect l="18144" t="12531" r="67006" b="6121"/>
          <a:stretch/>
        </p:blipFill>
        <p:spPr>
          <a:xfrm>
            <a:off x="5455373" y="1065320"/>
            <a:ext cx="2916269" cy="4493045"/>
          </a:xfrm>
          <a:prstGeom prst="rect">
            <a:avLst/>
          </a:prstGeom>
        </p:spPr>
      </p:pic>
    </p:spTree>
    <p:extLst>
      <p:ext uri="{BB962C8B-B14F-4D97-AF65-F5344CB8AC3E}">
        <p14:creationId xmlns:p14="http://schemas.microsoft.com/office/powerpoint/2010/main" val="3634928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39432"/>
            <a:ext cx="8186486" cy="5026113"/>
          </a:xfrm>
        </p:spPr>
        <p:txBody>
          <a:bodyPr/>
          <a:lstStyle/>
          <a:p>
            <a:pPr marL="45720" indent="0">
              <a:buNone/>
            </a:pPr>
            <a:r>
              <a:rPr lang="en-US" sz="14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r>
              <a:rPr lang="en-US" sz="1400" dirty="0" smtClean="0"/>
              <a:t>.</a:t>
            </a:r>
            <a:endParaRPr lang="en-US" sz="1400" dirty="0"/>
          </a:p>
          <a:p>
            <a:pPr marL="45720" indent="0">
              <a:buNone/>
            </a:pPr>
            <a:r>
              <a:rPr lang="en-US" sz="1400" dirty="0"/>
              <a:t>To file a program complaint of discrimination, complete the </a:t>
            </a:r>
            <a:r>
              <a:rPr lang="en-US" sz="1400" u="sng" dirty="0">
                <a:hlinkClick r:id="rId2" tooltip="Opens in new window."/>
              </a:rPr>
              <a:t>USDA Program Discrimination Complaint Form</a:t>
            </a:r>
            <a:r>
              <a:rPr lang="en-US" sz="1400" dirty="0"/>
              <a:t>, (AD-3027) found online at: </a:t>
            </a:r>
            <a:r>
              <a:rPr lang="en-US" sz="1400" u="sng" dirty="0">
                <a:hlinkClick r:id="rId3" tooltip="Link to file a complaint with the USDA"/>
              </a:rPr>
              <a:t>http://www.ascr.usda.gov/complaint_filing_cust.html</a:t>
            </a:r>
            <a:r>
              <a:rPr lang="en-US" sz="1400" dirty="0"/>
              <a:t>, and at any USDA office, or write a letter addressed to USDA and provide in the letter all of the information requested in the form. </a:t>
            </a:r>
          </a:p>
          <a:p>
            <a:pPr marL="45720" indent="0">
              <a:buNone/>
            </a:pPr>
            <a:r>
              <a:rPr lang="en-US" sz="1400" dirty="0" smtClean="0"/>
              <a:t>To </a:t>
            </a:r>
            <a:r>
              <a:rPr lang="en-US" sz="1400" dirty="0"/>
              <a:t>request a copy of the complaint form, call (866) 632-9992. Submit your completed form or letter to USDA by: (1) mail: U.S. Department of Agriculture Office of the Assistant Secretary for Civil Rights; 1400 Independence Avenue, SW Washington, D.C. 20250-9410; </a:t>
            </a:r>
          </a:p>
          <a:p>
            <a:pPr marL="45720" indent="0">
              <a:buNone/>
            </a:pPr>
            <a:r>
              <a:rPr lang="en-US" sz="1400" dirty="0"/>
              <a:t>(2) fax: (202) 690-7442; or (3) email: </a:t>
            </a:r>
            <a:r>
              <a:rPr lang="en-US" sz="1400" u="sng" dirty="0">
                <a:hlinkClick r:id="rId4"/>
              </a:rPr>
              <a:t>program.intake@usda.gov</a:t>
            </a:r>
            <a:r>
              <a:rPr lang="en-US" sz="1400" dirty="0"/>
              <a:t>. This institution is an equal opportunity provider.</a:t>
            </a:r>
          </a:p>
        </p:txBody>
      </p:sp>
      <p:sp>
        <p:nvSpPr>
          <p:cNvPr id="3" name="Title 2"/>
          <p:cNvSpPr>
            <a:spLocks noGrp="1"/>
          </p:cNvSpPr>
          <p:nvPr>
            <p:ph type="title"/>
          </p:nvPr>
        </p:nvSpPr>
        <p:spPr/>
        <p:txBody>
          <a:bodyPr/>
          <a:lstStyle/>
          <a:p>
            <a:r>
              <a:rPr lang="en-US" dirty="0" smtClean="0"/>
              <a:t>Non-discrimination Statement</a:t>
            </a:r>
            <a:endParaRPr lang="en-US" dirty="0"/>
          </a:p>
        </p:txBody>
      </p:sp>
    </p:spTree>
    <p:extLst>
      <p:ext uri="{BB962C8B-B14F-4D97-AF65-F5344CB8AC3E}">
        <p14:creationId xmlns:p14="http://schemas.microsoft.com/office/powerpoint/2010/main" val="4251921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Enrollment forms, menus, employee handbooks, newsletters, brochures, parent handbooks, print or broadcast ads, flyers, websites, public release, computer-based applications, bulletins" title="Required Nondiscriminination Statement Materials"/>
          <p:cNvGraphicFramePr>
            <a:graphicFrameLocks noGrp="1"/>
          </p:cNvGraphicFramePr>
          <p:nvPr>
            <p:extLst>
              <p:ext uri="{D42A27DB-BD31-4B8C-83A1-F6EECF244321}">
                <p14:modId xmlns:p14="http://schemas.microsoft.com/office/powerpoint/2010/main" val="1694279642"/>
              </p:ext>
            </p:extLst>
          </p:nvPr>
        </p:nvGraphicFramePr>
        <p:xfrm>
          <a:off x="646680" y="2838200"/>
          <a:ext cx="7916749" cy="1920240"/>
        </p:xfrm>
        <a:graphic>
          <a:graphicData uri="http://schemas.openxmlformats.org/drawingml/2006/table">
            <a:tbl>
              <a:tblPr firstRow="1" bandRow="1">
                <a:tableStyleId>{16D9F66E-5EB9-4882-86FB-DCBF35E3C3E4}</a:tableStyleId>
              </a:tblPr>
              <a:tblGrid>
                <a:gridCol w="1737190"/>
                <a:gridCol w="1961902"/>
                <a:gridCol w="2100186"/>
                <a:gridCol w="2117471"/>
              </a:tblGrid>
              <a:tr h="592680">
                <a:tc>
                  <a:txBody>
                    <a:bodyPr/>
                    <a:lstStyle/>
                    <a:p>
                      <a:pPr marL="285750" indent="-285750">
                        <a:buFont typeface="Courier New" pitchFamily="49" charset="0"/>
                        <a:buChar char="o"/>
                      </a:pPr>
                      <a:r>
                        <a:rPr lang="en-US" b="1" dirty="0" smtClean="0"/>
                        <a:t>Enrollment Forms</a:t>
                      </a:r>
                      <a:endParaRPr lang="en-US" b="1" dirty="0"/>
                    </a:p>
                  </a:txBody>
                  <a:tcPr/>
                </a:tc>
                <a:tc>
                  <a:txBody>
                    <a:bodyPr/>
                    <a:lstStyle/>
                    <a:p>
                      <a:pPr marL="285750" indent="-285750">
                        <a:buFont typeface="Courier New" pitchFamily="49" charset="0"/>
                        <a:buChar char="o"/>
                      </a:pPr>
                      <a:r>
                        <a:rPr lang="en-US" b="1" dirty="0" smtClean="0"/>
                        <a:t>Menus</a:t>
                      </a:r>
                      <a:endParaRPr lang="en-US" b="1" dirty="0"/>
                    </a:p>
                  </a:txBody>
                  <a:tcPr/>
                </a:tc>
                <a:tc>
                  <a:txBody>
                    <a:bodyPr/>
                    <a:lstStyle/>
                    <a:p>
                      <a:pPr marL="285750" indent="-285750">
                        <a:buFont typeface="Courier New" pitchFamily="49" charset="0"/>
                        <a:buChar char="o"/>
                      </a:pPr>
                      <a:r>
                        <a:rPr lang="en-US" b="1" dirty="0" smtClean="0"/>
                        <a:t>Employee handbooks</a:t>
                      </a:r>
                      <a:endParaRPr lang="en-US" b="1" dirty="0"/>
                    </a:p>
                  </a:txBody>
                  <a:tcPr/>
                </a:tc>
                <a:tc>
                  <a:txBody>
                    <a:bodyPr/>
                    <a:lstStyle/>
                    <a:p>
                      <a:pPr marL="285750" indent="-285750">
                        <a:buFont typeface="Courier New" pitchFamily="49" charset="0"/>
                        <a:buChar char="o"/>
                      </a:pPr>
                      <a:r>
                        <a:rPr lang="en-US" b="1" dirty="0" smtClean="0"/>
                        <a:t>Newsletters</a:t>
                      </a:r>
                    </a:p>
                  </a:txBody>
                  <a:tcPr/>
                </a:tc>
              </a:tr>
              <a:tr h="592680">
                <a:tc>
                  <a:txBody>
                    <a:bodyPr/>
                    <a:lstStyle/>
                    <a:p>
                      <a:pPr marL="285750" indent="-285750">
                        <a:buFont typeface="Courier New" pitchFamily="49" charset="0"/>
                        <a:buChar char="o"/>
                      </a:pPr>
                      <a:r>
                        <a:rPr lang="en-US" b="1" dirty="0" smtClean="0"/>
                        <a:t>Brochures</a:t>
                      </a:r>
                      <a:endParaRPr lang="en-US" b="1" dirty="0"/>
                    </a:p>
                  </a:txBody>
                  <a:tcPr/>
                </a:tc>
                <a:tc>
                  <a:txBody>
                    <a:bodyPr/>
                    <a:lstStyle/>
                    <a:p>
                      <a:pPr marL="285750" indent="-285750">
                        <a:buFont typeface="Courier New" pitchFamily="49" charset="0"/>
                        <a:buChar char="o"/>
                      </a:pPr>
                      <a:r>
                        <a:rPr lang="en-US" b="1" dirty="0" smtClean="0"/>
                        <a:t>Parent handbooks</a:t>
                      </a:r>
                      <a:endParaRPr lang="en-US" b="1" dirty="0"/>
                    </a:p>
                  </a:txBody>
                  <a:tcPr/>
                </a:tc>
                <a:tc>
                  <a:txBody>
                    <a:bodyPr/>
                    <a:lstStyle/>
                    <a:p>
                      <a:pPr marL="285750" indent="-285750">
                        <a:buFont typeface="Courier New" pitchFamily="49" charset="0"/>
                        <a:buChar char="o"/>
                      </a:pPr>
                      <a:r>
                        <a:rPr lang="en-US" b="1" dirty="0" smtClean="0"/>
                        <a:t>Print or broadcast ads</a:t>
                      </a:r>
                      <a:endParaRPr lang="en-US" b="1" dirty="0"/>
                    </a:p>
                  </a:txBody>
                  <a:tcPr/>
                </a:tc>
                <a:tc>
                  <a:txBody>
                    <a:bodyPr/>
                    <a:lstStyle/>
                    <a:p>
                      <a:pPr marL="285750" indent="-285750">
                        <a:buFont typeface="Courier New" pitchFamily="49" charset="0"/>
                        <a:buChar char="o"/>
                      </a:pPr>
                      <a:r>
                        <a:rPr lang="en-US" b="1" dirty="0" smtClean="0"/>
                        <a:t>Flyers</a:t>
                      </a:r>
                      <a:endParaRPr lang="en-US" b="1" dirty="0"/>
                    </a:p>
                  </a:txBody>
                  <a:tcPr/>
                </a:tc>
              </a:tr>
              <a:tr h="592680">
                <a:tc>
                  <a:txBody>
                    <a:bodyPr/>
                    <a:lstStyle/>
                    <a:p>
                      <a:pPr marL="285750" indent="-285750">
                        <a:buFont typeface="Courier New" pitchFamily="49" charset="0"/>
                        <a:buChar char="o"/>
                      </a:pPr>
                      <a:r>
                        <a:rPr lang="en-US" b="1" dirty="0" smtClean="0"/>
                        <a:t>Websites</a:t>
                      </a:r>
                      <a:endParaRPr lang="en-US" b="1" dirty="0"/>
                    </a:p>
                  </a:txBody>
                  <a:tcPr/>
                </a:tc>
                <a:tc>
                  <a:txBody>
                    <a:bodyPr/>
                    <a:lstStyle/>
                    <a:p>
                      <a:pPr marL="285750" indent="-285750">
                        <a:buFont typeface="Courier New" pitchFamily="49" charset="0"/>
                        <a:buChar char="o"/>
                      </a:pPr>
                      <a:r>
                        <a:rPr lang="en-US" b="1" dirty="0" smtClean="0"/>
                        <a:t>Public release</a:t>
                      </a:r>
                      <a:endParaRPr lang="en-US" b="1" dirty="0"/>
                    </a:p>
                  </a:txBody>
                  <a:tcPr/>
                </a:tc>
                <a:tc>
                  <a:txBody>
                    <a:bodyPr/>
                    <a:lstStyle/>
                    <a:p>
                      <a:pPr marL="285750" indent="-285750">
                        <a:buFont typeface="Courier New" pitchFamily="49" charset="0"/>
                        <a:buChar char="o"/>
                      </a:pPr>
                      <a:r>
                        <a:rPr lang="en-US" b="1" dirty="0" smtClean="0"/>
                        <a:t>Computer-based applications</a:t>
                      </a:r>
                      <a:endParaRPr lang="en-US" b="1" dirty="0"/>
                    </a:p>
                  </a:txBody>
                  <a:tcPr/>
                </a:tc>
                <a:tc>
                  <a:txBody>
                    <a:bodyPr/>
                    <a:lstStyle/>
                    <a:p>
                      <a:pPr marL="285750" indent="-285750">
                        <a:buFont typeface="Courier New" pitchFamily="49" charset="0"/>
                        <a:buChar char="o"/>
                      </a:pPr>
                      <a:r>
                        <a:rPr lang="en-US" b="1" dirty="0" smtClean="0"/>
                        <a:t>Bulletins</a:t>
                      </a:r>
                      <a:endParaRPr lang="en-US" b="1" dirty="0"/>
                    </a:p>
                  </a:txBody>
                  <a:tcPr/>
                </a:tc>
              </a:tr>
            </a:tbl>
          </a:graphicData>
        </a:graphic>
      </p:graphicFrame>
      <p:sp>
        <p:nvSpPr>
          <p:cNvPr id="2" name="Content Placeholder 1"/>
          <p:cNvSpPr>
            <a:spLocks noGrp="1"/>
          </p:cNvSpPr>
          <p:nvPr>
            <p:ph idx="1"/>
          </p:nvPr>
        </p:nvSpPr>
        <p:spPr>
          <a:xfrm>
            <a:off x="380999" y="1106282"/>
            <a:ext cx="7886700" cy="5037025"/>
          </a:xfrm>
        </p:spPr>
        <p:txBody>
          <a:bodyPr/>
          <a:lstStyle/>
          <a:p>
            <a:r>
              <a:rPr lang="en-US" dirty="0" smtClean="0"/>
              <a:t>Must be included in informational materials</a:t>
            </a:r>
          </a:p>
          <a:p>
            <a:r>
              <a:rPr lang="en-US" dirty="0" smtClean="0"/>
              <a:t>Convey the message of equal opportunity in all photographic and other graphics used to provide program or program-related information</a:t>
            </a:r>
          </a:p>
          <a:p>
            <a:endParaRPr lang="en-US" dirty="0"/>
          </a:p>
          <a:p>
            <a:pPr marL="45720" indent="0">
              <a:buNone/>
            </a:pPr>
            <a:endParaRPr lang="en-US" dirty="0" smtClean="0"/>
          </a:p>
          <a:p>
            <a:pPr marL="45720" indent="0">
              <a:buNone/>
            </a:pPr>
            <a:endParaRPr lang="en-US" dirty="0" smtClean="0"/>
          </a:p>
          <a:p>
            <a:endParaRPr lang="en-US" dirty="0" smtClean="0"/>
          </a:p>
          <a:p>
            <a:endParaRPr lang="en-US" dirty="0" smtClean="0"/>
          </a:p>
          <a:p>
            <a:r>
              <a:rPr lang="en-US" dirty="0" smtClean="0"/>
              <a:t>Not required to be imprinted on small items where deemed impractical (cups, buttons, magnets, pens, etc.)</a:t>
            </a:r>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Non-Discrimination Statement for Program Materials</a:t>
            </a:r>
            <a:endParaRPr lang="en-US" dirty="0"/>
          </a:p>
        </p:txBody>
      </p:sp>
    </p:spTree>
    <p:extLst>
      <p:ext uri="{BB962C8B-B14F-4D97-AF65-F5344CB8AC3E}">
        <p14:creationId xmlns:p14="http://schemas.microsoft.com/office/powerpoint/2010/main" val="1790428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6281" y="3825586"/>
            <a:ext cx="8300014" cy="96252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US" sz="2800" b="1" dirty="0" smtClean="0"/>
              <a:t>“This </a:t>
            </a:r>
            <a:r>
              <a:rPr lang="en-US" sz="2800" b="1" dirty="0"/>
              <a:t>institution is an equal opportunity provider.”</a:t>
            </a:r>
          </a:p>
        </p:txBody>
      </p:sp>
      <p:sp>
        <p:nvSpPr>
          <p:cNvPr id="2" name="Content Placeholder 1"/>
          <p:cNvSpPr>
            <a:spLocks noGrp="1"/>
          </p:cNvSpPr>
          <p:nvPr>
            <p:ph idx="1"/>
          </p:nvPr>
        </p:nvSpPr>
        <p:spPr>
          <a:xfrm>
            <a:off x="685800" y="2143125"/>
            <a:ext cx="7800976" cy="3983354"/>
          </a:xfrm>
        </p:spPr>
        <p:txBody>
          <a:bodyPr/>
          <a:lstStyle/>
          <a:p>
            <a:pPr marL="45720" indent="0" algn="ctr">
              <a:buNone/>
            </a:pPr>
            <a:r>
              <a:rPr lang="en-US" dirty="0" smtClean="0"/>
              <a:t>If </a:t>
            </a:r>
            <a:r>
              <a:rPr lang="en-US" dirty="0"/>
              <a:t>the material is too small to permit the full statement to be included, the material will, at a minimum, include the following statement in print size no smaller than the text:</a:t>
            </a:r>
          </a:p>
          <a:p>
            <a:pPr marL="45720" indent="0" algn="ctr">
              <a:buNone/>
            </a:pPr>
            <a:endParaRPr lang="en-US" dirty="0">
              <a:solidFill>
                <a:schemeClr val="tx1"/>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t>Non-discrimination Statement for Small Materials</a:t>
            </a:r>
            <a:endParaRPr lang="en-US" dirty="0"/>
          </a:p>
        </p:txBody>
      </p:sp>
    </p:spTree>
    <p:extLst>
      <p:ext uri="{BB962C8B-B14F-4D97-AF65-F5344CB8AC3E}">
        <p14:creationId xmlns:p14="http://schemas.microsoft.com/office/powerpoint/2010/main" val="90001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21358"/>
            <a:ext cx="8407893" cy="4911600"/>
          </a:xfrm>
        </p:spPr>
        <p:txBody>
          <a:bodyPr/>
          <a:lstStyle/>
          <a:p>
            <a:r>
              <a:rPr lang="en-US" dirty="0" smtClean="0"/>
              <a:t>Allegation may be based on race, color, national origin, age, sex or disability</a:t>
            </a:r>
          </a:p>
          <a:p>
            <a:r>
              <a:rPr lang="en-US" dirty="0" smtClean="0"/>
              <a:t>Filed within 180 days; written or verbal</a:t>
            </a:r>
          </a:p>
          <a:p>
            <a:r>
              <a:rPr lang="en-US" dirty="0" smtClean="0"/>
              <a:t>SFAs must make an effort to obtain:</a:t>
            </a:r>
          </a:p>
          <a:p>
            <a:pPr lvl="1"/>
            <a:r>
              <a:rPr lang="en-US" dirty="0"/>
              <a:t>Name, address, and telephone number of the complainant</a:t>
            </a:r>
          </a:p>
          <a:p>
            <a:pPr lvl="1"/>
            <a:r>
              <a:rPr lang="en-US" dirty="0"/>
              <a:t>The nature of the incident or action </a:t>
            </a:r>
            <a:endParaRPr lang="en-US" dirty="0" smtClean="0"/>
          </a:p>
          <a:p>
            <a:pPr lvl="1"/>
            <a:r>
              <a:rPr lang="en-US" dirty="0" smtClean="0"/>
              <a:t>The </a:t>
            </a:r>
            <a:r>
              <a:rPr lang="en-US" dirty="0"/>
              <a:t>basis on which the complainant believes discrimination exists</a:t>
            </a:r>
          </a:p>
          <a:p>
            <a:pPr lvl="1"/>
            <a:r>
              <a:rPr lang="en-US" dirty="0"/>
              <a:t>The names, telephone numbers, titles, and business or personal addresses of persons who may have knowledge of the </a:t>
            </a:r>
            <a:r>
              <a:rPr lang="en-US" dirty="0" smtClean="0"/>
              <a:t>action</a:t>
            </a:r>
            <a:endParaRPr lang="en-US" dirty="0"/>
          </a:p>
          <a:p>
            <a:pPr lvl="1"/>
            <a:r>
              <a:rPr lang="en-US" dirty="0"/>
              <a:t>The date(s) during which the alleged </a:t>
            </a:r>
            <a:r>
              <a:rPr lang="en-US" dirty="0" smtClean="0"/>
              <a:t>actions occurred</a:t>
            </a:r>
          </a:p>
          <a:p>
            <a:r>
              <a:rPr lang="en-US" dirty="0" smtClean="0"/>
              <a:t>Forward the complaint </a:t>
            </a:r>
            <a:endParaRPr lang="en-US" dirty="0"/>
          </a:p>
          <a:p>
            <a:pPr lvl="1"/>
            <a:endParaRPr lang="en-US" dirty="0" smtClean="0"/>
          </a:p>
          <a:p>
            <a:endParaRPr lang="en-US" dirty="0"/>
          </a:p>
        </p:txBody>
      </p:sp>
      <p:sp>
        <p:nvSpPr>
          <p:cNvPr id="3" name="Title 2"/>
          <p:cNvSpPr>
            <a:spLocks noGrp="1"/>
          </p:cNvSpPr>
          <p:nvPr>
            <p:ph type="title"/>
          </p:nvPr>
        </p:nvSpPr>
        <p:spPr/>
        <p:txBody>
          <a:bodyPr/>
          <a:lstStyle/>
          <a:p>
            <a:r>
              <a:rPr lang="en-US" dirty="0" smtClean="0"/>
              <a:t>Complaints of Discrimination</a:t>
            </a:r>
            <a:endParaRPr lang="en-US" dirty="0"/>
          </a:p>
        </p:txBody>
      </p:sp>
    </p:spTree>
    <p:extLst>
      <p:ext uri="{BB962C8B-B14F-4D97-AF65-F5344CB8AC3E}">
        <p14:creationId xmlns:p14="http://schemas.microsoft.com/office/powerpoint/2010/main" val="420754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dent standing with tray in front of lunch line." title="Smiling Stud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2425" y="3387967"/>
            <a:ext cx="335915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r>
              <a:rPr lang="en-US" dirty="0" smtClean="0"/>
              <a:t>USDA requires all Child Nutrition staff to attend civil rights training annually to prevent discrimination</a:t>
            </a:r>
          </a:p>
          <a:p>
            <a:r>
              <a:rPr lang="en-US" dirty="0" smtClean="0"/>
              <a:t>This training plays a key role in providing excellent customer service</a:t>
            </a:r>
            <a:endParaRPr lang="en-US" dirty="0"/>
          </a:p>
        </p:txBody>
      </p:sp>
      <p:sp>
        <p:nvSpPr>
          <p:cNvPr id="3" name="Title 2"/>
          <p:cNvSpPr>
            <a:spLocks noGrp="1"/>
          </p:cNvSpPr>
          <p:nvPr>
            <p:ph type="title"/>
          </p:nvPr>
        </p:nvSpPr>
        <p:spPr/>
        <p:txBody>
          <a:bodyPr/>
          <a:lstStyle/>
          <a:p>
            <a:r>
              <a:rPr lang="en-US" dirty="0" smtClean="0"/>
              <a:t>Training Purpose</a:t>
            </a:r>
            <a:endParaRPr lang="en-US" dirty="0"/>
          </a:p>
        </p:txBody>
      </p:sp>
    </p:spTree>
    <p:extLst>
      <p:ext uri="{BB962C8B-B14F-4D97-AF65-F5344CB8AC3E}">
        <p14:creationId xmlns:p14="http://schemas.microsoft.com/office/powerpoint/2010/main" val="2113863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60036"/>
            <a:ext cx="8407893" cy="4458705"/>
          </a:xfrm>
        </p:spPr>
        <p:txBody>
          <a:bodyPr/>
          <a:lstStyle/>
          <a:p>
            <a:pPr marL="45720" indent="0">
              <a:buNone/>
            </a:pPr>
            <a:r>
              <a:rPr lang="en-US" dirty="0" smtClean="0"/>
              <a:t>SFAs must have a written complaint procedure. The procedure should outline: </a:t>
            </a:r>
          </a:p>
          <a:p>
            <a:r>
              <a:rPr lang="en-US" dirty="0" smtClean="0"/>
              <a:t>Accepting a Complaint</a:t>
            </a:r>
          </a:p>
          <a:p>
            <a:pPr lvl="1"/>
            <a:r>
              <a:rPr lang="en-US" dirty="0"/>
              <a:t>V</a:t>
            </a:r>
            <a:r>
              <a:rPr lang="en-US" dirty="0" smtClean="0"/>
              <a:t>erbally and in writing</a:t>
            </a:r>
          </a:p>
          <a:p>
            <a:r>
              <a:rPr lang="en-US" dirty="0" smtClean="0"/>
              <a:t>Transcribing a Complaint (complaint form can be used but cannot be a prerequisite to filing a complaint)</a:t>
            </a:r>
          </a:p>
          <a:p>
            <a:pPr lvl="1"/>
            <a:r>
              <a:rPr lang="en-US" dirty="0" smtClean="0"/>
              <a:t>Collecting relevant information</a:t>
            </a:r>
          </a:p>
          <a:p>
            <a:r>
              <a:rPr lang="en-US" dirty="0" smtClean="0"/>
              <a:t>Forwarding a Complaint</a:t>
            </a:r>
          </a:p>
          <a:p>
            <a:pPr lvl="1"/>
            <a:r>
              <a:rPr lang="en-US" dirty="0" smtClean="0"/>
              <a:t>Agency complaints are forwarded to</a:t>
            </a:r>
            <a:endParaRPr lang="en-US" dirty="0"/>
          </a:p>
          <a:p>
            <a:pPr marL="365760" lvl="1" indent="0">
              <a:buNone/>
            </a:pPr>
            <a:endParaRPr lang="en-US" dirty="0"/>
          </a:p>
        </p:txBody>
      </p:sp>
      <p:sp>
        <p:nvSpPr>
          <p:cNvPr id="3" name="Title 2"/>
          <p:cNvSpPr>
            <a:spLocks noGrp="1"/>
          </p:cNvSpPr>
          <p:nvPr>
            <p:ph type="title"/>
          </p:nvPr>
        </p:nvSpPr>
        <p:spPr/>
        <p:txBody>
          <a:bodyPr/>
          <a:lstStyle/>
          <a:p>
            <a:r>
              <a:rPr lang="en-US" dirty="0" smtClean="0"/>
              <a:t>SFA Complaint Procedure</a:t>
            </a:r>
            <a:endParaRPr lang="en-US" dirty="0"/>
          </a:p>
        </p:txBody>
      </p:sp>
    </p:spTree>
    <p:extLst>
      <p:ext uri="{BB962C8B-B14F-4D97-AF65-F5344CB8AC3E}">
        <p14:creationId xmlns:p14="http://schemas.microsoft.com/office/powerpoint/2010/main" val="734150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85684"/>
            <a:ext cx="8407893" cy="4407408"/>
          </a:xfrm>
        </p:spPr>
        <p:txBody>
          <a:bodyPr/>
          <a:lstStyle/>
          <a:p>
            <a:r>
              <a:rPr lang="en-US" dirty="0" smtClean="0"/>
              <a:t>A school must provide equal access to all eligible participants regardless of race, color, national origin, sex, age, or disability</a:t>
            </a:r>
          </a:p>
          <a:p>
            <a:r>
              <a:rPr lang="en-US" dirty="0"/>
              <a:t>All participants must be treated in the same manner</a:t>
            </a:r>
          </a:p>
          <a:p>
            <a:pPr lvl="1"/>
            <a:r>
              <a:rPr lang="en-US" dirty="0"/>
              <a:t>Each participant receives the same menu items in the same amounts</a:t>
            </a:r>
          </a:p>
          <a:p>
            <a:pPr lvl="1"/>
            <a:r>
              <a:rPr lang="en-US" dirty="0"/>
              <a:t>All participants are included in meals, snacks, activities, and discussions</a:t>
            </a:r>
          </a:p>
          <a:p>
            <a:pPr lvl="1"/>
            <a:r>
              <a:rPr lang="en-US" dirty="0" smtClean="0"/>
              <a:t>Participants with special needs will have their needs addressed based on the severity of the need</a:t>
            </a:r>
            <a:endParaRPr lang="en-US" dirty="0"/>
          </a:p>
          <a:p>
            <a:pPr lvl="1"/>
            <a:r>
              <a:rPr lang="en-US" dirty="0"/>
              <a:t>Standards of behavior are not based on membership in a protected class</a:t>
            </a:r>
          </a:p>
          <a:p>
            <a:endParaRPr lang="en-US" dirty="0" smtClean="0"/>
          </a:p>
          <a:p>
            <a:endParaRPr lang="en-US" dirty="0"/>
          </a:p>
        </p:txBody>
      </p:sp>
      <p:sp>
        <p:nvSpPr>
          <p:cNvPr id="3" name="Title 2"/>
          <p:cNvSpPr>
            <a:spLocks noGrp="1"/>
          </p:cNvSpPr>
          <p:nvPr>
            <p:ph type="title"/>
          </p:nvPr>
        </p:nvSpPr>
        <p:spPr/>
        <p:txBody>
          <a:bodyPr/>
          <a:lstStyle/>
          <a:p>
            <a:r>
              <a:rPr lang="en-US" dirty="0" smtClean="0"/>
              <a:t>Customer Service</a:t>
            </a:r>
            <a:endParaRPr lang="en-US" dirty="0"/>
          </a:p>
        </p:txBody>
      </p:sp>
    </p:spTree>
    <p:extLst>
      <p:ext uri="{BB962C8B-B14F-4D97-AF65-F5344CB8AC3E}">
        <p14:creationId xmlns:p14="http://schemas.microsoft.com/office/powerpoint/2010/main" val="1864121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28520"/>
            <a:ext cx="7886700" cy="5037025"/>
          </a:xfrm>
        </p:spPr>
        <p:txBody>
          <a:bodyPr/>
          <a:lstStyle/>
          <a:p>
            <a:r>
              <a:rPr lang="en-US" dirty="0" smtClean="0"/>
              <a:t>Skills can help staff provide good customer service and avoid potential civil rights complaints</a:t>
            </a:r>
          </a:p>
          <a:p>
            <a:r>
              <a:rPr lang="en-US" dirty="0" smtClean="0"/>
              <a:t>5 goals: </a:t>
            </a:r>
          </a:p>
          <a:p>
            <a:pPr lvl="1"/>
            <a:r>
              <a:rPr lang="en-US" dirty="0" smtClean="0"/>
              <a:t>Avoid the desire to blame</a:t>
            </a:r>
          </a:p>
          <a:p>
            <a:pPr lvl="1"/>
            <a:r>
              <a:rPr lang="en-US" dirty="0" smtClean="0"/>
              <a:t>Improve the situation</a:t>
            </a:r>
          </a:p>
          <a:p>
            <a:pPr lvl="1"/>
            <a:r>
              <a:rPr lang="en-US" dirty="0" smtClean="0"/>
              <a:t>Communicate your feelings directly</a:t>
            </a:r>
          </a:p>
          <a:p>
            <a:pPr lvl="1"/>
            <a:r>
              <a:rPr lang="en-US" dirty="0" smtClean="0"/>
              <a:t>Improve relationships and increase </a:t>
            </a:r>
          </a:p>
          <a:p>
            <a:pPr marL="365760" lvl="1" indent="0">
              <a:buNone/>
            </a:pPr>
            <a:r>
              <a:rPr lang="en-US" dirty="0"/>
              <a:t> </a:t>
            </a:r>
            <a:r>
              <a:rPr lang="en-US" dirty="0" smtClean="0"/>
              <a:t>  communication</a:t>
            </a:r>
          </a:p>
          <a:p>
            <a:pPr lvl="1"/>
            <a:r>
              <a:rPr lang="en-US" dirty="0" smtClean="0"/>
              <a:t>Avoid repeating the situation</a:t>
            </a:r>
            <a:endParaRPr lang="en-US" dirty="0"/>
          </a:p>
        </p:txBody>
      </p:sp>
      <p:sp>
        <p:nvSpPr>
          <p:cNvPr id="3" name="Title 2"/>
          <p:cNvSpPr>
            <a:spLocks noGrp="1"/>
          </p:cNvSpPr>
          <p:nvPr>
            <p:ph type="title"/>
          </p:nvPr>
        </p:nvSpPr>
        <p:spPr/>
        <p:txBody>
          <a:bodyPr/>
          <a:lstStyle/>
          <a:p>
            <a:r>
              <a:rPr lang="en-US" dirty="0" smtClean="0"/>
              <a:t>Conflict Resolution</a:t>
            </a:r>
            <a:endParaRPr lang="en-US" dirty="0"/>
          </a:p>
        </p:txBody>
      </p:sp>
    </p:spTree>
    <p:extLst>
      <p:ext uri="{BB962C8B-B14F-4D97-AF65-F5344CB8AC3E}">
        <p14:creationId xmlns:p14="http://schemas.microsoft.com/office/powerpoint/2010/main" val="3639263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 indent="0">
              <a:buNone/>
            </a:pPr>
            <a:r>
              <a:rPr lang="en-US" dirty="0" smtClean="0"/>
              <a:t>A group of high school students is unhappy about the menu served at school. They decide to write a letter to the editor of the local newspaper instead of speaking directly with the cafeteria manager. The cafeteria manager is unaware of the problem until she faces the angry principal with the newspaper in hand. Principal position: Do something about this, I don’t need bad publicity for my school! The principal schedules a meeting at 9:00am today with the unhappy students, the principal, and cafeteria manager. </a:t>
            </a:r>
            <a:endParaRPr lang="en-US" dirty="0"/>
          </a:p>
        </p:txBody>
      </p:sp>
      <p:sp>
        <p:nvSpPr>
          <p:cNvPr id="2" name="Title 1"/>
          <p:cNvSpPr>
            <a:spLocks noGrp="1"/>
          </p:cNvSpPr>
          <p:nvPr>
            <p:ph type="title"/>
          </p:nvPr>
        </p:nvSpPr>
        <p:spPr/>
        <p:txBody>
          <a:bodyPr/>
          <a:lstStyle/>
          <a:p>
            <a:r>
              <a:rPr lang="en-US" dirty="0" smtClean="0"/>
              <a:t>Conflict Resolution Scenario</a:t>
            </a:r>
            <a:endParaRPr lang="en-US" dirty="0"/>
          </a:p>
        </p:txBody>
      </p:sp>
    </p:spTree>
    <p:extLst>
      <p:ext uri="{BB962C8B-B14F-4D97-AF65-F5344CB8AC3E}">
        <p14:creationId xmlns:p14="http://schemas.microsoft.com/office/powerpoint/2010/main" val="2968175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SNP operators need to establish a system to collect racial and ethnic data</a:t>
            </a:r>
          </a:p>
          <a:p>
            <a:pPr lvl="1"/>
            <a:r>
              <a:rPr lang="en-US" sz="2000" dirty="0" smtClean="0"/>
              <a:t>Data is used to determine how effectively your program is reaching potentially eligible children and where outreach may be needed</a:t>
            </a:r>
          </a:p>
          <a:p>
            <a:pPr lvl="1"/>
            <a:r>
              <a:rPr lang="en-US" sz="2000" b="1" dirty="0" smtClean="0">
                <a:solidFill>
                  <a:schemeClr val="accent2">
                    <a:lumMod val="75000"/>
                  </a:schemeClr>
                </a:solidFill>
              </a:rPr>
              <a:t>Now a requirement on Free and Reduced Price applications</a:t>
            </a:r>
          </a:p>
          <a:p>
            <a:r>
              <a:rPr lang="en-US" dirty="0" smtClean="0"/>
              <a:t>Data must be collected on an annual basis</a:t>
            </a:r>
          </a:p>
          <a:p>
            <a:pPr lvl="1"/>
            <a:r>
              <a:rPr lang="en-US" sz="2000" dirty="0"/>
              <a:t>For schools, this data is typically collected at the time of student enrollment or by other student data systems</a:t>
            </a:r>
          </a:p>
          <a:p>
            <a:pPr lvl="1"/>
            <a:r>
              <a:rPr lang="en-US" sz="2000" dirty="0" smtClean="0"/>
              <a:t>Sponsor collects data from Free/Reduced Priced Applications, or staff may make a visual identification of participants’ categories (</a:t>
            </a:r>
            <a:r>
              <a:rPr lang="en-US" dirty="0" smtClean="0"/>
              <a:t>i.e.</a:t>
            </a:r>
            <a:r>
              <a:rPr lang="en-US" sz="2000" dirty="0" smtClean="0"/>
              <a:t> Summer Food Service Program and CACFP)</a:t>
            </a:r>
          </a:p>
          <a:p>
            <a:r>
              <a:rPr lang="en-US" dirty="0" smtClean="0"/>
              <a:t>Records must be kept for 3 yrs. + current year in secure manner</a:t>
            </a:r>
          </a:p>
          <a:p>
            <a:pPr marL="45720" indent="0">
              <a:buNone/>
            </a:pPr>
            <a:endParaRPr lang="en-US" dirty="0"/>
          </a:p>
        </p:txBody>
      </p:sp>
      <p:sp>
        <p:nvSpPr>
          <p:cNvPr id="3" name="Title 2"/>
          <p:cNvSpPr>
            <a:spLocks noGrp="1"/>
          </p:cNvSpPr>
          <p:nvPr>
            <p:ph type="title"/>
          </p:nvPr>
        </p:nvSpPr>
        <p:spPr/>
        <p:txBody>
          <a:bodyPr/>
          <a:lstStyle/>
          <a:p>
            <a:r>
              <a:rPr lang="en-US" dirty="0" smtClean="0"/>
              <a:t>Racial/Ethnic Data Collection</a:t>
            </a:r>
            <a:endParaRPr lang="en-US" dirty="0"/>
          </a:p>
        </p:txBody>
      </p:sp>
    </p:spTree>
    <p:extLst>
      <p:ext uri="{BB962C8B-B14F-4D97-AF65-F5344CB8AC3E}">
        <p14:creationId xmlns:p14="http://schemas.microsoft.com/office/powerpoint/2010/main" val="2790398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There are 2 Ethnic Categories. Choose 1:</a:t>
            </a:r>
          </a:p>
          <a:p>
            <a:pPr lvl="1"/>
            <a:r>
              <a:rPr lang="en-US" sz="2400" u="sng" dirty="0" smtClean="0"/>
              <a:t>Hispanic or Latino</a:t>
            </a:r>
            <a:r>
              <a:rPr lang="en-US" sz="2400" dirty="0" smtClean="0"/>
              <a:t>: persons of Cuban, Mexican, Puerto Rican, South or Central American, or other Spanish culture, or origin regardless of race</a:t>
            </a:r>
          </a:p>
          <a:p>
            <a:pPr lvl="1"/>
            <a:r>
              <a:rPr lang="en-US" sz="2400" u="sng" dirty="0" smtClean="0"/>
              <a:t>Not Hispanic or Latino</a:t>
            </a:r>
            <a:endParaRPr lang="en-US" sz="2400" u="sng" dirty="0"/>
          </a:p>
        </p:txBody>
      </p:sp>
      <p:sp>
        <p:nvSpPr>
          <p:cNvPr id="3" name="Title 2"/>
          <p:cNvSpPr>
            <a:spLocks noGrp="1"/>
          </p:cNvSpPr>
          <p:nvPr>
            <p:ph type="title"/>
          </p:nvPr>
        </p:nvSpPr>
        <p:spPr/>
        <p:txBody>
          <a:bodyPr/>
          <a:lstStyle/>
          <a:p>
            <a:r>
              <a:rPr lang="en-US" dirty="0" smtClean="0"/>
              <a:t>Ethnic Categories</a:t>
            </a:r>
            <a:endParaRPr lang="en-US" dirty="0"/>
          </a:p>
        </p:txBody>
      </p:sp>
    </p:spTree>
    <p:extLst>
      <p:ext uri="{BB962C8B-B14F-4D97-AF65-F5344CB8AC3E}">
        <p14:creationId xmlns:p14="http://schemas.microsoft.com/office/powerpoint/2010/main" val="450172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6" y="1719071"/>
            <a:ext cx="7981953" cy="4407408"/>
          </a:xfrm>
        </p:spPr>
        <p:txBody>
          <a:bodyPr>
            <a:normAutofit/>
          </a:bodyPr>
          <a:lstStyle/>
          <a:p>
            <a:r>
              <a:rPr lang="en-US" dirty="0" smtClean="0"/>
              <a:t>There are 5 Racial Categories. Option to Choose 1 or more</a:t>
            </a:r>
          </a:p>
          <a:p>
            <a:pPr lvl="1"/>
            <a:r>
              <a:rPr lang="en-US" dirty="0" smtClean="0"/>
              <a:t>Black or African American</a:t>
            </a:r>
          </a:p>
          <a:p>
            <a:pPr lvl="1"/>
            <a:r>
              <a:rPr lang="en-US" dirty="0" smtClean="0"/>
              <a:t>Asian</a:t>
            </a:r>
          </a:p>
          <a:p>
            <a:pPr lvl="1"/>
            <a:r>
              <a:rPr lang="en-US" dirty="0" smtClean="0"/>
              <a:t>American Indian &amp; Alaska Native</a:t>
            </a:r>
          </a:p>
          <a:p>
            <a:pPr lvl="1"/>
            <a:r>
              <a:rPr lang="en-US" dirty="0" smtClean="0"/>
              <a:t>White</a:t>
            </a:r>
          </a:p>
          <a:p>
            <a:pPr lvl="1"/>
            <a:r>
              <a:rPr lang="en-US" dirty="0" smtClean="0"/>
              <a:t>Native Hawaiian or other Pacific Islander</a:t>
            </a:r>
            <a:endParaRPr lang="en-US" dirty="0"/>
          </a:p>
        </p:txBody>
      </p:sp>
      <p:sp>
        <p:nvSpPr>
          <p:cNvPr id="3" name="Title 2"/>
          <p:cNvSpPr>
            <a:spLocks noGrp="1"/>
          </p:cNvSpPr>
          <p:nvPr>
            <p:ph type="title"/>
          </p:nvPr>
        </p:nvSpPr>
        <p:spPr/>
        <p:txBody>
          <a:bodyPr/>
          <a:lstStyle/>
          <a:p>
            <a:r>
              <a:rPr lang="en-US" dirty="0" smtClean="0"/>
              <a:t>Racial Categories</a:t>
            </a:r>
            <a:endParaRPr lang="en-US" dirty="0"/>
          </a:p>
        </p:txBody>
      </p:sp>
    </p:spTree>
    <p:extLst>
      <p:ext uri="{BB962C8B-B14F-4D97-AF65-F5344CB8AC3E}">
        <p14:creationId xmlns:p14="http://schemas.microsoft.com/office/powerpoint/2010/main" val="3054800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sponsors participating in Child Nutrition Programs are required to:</a:t>
            </a:r>
          </a:p>
          <a:p>
            <a:pPr lvl="1"/>
            <a:r>
              <a:rPr lang="en-US" sz="2400" dirty="0" smtClean="0"/>
              <a:t>Take reasonable steps to ensure meaningful access to their programs for participants with disabilities. </a:t>
            </a:r>
          </a:p>
          <a:p>
            <a:pPr lvl="1"/>
            <a:r>
              <a:rPr lang="en-US" sz="2400" dirty="0" smtClean="0"/>
              <a:t>Provide food substitutions or modifications if a child has a dietary disability that restricts the child’s diet.</a:t>
            </a:r>
          </a:p>
          <a:p>
            <a:pPr lvl="2"/>
            <a:r>
              <a:rPr lang="en-US" sz="2000" dirty="0" smtClean="0"/>
              <a:t>Written medical statement must be on file when a disability does not meet program meal pattern requirements.</a:t>
            </a:r>
          </a:p>
          <a:p>
            <a:pPr marL="45720" indent="0" algn="ctr">
              <a:buNone/>
            </a:pPr>
            <a:endParaRPr lang="en-US" sz="2000" dirty="0" smtClean="0">
              <a:solidFill>
                <a:srgbClr val="C00000"/>
              </a:solidFill>
            </a:endParaRPr>
          </a:p>
          <a:p>
            <a:pPr marL="45720" indent="0">
              <a:buNone/>
            </a:pPr>
            <a:endParaRPr lang="en-US" dirty="0"/>
          </a:p>
        </p:txBody>
      </p:sp>
      <p:sp>
        <p:nvSpPr>
          <p:cNvPr id="3" name="Title 2"/>
          <p:cNvSpPr>
            <a:spLocks noGrp="1"/>
          </p:cNvSpPr>
          <p:nvPr>
            <p:ph type="title"/>
          </p:nvPr>
        </p:nvSpPr>
        <p:spPr/>
        <p:txBody>
          <a:bodyPr/>
          <a:lstStyle/>
          <a:p>
            <a:r>
              <a:rPr lang="en-US" dirty="0" smtClean="0"/>
              <a:t>Reasonable Accommodations - Disability</a:t>
            </a:r>
            <a:endParaRPr lang="en-US" dirty="0"/>
          </a:p>
        </p:txBody>
      </p:sp>
    </p:spTree>
    <p:extLst>
      <p:ext uri="{BB962C8B-B14F-4D97-AF65-F5344CB8AC3E}">
        <p14:creationId xmlns:p14="http://schemas.microsoft.com/office/powerpoint/2010/main" val="3079008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661541"/>
            <a:ext cx="4210050" cy="36933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Refer to FNS Instruction 113-1 pg. 10</a:t>
            </a:r>
            <a:endParaRPr lang="en-US" dirty="0"/>
          </a:p>
        </p:txBody>
      </p:sp>
      <p:sp>
        <p:nvSpPr>
          <p:cNvPr id="2" name="Content Placeholder 1"/>
          <p:cNvSpPr>
            <a:spLocks noGrp="1"/>
          </p:cNvSpPr>
          <p:nvPr>
            <p:ph idx="1"/>
          </p:nvPr>
        </p:nvSpPr>
        <p:spPr/>
        <p:txBody>
          <a:bodyPr>
            <a:normAutofit/>
          </a:bodyPr>
          <a:lstStyle/>
          <a:p>
            <a:pPr marL="45720" indent="0">
              <a:buNone/>
            </a:pPr>
            <a:r>
              <a:rPr lang="en-US" dirty="0" smtClean="0"/>
              <a:t>Definition: Individuals who do not speak English as their primary language and have a limited ability to read, speak, write, or understand English.</a:t>
            </a:r>
          </a:p>
          <a:p>
            <a:pPr lvl="1"/>
            <a:r>
              <a:rPr lang="en-US" dirty="0" smtClean="0"/>
              <a:t>Upon request, make available to the public, participants, and potential participants information about program eligibility, benefits, services, and the procedures for filing a complaint, in English and/or in the appropriate translation to non-English speaking persons</a:t>
            </a:r>
          </a:p>
          <a:p>
            <a:pPr lvl="1"/>
            <a:r>
              <a:rPr lang="en-US" dirty="0" smtClean="0"/>
              <a:t>If needed, the use of alternative means of communication (Braille, large print, audiotape, etc.) are required</a:t>
            </a:r>
          </a:p>
        </p:txBody>
      </p:sp>
      <p:sp>
        <p:nvSpPr>
          <p:cNvPr id="3" name="Title 2"/>
          <p:cNvSpPr>
            <a:spLocks noGrp="1"/>
          </p:cNvSpPr>
          <p:nvPr>
            <p:ph type="title"/>
          </p:nvPr>
        </p:nvSpPr>
        <p:spPr/>
        <p:txBody>
          <a:bodyPr>
            <a:normAutofit fontScale="90000"/>
          </a:bodyPr>
          <a:lstStyle/>
          <a:p>
            <a:r>
              <a:rPr lang="en-US" dirty="0" smtClean="0"/>
              <a:t>Reasonable Accommodations – Limited English Proficiency (LEP)</a:t>
            </a:r>
            <a:endParaRPr lang="en-US" dirty="0"/>
          </a:p>
        </p:txBody>
      </p:sp>
    </p:spTree>
    <p:extLst>
      <p:ext uri="{BB962C8B-B14F-4D97-AF65-F5344CB8AC3E}">
        <p14:creationId xmlns:p14="http://schemas.microsoft.com/office/powerpoint/2010/main" val="1012759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3309257"/>
            <a:ext cx="7886700" cy="1053942"/>
          </a:xfrm>
        </p:spPr>
        <p:txBody>
          <a:bodyPr/>
          <a:lstStyle/>
          <a:p>
            <a:r>
              <a:rPr lang="en-US" dirty="0" smtClean="0"/>
              <a:t>Civil Rights Compliance during an Administrative Review</a:t>
            </a:r>
            <a:endParaRPr lang="en-US" dirty="0"/>
          </a:p>
        </p:txBody>
      </p:sp>
      <p:sp>
        <p:nvSpPr>
          <p:cNvPr id="3" name="Title 2"/>
          <p:cNvSpPr>
            <a:spLocks noGrp="1"/>
          </p:cNvSpPr>
          <p:nvPr>
            <p:ph type="title" idx="4294967295"/>
          </p:nvPr>
        </p:nvSpPr>
        <p:spPr>
          <a:xfrm>
            <a:off x="628650" y="2311110"/>
            <a:ext cx="7886700" cy="521208"/>
          </a:xfrm>
        </p:spPr>
        <p:txBody>
          <a:bodyPr>
            <a:noAutofit/>
          </a:bodyPr>
          <a:lstStyle/>
          <a:p>
            <a:pPr algn="ctr"/>
            <a:r>
              <a:rPr lang="en-US" sz="3600" dirty="0" smtClean="0"/>
              <a:t>Administrative Review</a:t>
            </a:r>
            <a:endParaRPr lang="en-US" sz="3600" dirty="0"/>
          </a:p>
        </p:txBody>
      </p:sp>
    </p:spTree>
    <p:extLst>
      <p:ext uri="{BB962C8B-B14F-4D97-AF65-F5344CB8AC3E}">
        <p14:creationId xmlns:p14="http://schemas.microsoft.com/office/powerpoint/2010/main" val="506148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 Covered</a:t>
            </a:r>
            <a:endParaRPr lang="en-US" dirty="0"/>
          </a:p>
        </p:txBody>
      </p:sp>
      <p:sp>
        <p:nvSpPr>
          <p:cNvPr id="8" name="Content Placeholder 1"/>
          <p:cNvSpPr>
            <a:spLocks noGrp="1"/>
          </p:cNvSpPr>
          <p:nvPr>
            <p:ph idx="1"/>
          </p:nvPr>
        </p:nvSpPr>
        <p:spPr>
          <a:xfrm>
            <a:off x="380999" y="1285684"/>
            <a:ext cx="5619751" cy="4407408"/>
          </a:xfrm>
        </p:spPr>
        <p:txBody>
          <a:bodyPr/>
          <a:lstStyle/>
          <a:p>
            <a:r>
              <a:rPr lang="en-US" dirty="0" smtClean="0"/>
              <a:t>Civil Rights in Child Nutrition Programs Public </a:t>
            </a:r>
            <a:r>
              <a:rPr lang="en-US" dirty="0"/>
              <a:t>Notification Systems</a:t>
            </a:r>
          </a:p>
          <a:p>
            <a:r>
              <a:rPr lang="en-US" dirty="0"/>
              <a:t>Complaint Procedures</a:t>
            </a:r>
          </a:p>
          <a:p>
            <a:r>
              <a:rPr lang="en-US" dirty="0"/>
              <a:t>Customer Service</a:t>
            </a:r>
          </a:p>
          <a:p>
            <a:r>
              <a:rPr lang="en-US" dirty="0" smtClean="0"/>
              <a:t>Conflict </a:t>
            </a:r>
            <a:r>
              <a:rPr lang="en-US" dirty="0"/>
              <a:t>Resolution</a:t>
            </a:r>
          </a:p>
          <a:p>
            <a:r>
              <a:rPr lang="en-US" dirty="0" smtClean="0"/>
              <a:t>Ethnic </a:t>
            </a:r>
            <a:r>
              <a:rPr lang="en-US" dirty="0"/>
              <a:t>and Race Data Collection</a:t>
            </a:r>
          </a:p>
          <a:p>
            <a:r>
              <a:rPr lang="en-US" dirty="0"/>
              <a:t>Reasonable Accommodations</a:t>
            </a:r>
          </a:p>
          <a:p>
            <a:r>
              <a:rPr lang="en-US" dirty="0" smtClean="0"/>
              <a:t>Compliance During </a:t>
            </a:r>
            <a:r>
              <a:rPr lang="en-US" dirty="0"/>
              <a:t>a </a:t>
            </a:r>
            <a:r>
              <a:rPr lang="en-US" dirty="0" smtClean="0"/>
              <a:t>Review</a:t>
            </a:r>
          </a:p>
          <a:p>
            <a:r>
              <a:rPr lang="en-US" dirty="0" smtClean="0"/>
              <a:t>Resolution of Noncompliance</a:t>
            </a:r>
            <a:endParaRPr lang="en-US" dirty="0"/>
          </a:p>
        </p:txBody>
      </p:sp>
    </p:spTree>
    <p:extLst>
      <p:ext uri="{BB962C8B-B14F-4D97-AF65-F5344CB8AC3E}">
        <p14:creationId xmlns:p14="http://schemas.microsoft.com/office/powerpoint/2010/main" val="3383250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Questions 800-803" title="Administrative Review Questions Part 1"/>
          <p:cNvGraphicFramePr/>
          <p:nvPr>
            <p:extLst>
              <p:ext uri="{D42A27DB-BD31-4B8C-83A1-F6EECF244321}">
                <p14:modId xmlns:p14="http://schemas.microsoft.com/office/powerpoint/2010/main" val="4041586950"/>
              </p:ext>
            </p:extLst>
          </p:nvPr>
        </p:nvGraphicFramePr>
        <p:xfrm>
          <a:off x="484238" y="1005680"/>
          <a:ext cx="8305801" cy="514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Review Questions and Documents</a:t>
            </a:r>
            <a:endParaRPr lang="en-US" dirty="0"/>
          </a:p>
        </p:txBody>
      </p:sp>
    </p:spTree>
    <p:extLst>
      <p:ext uri="{BB962C8B-B14F-4D97-AF65-F5344CB8AC3E}">
        <p14:creationId xmlns:p14="http://schemas.microsoft.com/office/powerpoint/2010/main" val="4058093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Questions 804-805" title="Administrative Review Questions"/>
          <p:cNvGraphicFramePr/>
          <p:nvPr>
            <p:extLst>
              <p:ext uri="{D42A27DB-BD31-4B8C-83A1-F6EECF244321}">
                <p14:modId xmlns:p14="http://schemas.microsoft.com/office/powerpoint/2010/main" val="922493471"/>
              </p:ext>
            </p:extLst>
          </p:nvPr>
        </p:nvGraphicFramePr>
        <p:xfrm>
          <a:off x="380999" y="1123667"/>
          <a:ext cx="8305801" cy="514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Review Questions and Documents (cont’d)</a:t>
            </a:r>
            <a:endParaRPr lang="en-US" dirty="0"/>
          </a:p>
        </p:txBody>
      </p:sp>
    </p:spTree>
    <p:extLst>
      <p:ext uri="{BB962C8B-B14F-4D97-AF65-F5344CB8AC3E}">
        <p14:creationId xmlns:p14="http://schemas.microsoft.com/office/powerpoint/2010/main" val="1184444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28520"/>
            <a:ext cx="7886700" cy="5037025"/>
          </a:xfrm>
        </p:spPr>
        <p:txBody>
          <a:bodyPr/>
          <a:lstStyle/>
          <a:p>
            <a:r>
              <a:rPr lang="en-US" dirty="0"/>
              <a:t>Denying an individual or household the opportunity to apply for FNS program benefits or services on the basis of a protected class</a:t>
            </a:r>
          </a:p>
          <a:p>
            <a:r>
              <a:rPr lang="en-US" dirty="0"/>
              <a:t>Providing FNS program services or benefits in a dissimilar manner on the basis of a protected class (except as a disability accommodation)</a:t>
            </a:r>
          </a:p>
          <a:p>
            <a:r>
              <a:rPr lang="en-US" dirty="0"/>
              <a:t>Selecting FNS program sites or facilities in a manner that denies an individual access to FNS program benefits, assistance, or services on the basis of a protected </a:t>
            </a:r>
            <a:r>
              <a:rPr lang="en-US" dirty="0" smtClean="0"/>
              <a:t>class</a:t>
            </a:r>
            <a:endParaRPr lang="en-US" dirty="0"/>
          </a:p>
        </p:txBody>
      </p:sp>
      <p:sp>
        <p:nvSpPr>
          <p:cNvPr id="3" name="Title 2"/>
          <p:cNvSpPr>
            <a:spLocks noGrp="1"/>
          </p:cNvSpPr>
          <p:nvPr>
            <p:ph type="title"/>
          </p:nvPr>
        </p:nvSpPr>
        <p:spPr/>
        <p:txBody>
          <a:bodyPr/>
          <a:lstStyle/>
          <a:p>
            <a:r>
              <a:rPr lang="en-US" dirty="0" smtClean="0"/>
              <a:t>Examples of Noncompliance</a:t>
            </a:r>
            <a:endParaRPr lang="en-US" dirty="0"/>
          </a:p>
        </p:txBody>
      </p:sp>
    </p:spTree>
    <p:extLst>
      <p:ext uri="{BB962C8B-B14F-4D97-AF65-F5344CB8AC3E}">
        <p14:creationId xmlns:p14="http://schemas.microsoft.com/office/powerpoint/2010/main" val="441856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mpliance, guidelines, regulations in harmony" title="Compliance Pictu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44113" y="2596950"/>
            <a:ext cx="3681663" cy="28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80999" y="1206788"/>
            <a:ext cx="8407893" cy="3812937"/>
          </a:xfrm>
        </p:spPr>
        <p:txBody>
          <a:bodyPr/>
          <a:lstStyle/>
          <a:p>
            <a:r>
              <a:rPr lang="en-US" dirty="0" smtClean="0"/>
              <a:t>If non-compliance is indicated, corrective action must be taken immediately to achieve </a:t>
            </a:r>
            <a:r>
              <a:rPr lang="en-US" dirty="0"/>
              <a:t>v</a:t>
            </a:r>
            <a:r>
              <a:rPr lang="en-US" dirty="0" smtClean="0"/>
              <a:t>oluntary compliance </a:t>
            </a:r>
          </a:p>
          <a:p>
            <a:endParaRPr lang="en-US" dirty="0"/>
          </a:p>
        </p:txBody>
      </p:sp>
      <p:sp>
        <p:nvSpPr>
          <p:cNvPr id="3" name="Title 2"/>
          <p:cNvSpPr>
            <a:spLocks noGrp="1"/>
          </p:cNvSpPr>
          <p:nvPr>
            <p:ph type="title"/>
          </p:nvPr>
        </p:nvSpPr>
        <p:spPr/>
        <p:txBody>
          <a:bodyPr/>
          <a:lstStyle/>
          <a:p>
            <a:r>
              <a:rPr lang="en-US" dirty="0" smtClean="0"/>
              <a:t>Resolution of Noncompliance</a:t>
            </a:r>
            <a:endParaRPr lang="en-US" dirty="0"/>
          </a:p>
        </p:txBody>
      </p:sp>
    </p:spTree>
    <p:extLst>
      <p:ext uri="{BB962C8B-B14F-4D97-AF65-F5344CB8AC3E}">
        <p14:creationId xmlns:p14="http://schemas.microsoft.com/office/powerpoint/2010/main" val="4037123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8" y="1228520"/>
            <a:ext cx="8364795" cy="5037025"/>
          </a:xfrm>
        </p:spPr>
        <p:txBody>
          <a:bodyPr>
            <a:normAutofit lnSpcReduction="10000"/>
          </a:bodyPr>
          <a:lstStyle/>
          <a:p>
            <a:pPr>
              <a:buFont typeface="Wingdings" pitchFamily="2" charset="2"/>
              <a:buChar char="ü"/>
            </a:pPr>
            <a:r>
              <a:rPr lang="en-US" dirty="0" smtClean="0"/>
              <a:t>Prominently display the And Justice for All poster</a:t>
            </a:r>
          </a:p>
          <a:p>
            <a:pPr>
              <a:buFont typeface="Wingdings" pitchFamily="2" charset="2"/>
              <a:buChar char="ü"/>
            </a:pPr>
            <a:r>
              <a:rPr lang="en-US" dirty="0" smtClean="0"/>
              <a:t>Non-discrimination statement must be on all printed materials available to the public which mention USDA and/or Child Nutrition meals and snacks</a:t>
            </a:r>
          </a:p>
          <a:p>
            <a:pPr>
              <a:buFont typeface="Wingdings" pitchFamily="2" charset="2"/>
              <a:buChar char="ü"/>
            </a:pPr>
            <a:r>
              <a:rPr lang="en-US" dirty="0" smtClean="0"/>
              <a:t>Collect and maintain Racial/Ethnic Data annually</a:t>
            </a:r>
          </a:p>
          <a:p>
            <a:pPr>
              <a:buFont typeface="Wingdings" pitchFamily="2" charset="2"/>
              <a:buChar char="ü"/>
            </a:pPr>
            <a:r>
              <a:rPr lang="en-US" dirty="0" smtClean="0"/>
              <a:t>Make reasonable accommodations for persons with disabilities</a:t>
            </a:r>
          </a:p>
          <a:p>
            <a:pPr>
              <a:buFont typeface="Wingdings" pitchFamily="2" charset="2"/>
              <a:buChar char="ü"/>
            </a:pPr>
            <a:r>
              <a:rPr lang="en-US" dirty="0" smtClean="0"/>
              <a:t>Train staff annually on Civil Rights and document the training</a:t>
            </a:r>
          </a:p>
          <a:p>
            <a:pPr>
              <a:buFont typeface="Wingdings" pitchFamily="2" charset="2"/>
              <a:buChar char="ü"/>
            </a:pPr>
            <a:r>
              <a:rPr lang="en-US" dirty="0" smtClean="0"/>
              <a:t>Develop &amp; fully implement the sponsor’s CR Complaint Procedure</a:t>
            </a:r>
          </a:p>
          <a:p>
            <a:pPr>
              <a:buFont typeface="Wingdings" pitchFamily="2" charset="2"/>
              <a:buChar char="ü"/>
            </a:pPr>
            <a:r>
              <a:rPr lang="en-US" dirty="0" smtClean="0"/>
              <a:t>Make available to all staff Civil Rights complaint form and Civil Rights Log</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571266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hlinkClick r:id="rId2"/>
              </a:rPr>
              <a:t>CDE Office of School Nutrition Civil Rights webpage</a:t>
            </a:r>
            <a:endParaRPr lang="en-US" sz="2000" dirty="0" smtClean="0"/>
          </a:p>
          <a:p>
            <a:pPr lvl="1"/>
            <a:r>
              <a:rPr lang="en-US" sz="1800" dirty="0" smtClean="0"/>
              <a:t>Civil Rights training power point for SFAs to train staff</a:t>
            </a:r>
          </a:p>
          <a:p>
            <a:pPr lvl="1"/>
            <a:r>
              <a:rPr lang="en-US" sz="1800" dirty="0" smtClean="0"/>
              <a:t>Civil Rights self-study guide for SFAs to train staff</a:t>
            </a:r>
          </a:p>
          <a:p>
            <a:pPr lvl="1"/>
            <a:r>
              <a:rPr lang="en-US" sz="1800" dirty="0" smtClean="0"/>
              <a:t>Complaint procedures template</a:t>
            </a:r>
          </a:p>
          <a:p>
            <a:pPr lvl="1"/>
            <a:r>
              <a:rPr lang="en-US" sz="1800" dirty="0" smtClean="0"/>
              <a:t>Complaint procedure minimum requirements</a:t>
            </a:r>
          </a:p>
          <a:p>
            <a:pPr lvl="1"/>
            <a:r>
              <a:rPr lang="en-US" sz="1800" dirty="0" smtClean="0"/>
              <a:t>Training agenda and sign-in sheet template</a:t>
            </a:r>
          </a:p>
          <a:p>
            <a:pPr lvl="1"/>
            <a:r>
              <a:rPr lang="en-US" sz="1800" dirty="0" smtClean="0"/>
              <a:t>Civil Rights self-assessment tool</a:t>
            </a:r>
          </a:p>
          <a:p>
            <a:pPr lvl="1"/>
            <a:r>
              <a:rPr lang="en-US" sz="1800" dirty="0" smtClean="0"/>
              <a:t>Nondiscrimination statement</a:t>
            </a:r>
          </a:p>
          <a:p>
            <a:pPr lvl="1"/>
            <a:r>
              <a:rPr lang="en-US" sz="1800" dirty="0" smtClean="0"/>
              <a:t>“And Justice for All” printable pdf</a:t>
            </a:r>
          </a:p>
          <a:p>
            <a:r>
              <a:rPr lang="en-US" sz="2000" dirty="0" smtClean="0">
                <a:hlinkClick r:id="rId3"/>
              </a:rPr>
              <a:t>Food and Nutrition Service Instruction 113-1</a:t>
            </a:r>
            <a:endParaRPr lang="en-US" sz="2000" dirty="0" smtClean="0"/>
          </a:p>
          <a:p>
            <a:r>
              <a:rPr lang="en-US" sz="2000" dirty="0" smtClean="0">
                <a:hlinkClick r:id="rId4"/>
              </a:rPr>
              <a:t>Institute of Child Nutrition "Focus on the Customer" Training</a:t>
            </a:r>
            <a:endParaRPr lang="en-US" dirty="0"/>
          </a:p>
        </p:txBody>
      </p:sp>
      <p:sp>
        <p:nvSpPr>
          <p:cNvPr id="3" name="Title 2"/>
          <p:cNvSpPr>
            <a:spLocks noGrp="1"/>
          </p:cNvSpPr>
          <p:nvPr>
            <p:ph type="title"/>
          </p:nvPr>
        </p:nvSpPr>
        <p:spPr/>
        <p:txBody>
          <a:bodyPr/>
          <a:lstStyle/>
          <a:p>
            <a:r>
              <a:rPr lang="en-US" dirty="0" smtClean="0"/>
              <a:t> Resources</a:t>
            </a:r>
            <a:endParaRPr lang="en-US" dirty="0"/>
          </a:p>
        </p:txBody>
      </p:sp>
    </p:spTree>
    <p:extLst>
      <p:ext uri="{BB962C8B-B14F-4D97-AF65-F5344CB8AC3E}">
        <p14:creationId xmlns:p14="http://schemas.microsoft.com/office/powerpoint/2010/main" val="3549220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4" name="Picture 2" descr="Hands raising in the air to ask question" title="Questions Picutr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9812" y="1676118"/>
            <a:ext cx="605790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007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25" y="1326997"/>
            <a:ext cx="8831179" cy="3754874"/>
          </a:xfrm>
          <a:prstGeom prst="rect">
            <a:avLst/>
          </a:prstGeom>
        </p:spPr>
        <p:txBody>
          <a:bodyPr wrap="square">
            <a:spAutoFit/>
          </a:bodyPr>
          <a:lstStyle/>
          <a:p>
            <a:r>
              <a:rPr lang="en-US" sz="14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r>
              <a:rPr lang="en-US" sz="1400" dirty="0"/>
              <a:t> </a:t>
            </a:r>
          </a:p>
          <a:p>
            <a:r>
              <a:rPr lang="en-US" sz="1400" dirty="0"/>
              <a:t>To file a program complaint of discrimination, complete the </a:t>
            </a:r>
            <a:r>
              <a:rPr lang="en-US" sz="1400" u="sng" dirty="0">
                <a:hlinkClick r:id="rId2" tooltip="Opens in new window."/>
              </a:rPr>
              <a:t>USDA Program Discrimination Complaint Form</a:t>
            </a:r>
            <a:r>
              <a:rPr lang="en-US" sz="1400" dirty="0"/>
              <a:t>, (AD-3027) found online at: </a:t>
            </a:r>
            <a:r>
              <a:rPr lang="en-US" sz="1400" u="sng" dirty="0">
                <a:hlinkClick r:id="rId3" tooltip="Link to file a complaint with the USDA"/>
              </a:rPr>
              <a:t>http://www.ascr.usda.gov/complaint_filing_cust.html</a:t>
            </a:r>
            <a:r>
              <a:rPr lang="en-US" sz="1400" dirty="0"/>
              <a:t>, and at any USDA office, or write a letter addressed to USDA and provide in the letter all of the information requested in the form. </a:t>
            </a:r>
          </a:p>
          <a:p>
            <a:r>
              <a:rPr lang="en-US" sz="1400" dirty="0"/>
              <a:t> </a:t>
            </a:r>
          </a:p>
          <a:p>
            <a:r>
              <a:rPr lang="en-US" sz="1400" dirty="0"/>
              <a:t>To request a copy of the complaint form, call (866) 632-9992. Submit your completed form or letter to USDA by: (1) mail: U.S. Department of Agriculture Office of the Assistant Secretary for Civil Rights; 1400 Independence Avenue, SW Washington, D.C. 20250-9410; </a:t>
            </a:r>
          </a:p>
          <a:p>
            <a:r>
              <a:rPr lang="en-US" sz="1400" dirty="0"/>
              <a:t>(2) fax: (202) 690-7442; or (3) email: </a:t>
            </a:r>
            <a:r>
              <a:rPr lang="en-US" sz="1400" u="sng" dirty="0">
                <a:hlinkClick r:id="rId4"/>
              </a:rPr>
              <a:t>program.intake@usda.gov</a:t>
            </a:r>
            <a:r>
              <a:rPr lang="en-US" sz="1400" dirty="0"/>
              <a:t>. This institution is an equal opportunity provider.</a:t>
            </a:r>
          </a:p>
        </p:txBody>
      </p:sp>
      <p:sp>
        <p:nvSpPr>
          <p:cNvPr id="3" name="Title 2"/>
          <p:cNvSpPr>
            <a:spLocks noGrp="1"/>
          </p:cNvSpPr>
          <p:nvPr>
            <p:ph type="title" idx="4294967295"/>
          </p:nvPr>
        </p:nvSpPr>
        <p:spPr/>
        <p:txBody>
          <a:bodyPr/>
          <a:lstStyle/>
          <a:p>
            <a:r>
              <a:rPr lang="en-US" dirty="0" smtClean="0"/>
              <a:t>USDA Non-Discrimination</a:t>
            </a:r>
            <a:r>
              <a:rPr lang="en-US" baseline="0" dirty="0" smtClean="0"/>
              <a:t> Statement</a:t>
            </a:r>
            <a:endParaRPr lang="en-US" dirty="0"/>
          </a:p>
        </p:txBody>
      </p:sp>
    </p:spTree>
    <p:extLst>
      <p:ext uri="{BB962C8B-B14F-4D97-AF65-F5344CB8AC3E}">
        <p14:creationId xmlns:p14="http://schemas.microsoft.com/office/powerpoint/2010/main" val="35781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28520"/>
            <a:ext cx="7886700" cy="5037025"/>
          </a:xfrm>
        </p:spPr>
        <p:txBody>
          <a:bodyPr/>
          <a:lstStyle/>
          <a:p>
            <a:r>
              <a:rPr lang="en-US" dirty="0" smtClean="0"/>
              <a:t>Civil Rights regulations direct sponsors on the proper procedures to follow so that benefits of Child Nutrition Programs are made available to all eligible persons in a non-discriminatory manner</a:t>
            </a:r>
          </a:p>
          <a:p>
            <a:pPr marL="45720" indent="0">
              <a:buNone/>
            </a:pPr>
            <a:endParaRPr lang="en-US" dirty="0" smtClean="0"/>
          </a:p>
          <a:p>
            <a:r>
              <a:rPr lang="en-US" dirty="0" smtClean="0"/>
              <a:t>All sponsors receiving federal money must implement Civil Rights requirements to be eligible for all Child Nutrition Programs</a:t>
            </a:r>
          </a:p>
          <a:p>
            <a:endParaRPr lang="en-US" dirty="0" smtClean="0"/>
          </a:p>
          <a:p>
            <a:r>
              <a:rPr lang="en-US" dirty="0" smtClean="0"/>
              <a:t>Food and Nutrition Services (FNS) Instruction 113 is the federal regulation governing Civil Rights in the Child Nutrition Programs</a:t>
            </a:r>
            <a:endParaRPr lang="en-US" dirty="0"/>
          </a:p>
        </p:txBody>
      </p:sp>
      <p:sp>
        <p:nvSpPr>
          <p:cNvPr id="3" name="Title 2"/>
          <p:cNvSpPr>
            <a:spLocks noGrp="1"/>
          </p:cNvSpPr>
          <p:nvPr>
            <p:ph type="title"/>
          </p:nvPr>
        </p:nvSpPr>
        <p:spPr/>
        <p:txBody>
          <a:bodyPr>
            <a:normAutofit fontScale="90000"/>
          </a:bodyPr>
          <a:lstStyle/>
          <a:p>
            <a:r>
              <a:rPr lang="en-US" dirty="0" smtClean="0"/>
              <a:t>Civil Rights Regulations in Child Nutrition Programs</a:t>
            </a:r>
            <a:endParaRPr lang="en-US" dirty="0"/>
          </a:p>
        </p:txBody>
      </p:sp>
    </p:spTree>
    <p:extLst>
      <p:ext uri="{BB962C8B-B14F-4D97-AF65-F5344CB8AC3E}">
        <p14:creationId xmlns:p14="http://schemas.microsoft.com/office/powerpoint/2010/main" val="2603234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qual opportunity, integrity, inclusion, diversity, justice" title="Equal Opportunity Hands"/>
          <p:cNvPicPr>
            <a:picLocks noChangeAspect="1" noChangeArrowheads="1"/>
          </p:cNvPicPr>
          <p:nvPr/>
        </p:nvPicPr>
        <p:blipFill rotWithShape="1">
          <a:blip r:embed="rId3">
            <a:extLst>
              <a:ext uri="{28A0092B-C50C-407E-A947-70E740481C1C}">
                <a14:useLocalDpi xmlns:a14="http://schemas.microsoft.com/office/drawing/2010/main" val="0"/>
              </a:ext>
            </a:extLst>
          </a:blip>
          <a:srcRect l="14859" r="35612" b="24814"/>
          <a:stretch/>
        </p:blipFill>
        <p:spPr bwMode="auto">
          <a:xfrm>
            <a:off x="466724" y="2756717"/>
            <a:ext cx="2000250" cy="193357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2619376" y="2218361"/>
            <a:ext cx="5924550" cy="2876935"/>
          </a:xfrm>
          <a:prstGeom prst="roundRect">
            <a:avLst/>
          </a:prstGeom>
          <a:solidFill>
            <a:schemeClr val="accent4">
              <a:lumMod val="20000"/>
              <a:lumOff val="80000"/>
            </a:schemeClr>
          </a:solidFill>
          <a:effectLst>
            <a:outerShdw blurRad="63500" sx="102000" sy="102000" algn="ctr" rotWithShape="0">
              <a:prstClr val="black">
                <a:alpha val="40000"/>
              </a:prstClr>
            </a:outerShdw>
          </a:effectLst>
        </p:spPr>
        <p:txBody>
          <a:bodyPr/>
          <a:lstStyle/>
          <a:p>
            <a:pPr marL="45720" indent="0">
              <a:buNone/>
            </a:pPr>
            <a:r>
              <a:rPr lang="en-US" dirty="0" smtClean="0"/>
              <a:t>Civil Rights are: </a:t>
            </a:r>
          </a:p>
          <a:p>
            <a:pPr marL="45720" indent="0">
              <a:buNone/>
            </a:pPr>
            <a:r>
              <a:rPr lang="en-US" dirty="0" smtClean="0"/>
              <a:t>“The nonpolitical rights of a citizen; the rights of personal liberty guaranteed to U.S. citizens by the 13</a:t>
            </a:r>
            <a:r>
              <a:rPr lang="en-US" baseline="30000" dirty="0" smtClean="0"/>
              <a:t>th</a:t>
            </a:r>
            <a:r>
              <a:rPr lang="en-US" dirty="0" smtClean="0"/>
              <a:t> and 14</a:t>
            </a:r>
            <a:r>
              <a:rPr lang="en-US" baseline="30000" dirty="0" smtClean="0"/>
              <a:t>th</a:t>
            </a:r>
            <a:r>
              <a:rPr lang="en-US" dirty="0" smtClean="0"/>
              <a:t> Amendments to the U.S. Constitution and the acts of Congress.”</a:t>
            </a:r>
            <a:endParaRPr lang="en-US" dirty="0"/>
          </a:p>
        </p:txBody>
      </p:sp>
      <p:sp>
        <p:nvSpPr>
          <p:cNvPr id="3" name="Title 2"/>
          <p:cNvSpPr>
            <a:spLocks noGrp="1"/>
          </p:cNvSpPr>
          <p:nvPr>
            <p:ph type="title"/>
          </p:nvPr>
        </p:nvSpPr>
        <p:spPr/>
        <p:txBody>
          <a:bodyPr/>
          <a:lstStyle/>
          <a:p>
            <a:r>
              <a:rPr lang="en-US" dirty="0" smtClean="0"/>
              <a:t>What are Civil Rights?</a:t>
            </a:r>
            <a:endParaRPr lang="en-US" dirty="0"/>
          </a:p>
        </p:txBody>
      </p:sp>
    </p:spTree>
    <p:extLst>
      <p:ext uri="{BB962C8B-B14F-4D97-AF65-F5344CB8AC3E}">
        <p14:creationId xmlns:p14="http://schemas.microsoft.com/office/powerpoint/2010/main" val="1199424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ur students of different race and ethnicities standing in front of school bus" title="Students in Front of School Bu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3143" y="3430907"/>
            <a:ext cx="3224462" cy="228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r>
              <a:rPr lang="en-US" dirty="0"/>
              <a:t>Eliminate barriers to program benefits</a:t>
            </a:r>
          </a:p>
          <a:p>
            <a:r>
              <a:rPr lang="en-US" dirty="0"/>
              <a:t>Provide equal treatment to all</a:t>
            </a:r>
          </a:p>
          <a:p>
            <a:r>
              <a:rPr lang="en-US" dirty="0"/>
              <a:t>Explain rights and responsibilities</a:t>
            </a:r>
          </a:p>
          <a:p>
            <a:r>
              <a:rPr lang="en-US" dirty="0"/>
              <a:t>Show respect and dignity to all</a:t>
            </a:r>
          </a:p>
          <a:p>
            <a:endParaRPr lang="en-US" dirty="0"/>
          </a:p>
        </p:txBody>
      </p:sp>
      <p:sp>
        <p:nvSpPr>
          <p:cNvPr id="3" name="Title 2"/>
          <p:cNvSpPr>
            <a:spLocks noGrp="1"/>
          </p:cNvSpPr>
          <p:nvPr>
            <p:ph type="title"/>
          </p:nvPr>
        </p:nvSpPr>
        <p:spPr/>
        <p:txBody>
          <a:bodyPr/>
          <a:lstStyle/>
          <a:p>
            <a:r>
              <a:rPr lang="en-US" dirty="0" smtClean="0"/>
              <a:t>Goals of Civil Rights</a:t>
            </a:r>
            <a:endParaRPr lang="en-US" dirty="0"/>
          </a:p>
        </p:txBody>
      </p:sp>
    </p:spTree>
    <p:extLst>
      <p:ext uri="{BB962C8B-B14F-4D97-AF65-F5344CB8AC3E}">
        <p14:creationId xmlns:p14="http://schemas.microsoft.com/office/powerpoint/2010/main" val="3451668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28520"/>
            <a:ext cx="7886700" cy="5037025"/>
          </a:xfrm>
        </p:spPr>
        <p:txBody>
          <a:bodyPr/>
          <a:lstStyle/>
          <a:p>
            <a:r>
              <a:rPr lang="en-US" dirty="0" smtClean="0"/>
              <a:t>Title VI – Civil Rights Act of 1964</a:t>
            </a:r>
          </a:p>
          <a:p>
            <a:pPr lvl="1"/>
            <a:r>
              <a:rPr lang="en-US" dirty="0" smtClean="0"/>
              <a:t>Prohibits discrimination based on race, color, sex, and national origin – including persons with Limited English Proficiency</a:t>
            </a:r>
          </a:p>
          <a:p>
            <a:r>
              <a:rPr lang="en-US" dirty="0" smtClean="0"/>
              <a:t>Title IX of the Education Amendments of 1972</a:t>
            </a:r>
          </a:p>
          <a:p>
            <a:pPr lvl="1"/>
            <a:r>
              <a:rPr lang="en-US" dirty="0" smtClean="0"/>
              <a:t>Prohibits discrimination based on sex under any education program or activity that is receiving federal financial assistance</a:t>
            </a:r>
          </a:p>
          <a:p>
            <a:r>
              <a:rPr lang="en-US" dirty="0" smtClean="0"/>
              <a:t>Section 504 of the Rehabilitation Act of 1973</a:t>
            </a:r>
          </a:p>
          <a:p>
            <a:pPr lvl="1"/>
            <a:r>
              <a:rPr lang="en-US" dirty="0" smtClean="0"/>
              <a:t>Prohibits discrimination based on disability</a:t>
            </a:r>
            <a:endParaRPr lang="en-US" dirty="0"/>
          </a:p>
        </p:txBody>
      </p:sp>
      <p:sp>
        <p:nvSpPr>
          <p:cNvPr id="3" name="Title 2"/>
          <p:cNvSpPr>
            <a:spLocks noGrp="1"/>
          </p:cNvSpPr>
          <p:nvPr>
            <p:ph type="title"/>
          </p:nvPr>
        </p:nvSpPr>
        <p:spPr/>
        <p:txBody>
          <a:bodyPr/>
          <a:lstStyle/>
          <a:p>
            <a:r>
              <a:rPr lang="en-US" dirty="0" smtClean="0"/>
              <a:t>Civil Rights Laws</a:t>
            </a:r>
            <a:endParaRPr lang="en-US" dirty="0"/>
          </a:p>
        </p:txBody>
      </p:sp>
    </p:spTree>
    <p:extLst>
      <p:ext uri="{BB962C8B-B14F-4D97-AF65-F5344CB8AC3E}">
        <p14:creationId xmlns:p14="http://schemas.microsoft.com/office/powerpoint/2010/main" val="2892825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318147"/>
            <a:ext cx="7886700" cy="5037025"/>
          </a:xfrm>
        </p:spPr>
        <p:txBody>
          <a:bodyPr/>
          <a:lstStyle/>
          <a:p>
            <a:r>
              <a:rPr lang="en-US" dirty="0" smtClean="0"/>
              <a:t>Americans With Disabilities Act of 1990</a:t>
            </a:r>
          </a:p>
          <a:p>
            <a:pPr lvl="1"/>
            <a:r>
              <a:rPr lang="en-US" dirty="0" smtClean="0"/>
              <a:t>Prohibits discrimination based on disability in all services, programs, and activities provided to the public by State and local governments, except public transportation services</a:t>
            </a:r>
          </a:p>
          <a:p>
            <a:r>
              <a:rPr lang="en-US" dirty="0" smtClean="0"/>
              <a:t>Age Discrimination Act of 1975</a:t>
            </a:r>
          </a:p>
          <a:p>
            <a:pPr lvl="1"/>
            <a:r>
              <a:rPr lang="en-US" dirty="0" smtClean="0"/>
              <a:t>Prohibits discrimination based on age in programs or activities receiving Federal financial assistance</a:t>
            </a:r>
          </a:p>
          <a:p>
            <a:r>
              <a:rPr lang="en-US" dirty="0" smtClean="0"/>
              <a:t>Civil Rights Restoration Act of 1987</a:t>
            </a:r>
          </a:p>
          <a:p>
            <a:pPr lvl="1"/>
            <a:r>
              <a:rPr lang="en-US" dirty="0" smtClean="0"/>
              <a:t>Prohibits discrimination based on race, color, and national origin</a:t>
            </a:r>
            <a:endParaRPr lang="en-US" dirty="0"/>
          </a:p>
        </p:txBody>
      </p:sp>
      <p:sp>
        <p:nvSpPr>
          <p:cNvPr id="3" name="Title 2"/>
          <p:cNvSpPr>
            <a:spLocks noGrp="1"/>
          </p:cNvSpPr>
          <p:nvPr>
            <p:ph type="title"/>
          </p:nvPr>
        </p:nvSpPr>
        <p:spPr/>
        <p:txBody>
          <a:bodyPr/>
          <a:lstStyle/>
          <a:p>
            <a:r>
              <a:rPr lang="en-US" dirty="0" smtClean="0"/>
              <a:t>Civil Rights Laws cont.</a:t>
            </a:r>
            <a:endParaRPr lang="en-US" dirty="0"/>
          </a:p>
        </p:txBody>
      </p:sp>
    </p:spTree>
    <p:extLst>
      <p:ext uri="{BB962C8B-B14F-4D97-AF65-F5344CB8AC3E}">
        <p14:creationId xmlns:p14="http://schemas.microsoft.com/office/powerpoint/2010/main" val="656096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ircle of blue figures joining hands in circle, orange figure is outside of circle" title="Discrimination Clip Ar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593" t="14227" r="4927" b="14229"/>
          <a:stretch/>
        </p:blipFill>
        <p:spPr bwMode="auto">
          <a:xfrm>
            <a:off x="3649522" y="3998851"/>
            <a:ext cx="4686300" cy="19864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80999" y="1321117"/>
            <a:ext cx="7886700" cy="5037025"/>
          </a:xfrm>
        </p:spPr>
        <p:txBody>
          <a:bodyPr/>
          <a:lstStyle/>
          <a:p>
            <a:r>
              <a:rPr lang="en-US" dirty="0" smtClean="0"/>
              <a:t>Discrimination is the act of distinction of one person or a group of persons from others; either intentionally, by neglect, or by actions or lack of actions based on their protected classes</a:t>
            </a:r>
          </a:p>
          <a:p>
            <a:r>
              <a:rPr lang="en-US" dirty="0" smtClean="0"/>
              <a:t>Protected classes: </a:t>
            </a:r>
          </a:p>
          <a:p>
            <a:pPr lvl="1"/>
            <a:r>
              <a:rPr lang="en-US" dirty="0" smtClean="0"/>
              <a:t>Race</a:t>
            </a:r>
          </a:p>
          <a:p>
            <a:pPr lvl="1"/>
            <a:r>
              <a:rPr lang="en-US" dirty="0" smtClean="0"/>
              <a:t>Color</a:t>
            </a:r>
          </a:p>
          <a:p>
            <a:pPr lvl="1"/>
            <a:r>
              <a:rPr lang="en-US" dirty="0" smtClean="0"/>
              <a:t>National Origin</a:t>
            </a:r>
          </a:p>
          <a:p>
            <a:pPr lvl="1"/>
            <a:r>
              <a:rPr lang="en-US" dirty="0" smtClean="0"/>
              <a:t>Sex</a:t>
            </a:r>
          </a:p>
          <a:p>
            <a:pPr lvl="1"/>
            <a:r>
              <a:rPr lang="en-US" dirty="0" smtClean="0"/>
              <a:t>Age </a:t>
            </a:r>
          </a:p>
          <a:p>
            <a:pPr lvl="1"/>
            <a:r>
              <a:rPr lang="en-US" dirty="0" smtClean="0"/>
              <a:t>Disability</a:t>
            </a:r>
            <a:endParaRPr lang="en-US" dirty="0"/>
          </a:p>
        </p:txBody>
      </p:sp>
      <p:sp>
        <p:nvSpPr>
          <p:cNvPr id="3" name="Title 2"/>
          <p:cNvSpPr>
            <a:spLocks noGrp="1"/>
          </p:cNvSpPr>
          <p:nvPr>
            <p:ph type="title"/>
          </p:nvPr>
        </p:nvSpPr>
        <p:spPr/>
        <p:txBody>
          <a:bodyPr/>
          <a:lstStyle/>
          <a:p>
            <a:r>
              <a:rPr lang="en-US" dirty="0" smtClean="0"/>
              <a:t>What is Discrimination?</a:t>
            </a:r>
            <a:endParaRPr lang="en-US" dirty="0"/>
          </a:p>
        </p:txBody>
      </p:sp>
    </p:spTree>
    <p:extLst>
      <p:ext uri="{BB962C8B-B14F-4D97-AF65-F5344CB8AC3E}">
        <p14:creationId xmlns:p14="http://schemas.microsoft.com/office/powerpoint/2010/main" val="1227157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450</TotalTime>
  <Words>4888</Words>
  <Application>Microsoft Office PowerPoint</Application>
  <PresentationFormat>On-screen Show (4:3)</PresentationFormat>
  <Paragraphs>405</Paragraphs>
  <Slides>37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Museo Slab 500</vt:lpstr>
      <vt:lpstr>Trebuchet MS</vt:lpstr>
      <vt:lpstr>Wingdings</vt:lpstr>
      <vt:lpstr>Office Theme</vt:lpstr>
      <vt:lpstr>Civil Rights in Child Nutrition Programs</vt:lpstr>
      <vt:lpstr>Training Purpose</vt:lpstr>
      <vt:lpstr>Content Covered</vt:lpstr>
      <vt:lpstr>Civil Rights Regulations in Child Nutrition Programs</vt:lpstr>
      <vt:lpstr>What are Civil Rights?</vt:lpstr>
      <vt:lpstr>Goals of Civil Rights</vt:lpstr>
      <vt:lpstr>Civil Rights Laws</vt:lpstr>
      <vt:lpstr>Civil Rights Laws cont.</vt:lpstr>
      <vt:lpstr>What is Discrimination?</vt:lpstr>
      <vt:lpstr>Examples of Unlawful Discrimination</vt:lpstr>
      <vt:lpstr>Examples of Unlawful Discrimination (cont’d)</vt:lpstr>
      <vt:lpstr>Civil Rights Training</vt:lpstr>
      <vt:lpstr>Public Notification System</vt:lpstr>
      <vt:lpstr>Methods of Public Notification</vt:lpstr>
      <vt:lpstr>And Justice for All</vt:lpstr>
      <vt:lpstr>Non-discrimination Statement</vt:lpstr>
      <vt:lpstr>Non-Discrimination Statement for Program Materials</vt:lpstr>
      <vt:lpstr>Non-discrimination Statement for Small Materials</vt:lpstr>
      <vt:lpstr>Complaints of Discrimination</vt:lpstr>
      <vt:lpstr>SFA Complaint Procedure</vt:lpstr>
      <vt:lpstr>Customer Service</vt:lpstr>
      <vt:lpstr>Conflict Resolution</vt:lpstr>
      <vt:lpstr>Conflict Resolution Scenario</vt:lpstr>
      <vt:lpstr>Racial/Ethnic Data Collection</vt:lpstr>
      <vt:lpstr>Ethnic Categories</vt:lpstr>
      <vt:lpstr>Racial Categories</vt:lpstr>
      <vt:lpstr>Reasonable Accommodations - Disability</vt:lpstr>
      <vt:lpstr>Reasonable Accommodations – Limited English Proficiency (LEP)</vt:lpstr>
      <vt:lpstr>Administrative Review</vt:lpstr>
      <vt:lpstr>Review Questions and Documents</vt:lpstr>
      <vt:lpstr>Review Questions and Documents (cont’d)</vt:lpstr>
      <vt:lpstr>Examples of Noncompliance</vt:lpstr>
      <vt:lpstr>Resolution of Noncompliance</vt:lpstr>
      <vt:lpstr>Summary</vt:lpstr>
      <vt:lpstr> Resources</vt:lpstr>
      <vt:lpstr>Questions?</vt:lpstr>
      <vt:lpstr>USDA Non-Discrimination Statement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Padia, Jonathan</cp:lastModifiedBy>
  <cp:revision>67</cp:revision>
  <dcterms:created xsi:type="dcterms:W3CDTF">2016-08-31T23:11:11Z</dcterms:created>
  <dcterms:modified xsi:type="dcterms:W3CDTF">2020-01-26T20:34:09Z</dcterms:modified>
</cp:coreProperties>
</file>