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ch, Jessica" initials="WJ" lastIdx="1" clrIdx="0">
    <p:extLst>
      <p:ext uri="{19B8F6BF-5375-455C-9EA6-DF929625EA0E}">
        <p15:presenceInfo xmlns:p15="http://schemas.microsoft.com/office/powerpoint/2012/main" userId="S-1-5-21-170422339-1359699126-1544898942-57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A9"/>
    <a:srgbClr val="008CA0"/>
    <a:srgbClr val="C63F28"/>
    <a:srgbClr val="EFA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95F40-0F05-4AFA-872B-4E2BCE5C992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58A6B-173C-4210-8305-7EB9EDD3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 dirty="0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9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536561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0" r:id="rId4"/>
    <p:sldLayoutId id="2147483667" r:id="rId5"/>
    <p:sldLayoutId id="2147483668" r:id="rId6"/>
    <p:sldLayoutId id="2147483673" r:id="rId7"/>
    <p:sldLayoutId id="2147483674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loradoliteracy/readdatapipeline" TargetMode="External"/><Relationship Id="rId2" Type="http://schemas.openxmlformats.org/officeDocument/2006/relationships/hyperlink" Target="https://resources.csi.state.co.us/read-data-collecti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 2020 READ Act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900" dirty="0">
                <a:solidFill>
                  <a:schemeClr val="accent4"/>
                </a:solidFill>
              </a:rPr>
              <a:t>When does a student exit the cohort?</a:t>
            </a:r>
          </a:p>
          <a:p>
            <a:pPr marL="1028700" lvl="1" indent="-342900"/>
            <a:r>
              <a:rPr lang="en-US" sz="2000" dirty="0"/>
              <a:t>Once a student has reached reading competency (determined locally) they are removed from their READ plan and will be coded as READ plan  = 0 (No) which will remove them from the cohort group</a:t>
            </a:r>
          </a:p>
          <a:p>
            <a:pPr marL="1028700" lvl="1" indent="-342900"/>
            <a:endParaRPr lang="en-US" sz="2000" dirty="0"/>
          </a:p>
          <a:p>
            <a:pPr marL="571500" indent="-342900"/>
            <a:r>
              <a:rPr lang="en-US" dirty="0">
                <a:solidFill>
                  <a:schemeClr val="accent4"/>
                </a:solidFill>
              </a:rPr>
              <a:t>Do not add students into the cohort.</a:t>
            </a:r>
          </a:p>
          <a:p>
            <a:pPr marL="571500" indent="-342900"/>
            <a:r>
              <a:rPr lang="en-US" dirty="0">
                <a:solidFill>
                  <a:schemeClr val="accent4"/>
                </a:solidFill>
              </a:rPr>
              <a:t>ONLY the READ plan field is updated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5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2384"/>
            <a:ext cx="7886700" cy="1173388"/>
          </a:xfrm>
        </p:spPr>
        <p:txBody>
          <a:bodyPr>
            <a:normAutofit fontScale="90000"/>
          </a:bodyPr>
          <a:lstStyle/>
          <a:p>
            <a:r>
              <a:rPr lang="en-US" dirty="0"/>
              <a:t>2019-20 data elements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0457"/>
            <a:ext cx="7886700" cy="469650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Only changes: </a:t>
            </a:r>
            <a:r>
              <a:rPr lang="en-US" dirty="0" err="1">
                <a:solidFill>
                  <a:schemeClr val="accent4"/>
                </a:solidFill>
              </a:rPr>
              <a:t>aimsweb</a:t>
            </a:r>
            <a:r>
              <a:rPr lang="en-US" dirty="0">
                <a:solidFill>
                  <a:schemeClr val="accent4"/>
                </a:solidFill>
              </a:rPr>
              <a:t> no longer approved; Full day K no longer acceptable use 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Use most current excel template. Submitted files must be in excel or .csv format. 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/>
                </a:solidFill>
              </a:rPr>
              <a:t>Screenshare</a:t>
            </a:r>
            <a:r>
              <a:rPr lang="en-US" dirty="0">
                <a:solidFill>
                  <a:schemeClr val="accent4"/>
                </a:solidFill>
              </a:rPr>
              <a:t>: Template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2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38" y="891864"/>
            <a:ext cx="7746124" cy="50742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63109" y="1311215"/>
            <a:ext cx="1552755" cy="733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CSI= 8001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33381" y="1866523"/>
            <a:ext cx="629728" cy="90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4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the READ Plan field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1626300"/>
            <a:ext cx="8053514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9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1" y="544286"/>
            <a:ext cx="8166538" cy="53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47" y="761107"/>
            <a:ext cx="7648906" cy="53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35" y="1291771"/>
            <a:ext cx="7886700" cy="38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1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9" y="856540"/>
            <a:ext cx="8115822" cy="51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Losing Leading Zeros </a:t>
            </a:r>
          </a:p>
          <a:p>
            <a:pPr lvl="1"/>
            <a:r>
              <a:rPr lang="en-US" dirty="0"/>
              <a:t>Opening a file in excel and format is not already set to ‘text’</a:t>
            </a:r>
          </a:p>
          <a:p>
            <a:pPr lvl="1"/>
            <a:r>
              <a:rPr lang="en-US" dirty="0"/>
              <a:t>Files will not upload properly and will create errors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8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An English Language Learner in our school was tested because she is </a:t>
            </a:r>
            <a:r>
              <a:rPr lang="en-US" sz="1800" u="sng" dirty="0"/>
              <a:t>not</a:t>
            </a:r>
            <a:r>
              <a:rPr lang="en-US" sz="1800" dirty="0"/>
              <a:t> NEP and she is beyond her first year in a US school. She received a score low enough on PALS to qualify as having a significant reading deficiency. We don’t believe the score accurately reflects SRD because we have a body of evidence that says she can read fluently in her first language.</a:t>
            </a:r>
          </a:p>
          <a:p>
            <a:pPr lvl="1"/>
            <a:r>
              <a:rPr lang="en-US" sz="1800" dirty="0"/>
              <a:t>READ Plan = 2 (NA because student was not identified with a SRD) </a:t>
            </a:r>
          </a:p>
          <a:p>
            <a:pPr lvl="1"/>
            <a:r>
              <a:rPr lang="en-US" sz="1800" dirty="0"/>
              <a:t>READ Status = 4</a:t>
            </a:r>
          </a:p>
          <a:p>
            <a:pPr lvl="1"/>
            <a:r>
              <a:rPr lang="en-US" sz="1800" dirty="0"/>
              <a:t>READ Test = 07</a:t>
            </a:r>
          </a:p>
          <a:p>
            <a:pPr lvl="1"/>
            <a:r>
              <a:rPr lang="en-US" sz="1800" dirty="0"/>
              <a:t>READ Score = 0170</a:t>
            </a:r>
          </a:p>
          <a:p>
            <a:pPr lvl="1"/>
            <a:r>
              <a:rPr lang="en-US" sz="1800" dirty="0"/>
              <a:t>READ Testing Date = 05202020</a:t>
            </a:r>
          </a:p>
          <a:p>
            <a:pPr lvl="1"/>
            <a:r>
              <a:rPr lang="en-US" sz="1800" dirty="0"/>
              <a:t>Recommended Retention = 2</a:t>
            </a:r>
          </a:p>
          <a:p>
            <a:pPr lvl="1"/>
            <a:r>
              <a:rPr lang="en-US" sz="1800" dirty="0"/>
              <a:t>Retained = 2</a:t>
            </a:r>
          </a:p>
          <a:p>
            <a:pPr lvl="1"/>
            <a:r>
              <a:rPr lang="en-US" sz="1800" dirty="0"/>
              <a:t>READ Plan Support = </a:t>
            </a:r>
            <a:r>
              <a:rPr lang="en-US" dirty="0"/>
              <a:t>0 for each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3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8629"/>
            <a:ext cx="7886700" cy="55383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Data privacy and security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Purpose of the READ 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READ collection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READ Cohort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2019-20 data elements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Common problems and 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Q&amp;A session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06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 student in my school was unable to be tested due to excessive absences, but the child was enrolled during the period for testing and has a READ Plan in place</a:t>
            </a:r>
          </a:p>
          <a:p>
            <a:pPr lvl="1"/>
            <a:r>
              <a:rPr lang="en-US" sz="1800" dirty="0"/>
              <a:t>READ Plan = 1</a:t>
            </a:r>
          </a:p>
          <a:p>
            <a:pPr lvl="1"/>
            <a:r>
              <a:rPr lang="en-US" sz="1800" dirty="0"/>
              <a:t>READ Status = 0</a:t>
            </a:r>
          </a:p>
          <a:p>
            <a:pPr lvl="1"/>
            <a:r>
              <a:rPr lang="en-US" sz="1800" dirty="0"/>
              <a:t>READ Test = 06</a:t>
            </a:r>
          </a:p>
          <a:p>
            <a:pPr lvl="1"/>
            <a:r>
              <a:rPr lang="en-US" sz="1800" dirty="0"/>
              <a:t>READ Score = 9999</a:t>
            </a:r>
          </a:p>
          <a:p>
            <a:pPr lvl="1"/>
            <a:r>
              <a:rPr lang="en-US" sz="1800" dirty="0"/>
              <a:t>READ Testing Date = 05202020</a:t>
            </a:r>
          </a:p>
          <a:p>
            <a:pPr lvl="1"/>
            <a:r>
              <a:rPr lang="en-US" sz="1800" dirty="0"/>
              <a:t>Recommended Retention = 2</a:t>
            </a:r>
          </a:p>
          <a:p>
            <a:pPr lvl="1"/>
            <a:r>
              <a:rPr lang="en-US" sz="1800" dirty="0"/>
              <a:t>Retained = 2</a:t>
            </a:r>
          </a:p>
          <a:p>
            <a:pPr lvl="1"/>
            <a:r>
              <a:rPr lang="en-US" sz="1800" dirty="0"/>
              <a:t>READ Plan Support = </a:t>
            </a:r>
            <a:r>
              <a:rPr lang="en-US" dirty="0"/>
              <a:t>Indicate the supports the student received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55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An English Language Learner in our school wasn’t tested because he is Non-English Proficient (NEP) and in his first year in a US school. </a:t>
            </a:r>
          </a:p>
          <a:p>
            <a:pPr lvl="1"/>
            <a:r>
              <a:rPr lang="en-US" sz="1800" dirty="0"/>
              <a:t>READ Plan = 2</a:t>
            </a:r>
          </a:p>
          <a:p>
            <a:pPr lvl="1"/>
            <a:r>
              <a:rPr lang="en-US" sz="1800" dirty="0"/>
              <a:t>READ Status = 0</a:t>
            </a:r>
          </a:p>
          <a:p>
            <a:pPr lvl="1"/>
            <a:r>
              <a:rPr lang="en-US" sz="1800" dirty="0"/>
              <a:t>READ Test = 04</a:t>
            </a:r>
          </a:p>
          <a:p>
            <a:pPr lvl="1"/>
            <a:r>
              <a:rPr lang="en-US" sz="1800" dirty="0"/>
              <a:t>READ Score = 9999</a:t>
            </a:r>
          </a:p>
          <a:p>
            <a:pPr lvl="1"/>
            <a:r>
              <a:rPr lang="en-US" sz="1800" dirty="0"/>
              <a:t>READ Testing Date = 05202020</a:t>
            </a:r>
          </a:p>
          <a:p>
            <a:pPr lvl="1"/>
            <a:r>
              <a:rPr lang="en-US" sz="1800" dirty="0"/>
              <a:t>Recommended Retention = 2</a:t>
            </a:r>
          </a:p>
          <a:p>
            <a:pPr lvl="1"/>
            <a:r>
              <a:rPr lang="en-US" sz="1800" dirty="0"/>
              <a:t>Retained = 2</a:t>
            </a:r>
          </a:p>
          <a:p>
            <a:pPr lvl="1"/>
            <a:r>
              <a:rPr lang="en-US" sz="1800" dirty="0"/>
              <a:t>READ Plan Support = </a:t>
            </a:r>
            <a:r>
              <a:rPr lang="en-US" dirty="0"/>
              <a:t>0 for 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5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 1</a:t>
            </a:r>
            <a:r>
              <a:rPr lang="en-US" sz="1800" baseline="30000" dirty="0"/>
              <a:t>st</a:t>
            </a:r>
            <a:r>
              <a:rPr lang="en-US" sz="1800" dirty="0"/>
              <a:t> grade student in our school was placed on a READ plan earlier this year. The Spring DIBELS score is </a:t>
            </a:r>
            <a:r>
              <a:rPr lang="en-US" sz="1800" u="sng" dirty="0"/>
              <a:t>above the cut score </a:t>
            </a:r>
            <a:r>
              <a:rPr lang="en-US" sz="1800" dirty="0"/>
              <a:t>so she is </a:t>
            </a:r>
            <a:r>
              <a:rPr lang="en-US" sz="1800" u="sng" dirty="0"/>
              <a:t>no longer identified as having a significant reading deficiency</a:t>
            </a:r>
            <a:r>
              <a:rPr lang="en-US" sz="1800" dirty="0"/>
              <a:t>. However, the body of evidence doesn’t demonstrate she is at grade level yet. We will keep her on a READ plan. </a:t>
            </a:r>
          </a:p>
          <a:p>
            <a:pPr lvl="1"/>
            <a:r>
              <a:rPr lang="en-US" sz="1800" dirty="0"/>
              <a:t>READ Plan = 1</a:t>
            </a:r>
          </a:p>
          <a:p>
            <a:pPr lvl="1"/>
            <a:r>
              <a:rPr lang="en-US" sz="1800" dirty="0"/>
              <a:t>READ Status = 1</a:t>
            </a:r>
          </a:p>
          <a:p>
            <a:pPr lvl="1"/>
            <a:r>
              <a:rPr lang="en-US" sz="1800" dirty="0"/>
              <a:t>READ Test = 07</a:t>
            </a:r>
          </a:p>
          <a:p>
            <a:pPr lvl="1"/>
            <a:r>
              <a:rPr lang="en-US" sz="1800" dirty="0"/>
              <a:t>READ Score = 0812</a:t>
            </a:r>
          </a:p>
          <a:p>
            <a:pPr lvl="1"/>
            <a:r>
              <a:rPr lang="en-US" sz="1800" dirty="0"/>
              <a:t>READ Testing Date = 05202020</a:t>
            </a:r>
          </a:p>
          <a:p>
            <a:pPr lvl="1"/>
            <a:r>
              <a:rPr lang="en-US" sz="1800" dirty="0"/>
              <a:t>Recommended Retention = 2</a:t>
            </a:r>
          </a:p>
          <a:p>
            <a:pPr lvl="1"/>
            <a:r>
              <a:rPr lang="en-US" sz="1800" dirty="0"/>
              <a:t>Retained = 2</a:t>
            </a:r>
          </a:p>
          <a:p>
            <a:pPr lvl="1"/>
            <a:r>
              <a:rPr lang="en-US" sz="1800" dirty="0"/>
              <a:t>READ Plan Support = </a:t>
            </a:r>
            <a:r>
              <a:rPr lang="en-US" dirty="0"/>
              <a:t>0 for each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5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Collection resources can be found at: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https://resources.csi.state.co.us/read-data-collection/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http://www.cde.state.co.us/coloradoliteracy/readdatapipeline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DUE DATE: MAY 18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FileZilla: Submissions&gt;READ Act&gt;READ Act 2020</a:t>
            </a:r>
          </a:p>
        </p:txBody>
      </p:sp>
    </p:spTree>
    <p:extLst>
      <p:ext uri="{BB962C8B-B14F-4D97-AF65-F5344CB8AC3E}">
        <p14:creationId xmlns:p14="http://schemas.microsoft.com/office/powerpoint/2010/main" val="127214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privacy and security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no ema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72456"/>
            <a:ext cx="41338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8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privacy and security</a:t>
            </a:r>
          </a:p>
        </p:txBody>
      </p:sp>
      <p:pic>
        <p:nvPicPr>
          <p:cNvPr id="2050" name="Picture 2" descr="Image result for filezilla 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23" y="1636939"/>
            <a:ext cx="3312432" cy="33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486" y="5413829"/>
            <a:ext cx="562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Submissions&gt;READ Act&gt;READ Act 2020</a:t>
            </a:r>
          </a:p>
        </p:txBody>
      </p:sp>
    </p:spTree>
    <p:extLst>
      <p:ext uri="{BB962C8B-B14F-4D97-AF65-F5344CB8AC3E}">
        <p14:creationId xmlns:p14="http://schemas.microsoft.com/office/powerpoint/2010/main" val="61614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/>
              <a:t>Purpose of the READ data collection</a:t>
            </a:r>
          </a:p>
        </p:txBody>
      </p:sp>
      <p:pic>
        <p:nvPicPr>
          <p:cNvPr id="3076" name="Picture 4" descr="Image result for mone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0" y="2493282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8229" y="2493282"/>
            <a:ext cx="304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Required by statute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Fund distribution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Reporting, legislative updates, grants, etc.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K-3 students included </a:t>
            </a:r>
          </a:p>
        </p:txBody>
      </p:sp>
    </p:spTree>
    <p:extLst>
      <p:ext uri="{BB962C8B-B14F-4D97-AF65-F5344CB8AC3E}">
        <p14:creationId xmlns:p14="http://schemas.microsoft.com/office/powerpoint/2010/main" val="100108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this year: READ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Budget survey is gone.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Finance contacts </a:t>
            </a:r>
            <a:r>
              <a:rPr lang="en-US" dirty="0"/>
              <a:t>at schools will be sent a READ Budget template that must be submitted by May 1.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Screenshare</a:t>
            </a:r>
            <a:r>
              <a:rPr lang="en-US"/>
              <a:t>/ allowable uses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0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collection timeline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0286"/>
            <a:ext cx="7886700" cy="4616677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Now through May 17</a:t>
            </a:r>
            <a:r>
              <a:rPr lang="en-US" dirty="0"/>
              <a:t>: Assess all K-3 students</a:t>
            </a:r>
          </a:p>
          <a:p>
            <a:r>
              <a:rPr lang="en-US" dirty="0"/>
              <a:t>				Update Cohort file</a:t>
            </a:r>
          </a:p>
          <a:p>
            <a:r>
              <a:rPr lang="en-US" b="1" dirty="0">
                <a:solidFill>
                  <a:schemeClr val="accent4"/>
                </a:solidFill>
              </a:rPr>
              <a:t>May 18</a:t>
            </a:r>
            <a:r>
              <a:rPr lang="en-US" dirty="0"/>
              <a:t>: Deadline for file submission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May 18-June 1</a:t>
            </a:r>
            <a:r>
              <a:rPr lang="en-US" dirty="0"/>
              <a:t>: Correct Errors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Early August</a:t>
            </a:r>
            <a:r>
              <a:rPr lang="en-US" dirty="0"/>
              <a:t>: READ funds distributed</a:t>
            </a:r>
          </a:p>
        </p:txBody>
      </p:sp>
    </p:spTree>
    <p:extLst>
      <p:ext uri="{BB962C8B-B14F-4D97-AF65-F5344CB8AC3E}">
        <p14:creationId xmlns:p14="http://schemas.microsoft.com/office/powerpoint/2010/main" val="238161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4-10</a:t>
            </a:r>
            <a:r>
              <a:rPr lang="en-US" baseline="30000" dirty="0"/>
              <a:t>th</a:t>
            </a:r>
            <a:r>
              <a:rPr lang="en-US" dirty="0"/>
              <a:t> Cohort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file- students who left 3</a:t>
            </a:r>
            <a:r>
              <a:rPr lang="en-US" baseline="30000" dirty="0"/>
              <a:t>rd</a:t>
            </a:r>
            <a:r>
              <a:rPr lang="en-US" dirty="0"/>
              <a:t> grade with a READ plan and have not been indicated as exiting their plan in prior year(s).</a:t>
            </a:r>
          </a:p>
          <a:p>
            <a:endParaRPr lang="en-US" dirty="0"/>
          </a:p>
          <a:p>
            <a:r>
              <a:rPr lang="en-US" dirty="0"/>
              <a:t>Only </a:t>
            </a:r>
            <a:r>
              <a:rPr lang="en-US" dirty="0">
                <a:solidFill>
                  <a:schemeClr val="accent4"/>
                </a:solidFill>
              </a:rPr>
              <a:t>ONE</a:t>
            </a:r>
            <a:r>
              <a:rPr lang="en-US" dirty="0"/>
              <a:t> field to update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Do not </a:t>
            </a:r>
            <a:r>
              <a:rPr lang="en-US" dirty="0"/>
              <a:t>copy paste into main READ Collection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5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835"/>
            <a:ext cx="9144000" cy="11803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47886" y="1857829"/>
            <a:ext cx="0" cy="870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03714" y="638629"/>
            <a:ext cx="2852057" cy="1132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this field with a 0 or 1 ONLY</a:t>
            </a:r>
          </a:p>
        </p:txBody>
      </p:sp>
    </p:spTree>
    <p:extLst>
      <p:ext uri="{BB962C8B-B14F-4D97-AF65-F5344CB8AC3E}">
        <p14:creationId xmlns:p14="http://schemas.microsoft.com/office/powerpoint/2010/main" val="3345139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161E7A-7D8E-4E72-8ED2-4D0B8F32613B}" vid="{CA3A0DFE-0BC8-4572-A734-C88B1C6E7B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Colors for Smart Art</Template>
  <TotalTime>103</TotalTime>
  <Words>762</Words>
  <Application>Microsoft Office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Spring 2020 READ Act Data Collection</vt:lpstr>
      <vt:lpstr>PowerPoint Presentation</vt:lpstr>
      <vt:lpstr>Data privacy and security  </vt:lpstr>
      <vt:lpstr>Data privacy and security</vt:lpstr>
      <vt:lpstr>Purpose of the READ data collection</vt:lpstr>
      <vt:lpstr>New this year: READ Budget</vt:lpstr>
      <vt:lpstr>READ collection timeline  </vt:lpstr>
      <vt:lpstr>READ 4-10th Cohort </vt:lpstr>
      <vt:lpstr>PowerPoint Presentation</vt:lpstr>
      <vt:lpstr>READ Cohort</vt:lpstr>
      <vt:lpstr>2019-20 data elements  </vt:lpstr>
      <vt:lpstr>PowerPoint Presentation</vt:lpstr>
      <vt:lpstr>How to use the READ Plan field  </vt:lpstr>
      <vt:lpstr>PowerPoint Presentation</vt:lpstr>
      <vt:lpstr>PowerPoint Presentation</vt:lpstr>
      <vt:lpstr>PowerPoint Presentation</vt:lpstr>
      <vt:lpstr>PowerPoint Presentation</vt:lpstr>
      <vt:lpstr>Common Problems &amp; Questions</vt:lpstr>
      <vt:lpstr>Common Problems &amp; Questions</vt:lpstr>
      <vt:lpstr>Common Problems &amp; Questions</vt:lpstr>
      <vt:lpstr>Common Problems &amp; Questions</vt:lpstr>
      <vt:lpstr>Common Problems &amp; Questions</vt:lpstr>
      <vt:lpstr>READ Resources </vt:lpstr>
      <vt:lpstr>Don’t forget!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2020 READ Act Data Collection</dc:title>
  <dc:creator>Welch, Jessica</dc:creator>
  <cp:lastModifiedBy>Welch, Jessica</cp:lastModifiedBy>
  <cp:revision>14</cp:revision>
  <dcterms:created xsi:type="dcterms:W3CDTF">2020-03-05T20:33:53Z</dcterms:created>
  <dcterms:modified xsi:type="dcterms:W3CDTF">2020-03-12T20:39:13Z</dcterms:modified>
</cp:coreProperties>
</file>