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07" r:id="rId3"/>
    <p:sldId id="258" r:id="rId4"/>
    <p:sldId id="287" r:id="rId5"/>
    <p:sldId id="261" r:id="rId6"/>
    <p:sldId id="303" r:id="rId7"/>
    <p:sldId id="290" r:id="rId8"/>
    <p:sldId id="308" r:id="rId9"/>
    <p:sldId id="309" r:id="rId10"/>
    <p:sldId id="310" r:id="rId11"/>
    <p:sldId id="311" r:id="rId12"/>
    <p:sldId id="316" r:id="rId13"/>
    <p:sldId id="317" r:id="rId14"/>
    <p:sldId id="318" r:id="rId15"/>
    <p:sldId id="312" r:id="rId16"/>
    <p:sldId id="314"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807" autoAdjust="0"/>
  </p:normalViewPr>
  <p:slideViewPr>
    <p:cSldViewPr snapToGrid="0">
      <p:cViewPr varScale="1">
        <p:scale>
          <a:sx n="119" d="100"/>
          <a:sy n="119" d="100"/>
        </p:scale>
        <p:origin x="10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0A790-FBD9-42A1-B1A3-83ED2097E741}" type="datetimeFigureOut">
              <a:rPr lang="en-US" smtClean="0"/>
              <a:t>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76B1-1F0A-4FE6-9145-7D1E4502BE6D}" type="slidenum">
              <a:rPr lang="en-US" smtClean="0"/>
              <a:t>‹#›</a:t>
            </a:fld>
            <a:endParaRPr lang="en-US" dirty="0"/>
          </a:p>
        </p:txBody>
      </p:sp>
    </p:spTree>
    <p:extLst>
      <p:ext uri="{BB962C8B-B14F-4D97-AF65-F5344CB8AC3E}">
        <p14:creationId xmlns:p14="http://schemas.microsoft.com/office/powerpoint/2010/main" val="358638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99176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10</a:t>
            </a:fld>
            <a:endParaRPr lang="en-US" dirty="0"/>
          </a:p>
        </p:txBody>
      </p:sp>
    </p:spTree>
    <p:extLst>
      <p:ext uri="{BB962C8B-B14F-4D97-AF65-F5344CB8AC3E}">
        <p14:creationId xmlns:p14="http://schemas.microsoft.com/office/powerpoint/2010/main" val="230308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11</a:t>
            </a:fld>
            <a:endParaRPr lang="en-US" dirty="0"/>
          </a:p>
        </p:txBody>
      </p:sp>
    </p:spTree>
    <p:extLst>
      <p:ext uri="{BB962C8B-B14F-4D97-AF65-F5344CB8AC3E}">
        <p14:creationId xmlns:p14="http://schemas.microsoft.com/office/powerpoint/2010/main" val="151119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12</a:t>
            </a:fld>
            <a:endParaRPr lang="en-US" dirty="0"/>
          </a:p>
        </p:txBody>
      </p:sp>
    </p:spTree>
    <p:extLst>
      <p:ext uri="{BB962C8B-B14F-4D97-AF65-F5344CB8AC3E}">
        <p14:creationId xmlns:p14="http://schemas.microsoft.com/office/powerpoint/2010/main" val="40205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8C6A76B1-1F0A-4FE6-9145-7D1E4502BE6D}" type="slidenum">
              <a:rPr lang="en-US" smtClean="0"/>
              <a:t>13</a:t>
            </a:fld>
            <a:endParaRPr lang="en-US" dirty="0"/>
          </a:p>
        </p:txBody>
      </p:sp>
    </p:spTree>
    <p:extLst>
      <p:ext uri="{BB962C8B-B14F-4D97-AF65-F5344CB8AC3E}">
        <p14:creationId xmlns:p14="http://schemas.microsoft.com/office/powerpoint/2010/main" val="194678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8C6A76B1-1F0A-4FE6-9145-7D1E4502BE6D}" type="slidenum">
              <a:rPr lang="en-US" smtClean="0"/>
              <a:t>14</a:t>
            </a:fld>
            <a:endParaRPr lang="en-US" dirty="0"/>
          </a:p>
        </p:txBody>
      </p:sp>
    </p:spTree>
    <p:extLst>
      <p:ext uri="{BB962C8B-B14F-4D97-AF65-F5344CB8AC3E}">
        <p14:creationId xmlns:p14="http://schemas.microsoft.com/office/powerpoint/2010/main" val="2336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15</a:t>
            </a:fld>
            <a:endParaRPr lang="en-US" dirty="0"/>
          </a:p>
        </p:txBody>
      </p:sp>
    </p:spTree>
    <p:extLst>
      <p:ext uri="{BB962C8B-B14F-4D97-AF65-F5344CB8AC3E}">
        <p14:creationId xmlns:p14="http://schemas.microsoft.com/office/powerpoint/2010/main" val="375244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16</a:t>
            </a:fld>
            <a:endParaRPr lang="en-US" dirty="0"/>
          </a:p>
        </p:txBody>
      </p:sp>
    </p:spTree>
    <p:extLst>
      <p:ext uri="{BB962C8B-B14F-4D97-AF65-F5344CB8AC3E}">
        <p14:creationId xmlns:p14="http://schemas.microsoft.com/office/powerpoint/2010/main" val="326690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extLst>
      <p:ext uri="{BB962C8B-B14F-4D97-AF65-F5344CB8AC3E}">
        <p14:creationId xmlns:p14="http://schemas.microsoft.com/office/powerpoint/2010/main" val="5795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95666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6</a:t>
            </a:fld>
            <a:endParaRPr lang="en-US" dirty="0"/>
          </a:p>
        </p:txBody>
      </p:sp>
    </p:spTree>
    <p:extLst>
      <p:ext uri="{BB962C8B-B14F-4D97-AF65-F5344CB8AC3E}">
        <p14:creationId xmlns:p14="http://schemas.microsoft.com/office/powerpoint/2010/main" val="182168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extLst>
      <p:ext uri="{BB962C8B-B14F-4D97-AF65-F5344CB8AC3E}">
        <p14:creationId xmlns:p14="http://schemas.microsoft.com/office/powerpoint/2010/main" val="174568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8</a:t>
            </a:fld>
            <a:endParaRPr lang="en-US" dirty="0"/>
          </a:p>
        </p:txBody>
      </p:sp>
    </p:spTree>
    <p:extLst>
      <p:ext uri="{BB962C8B-B14F-4D97-AF65-F5344CB8AC3E}">
        <p14:creationId xmlns:p14="http://schemas.microsoft.com/office/powerpoint/2010/main" val="191931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9</a:t>
            </a:fld>
            <a:endParaRPr lang="en-US" dirty="0"/>
          </a:p>
        </p:txBody>
      </p:sp>
    </p:spTree>
    <p:extLst>
      <p:ext uri="{BB962C8B-B14F-4D97-AF65-F5344CB8AC3E}">
        <p14:creationId xmlns:p14="http://schemas.microsoft.com/office/powerpoint/2010/main" val="207355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49760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98707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2889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961900" y="1524446"/>
            <a:ext cx="69556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r>
              <a:rPr lang="en-US" dirty="0"/>
              <a:t>Title</a:t>
            </a:r>
            <a:endParaRPr dirty="0"/>
          </a:p>
        </p:txBody>
      </p:sp>
      <p:sp>
        <p:nvSpPr>
          <p:cNvPr id="11" name="Shape 11"/>
          <p:cNvSpPr/>
          <p:nvPr/>
        </p:nvSpPr>
        <p:spPr>
          <a:xfrm>
            <a:off x="7917661" y="3377550"/>
            <a:ext cx="9624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2" name="Shape 12"/>
          <p:cNvSpPr/>
          <p:nvPr/>
        </p:nvSpPr>
        <p:spPr>
          <a:xfrm>
            <a:off x="8879815" y="3377550"/>
            <a:ext cx="9624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3" name="Shape 13"/>
          <p:cNvSpPr/>
          <p:nvPr/>
        </p:nvSpPr>
        <p:spPr>
          <a:xfrm>
            <a:off x="-1" y="3377550"/>
            <a:ext cx="9624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4" name="Shape 14"/>
          <p:cNvSpPr/>
          <p:nvPr/>
        </p:nvSpPr>
        <p:spPr>
          <a:xfrm>
            <a:off x="961900" y="3377550"/>
            <a:ext cx="6955600" cy="1029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8862" y="5876877"/>
            <a:ext cx="3188943" cy="746768"/>
          </a:xfrm>
          <a:prstGeom prst="rect">
            <a:avLst/>
          </a:prstGeom>
        </p:spPr>
      </p:pic>
    </p:spTree>
    <p:extLst>
      <p:ext uri="{BB962C8B-B14F-4D97-AF65-F5344CB8AC3E}">
        <p14:creationId xmlns:p14="http://schemas.microsoft.com/office/powerpoint/2010/main" val="49063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1191600" y="1831450"/>
            <a:ext cx="86168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sz="2400">
                <a:solidFill>
                  <a:srgbClr val="677480"/>
                </a:solidFill>
                <a:latin typeface="+mj-lt"/>
                <a:ea typeface="Arial Unicode MS" panose="020B0604020202020204" pitchFamily="34" charset="-128"/>
                <a:cs typeface="Arial Unicode MS" panose="020B0604020202020204" pitchFamily="34" charset="-128"/>
              </a:defRPr>
            </a:lvl1pPr>
            <a:lvl2pPr marL="914400" lvl="1" indent="-381000">
              <a:spcBef>
                <a:spcPts val="0"/>
              </a:spcBef>
              <a:spcAft>
                <a:spcPts val="0"/>
              </a:spcAft>
              <a:buSzPts val="2400"/>
              <a:buChar char="○"/>
              <a:defRPr sz="1800">
                <a:latin typeface="+mn-lt"/>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5" name="Shape 35"/>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6" name="Shape 36"/>
          <p:cNvSpPr/>
          <p:nvPr/>
        </p:nvSpPr>
        <p:spPr>
          <a:xfrm>
            <a:off x="0" y="6755100"/>
            <a:ext cx="11916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7" name="Shape 37"/>
          <p:cNvSpPr/>
          <p:nvPr/>
        </p:nvSpPr>
        <p:spPr>
          <a:xfrm>
            <a:off x="1191613" y="6755100"/>
            <a:ext cx="8616800" cy="1029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8" name="Shape 38"/>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427948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12192000" cy="53238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7" name="Shape 17"/>
          <p:cNvSpPr txBox="1">
            <a:spLocks noGrp="1"/>
          </p:cNvSpPr>
          <p:nvPr>
            <p:ph type="ctrTitle" hasCustomPrompt="1"/>
          </p:nvPr>
        </p:nvSpPr>
        <p:spPr>
          <a:xfrm>
            <a:off x="914400" y="2111123"/>
            <a:ext cx="103632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914400" y="3786738"/>
            <a:ext cx="1036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r>
              <a:rPr lang="en-US" dirty="0"/>
              <a:t>Subtitle</a:t>
            </a:r>
            <a:endParaRPr dirty="0"/>
          </a:p>
        </p:txBody>
      </p:sp>
      <p:sp>
        <p:nvSpPr>
          <p:cNvPr id="19" name="Shape 19"/>
          <p:cNvSpPr/>
          <p:nvPr/>
        </p:nvSpPr>
        <p:spPr>
          <a:xfrm>
            <a:off x="4063605" y="5323800"/>
            <a:ext cx="4063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0" name="Shape 20"/>
          <p:cNvSpPr/>
          <p:nvPr/>
        </p:nvSpPr>
        <p:spPr>
          <a:xfrm>
            <a:off x="8128361" y="5323800"/>
            <a:ext cx="4063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1" name="Shape 21"/>
          <p:cNvSpPr/>
          <p:nvPr/>
        </p:nvSpPr>
        <p:spPr>
          <a:xfrm>
            <a:off x="1" y="5323800"/>
            <a:ext cx="40636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 name="Shape 22"/>
          <p:cNvSpPr txBox="1">
            <a:spLocks noGrp="1"/>
          </p:cNvSpPr>
          <p:nvPr>
            <p:ph type="sldNum" idx="12"/>
          </p:nvPr>
        </p:nvSpPr>
        <p:spPr>
          <a:xfrm>
            <a:off x="-167" y="6440375"/>
            <a:ext cx="12192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1444" y="595524"/>
            <a:ext cx="3407923" cy="798047"/>
          </a:xfrm>
          <a:prstGeom prst="rect">
            <a:avLst/>
          </a:prstGeom>
        </p:spPr>
      </p:pic>
    </p:spTree>
    <p:extLst>
      <p:ext uri="{BB962C8B-B14F-4D97-AF65-F5344CB8AC3E}">
        <p14:creationId xmlns:p14="http://schemas.microsoft.com/office/powerpoint/2010/main" val="236101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0" name="Shape 80"/>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1" name="Shape 81"/>
          <p:cNvSpPr/>
          <p:nvPr/>
        </p:nvSpPr>
        <p:spPr>
          <a:xfrm>
            <a:off x="0" y="6755100"/>
            <a:ext cx="1191600" cy="102900"/>
          </a:xfrm>
          <a:prstGeom prst="rect">
            <a:avLst/>
          </a:prstGeom>
          <a:solidFill>
            <a:srgbClr val="7C9B52"/>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2" name="Shape 82"/>
          <p:cNvSpPr/>
          <p:nvPr/>
        </p:nvSpPr>
        <p:spPr>
          <a:xfrm>
            <a:off x="1191613" y="6755100"/>
            <a:ext cx="86168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3" name="Shape 83"/>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22395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3177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1750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74567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14855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66453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4195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70033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493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415A9-FA3E-4542-A66B-39D0ED0EF21F}" type="datetimeFigureOut">
              <a:rPr lang="en-US" smtClean="0"/>
              <a:t>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2C50D-6F5E-441C-B5B8-129F9F326C3F}" type="slidenum">
              <a:rPr lang="en-US" smtClean="0"/>
              <a:t>‹#›</a:t>
            </a:fld>
            <a:endParaRPr lang="en-US" dirty="0"/>
          </a:p>
        </p:txBody>
      </p:sp>
    </p:spTree>
    <p:extLst>
      <p:ext uri="{BB962C8B-B14F-4D97-AF65-F5344CB8AC3E}">
        <p14:creationId xmlns:p14="http://schemas.microsoft.com/office/powerpoint/2010/main" val="95071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tmp"/><Relationship Id="rId5"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resources.csi.state.co.us/student-interchange-initial-submission-file-check-template/" TargetMode="Externa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mailto:Submissions_CSI@csi.state.co.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hyperlink" Target="https://resources.csi.state.co.us/student-interchange-initial-submission-file-check-templ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resources.csi.state.co.us/interchange-file-checks-template-instruc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s.csi.state.co.us/sd-ssa-data-validation-strategi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resources.csi.state.co.us/student-interchange-initial-submission-file-check-templat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csi.state.co.us/interchange-file-checks-template-instruction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resources.csi.state.co.us/end-of-year/"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hyperlink" Target="https://resources.csi.state.co.us/interchange-file-checks-template-instructions/" TargetMode="External"/><Relationship Id="rId4" Type="http://schemas.openxmlformats.org/officeDocument/2006/relationships/hyperlink" Target="https://resources.csi.state.co.us/student-interchange-initial-submission-file-check-template/"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95941" y="1679510"/>
            <a:ext cx="7618879" cy="1463740"/>
          </a:xfrm>
          <a:prstGeom prst="rect">
            <a:avLst/>
          </a:prstGeom>
        </p:spPr>
        <p:txBody>
          <a:bodyPr spcFirstLastPara="1" wrap="square" lIns="91425" tIns="91425" rIns="91425" bIns="91425" anchor="t" anchorCtr="0">
            <a:noAutofit/>
          </a:bodyPr>
          <a:lstStyle/>
          <a:p>
            <a:r>
              <a:rPr lang="en-US" sz="3600" b="1" dirty="0">
                <a:latin typeface="Arial" panose="020B0604020202020204" pitchFamily="34" charset="0"/>
                <a:cs typeface="Arial" panose="020B0604020202020204" pitchFamily="34" charset="0"/>
              </a:rPr>
              <a:t>Student Interchange (October Count and EOY)Training</a:t>
            </a:r>
            <a:br>
              <a:rPr lang="en-US" sz="3600" dirty="0"/>
            </a:br>
            <a:r>
              <a:rPr lang="en-US" sz="2800" dirty="0">
                <a:latin typeface="Arial" panose="020B0604020202020204" pitchFamily="34" charset="0"/>
                <a:cs typeface="Arial" panose="020B0604020202020204" pitchFamily="34" charset="0"/>
              </a:rPr>
              <a:t>Initial Submission File Check Template Module</a:t>
            </a:r>
            <a:br>
              <a:rPr lang="en-US" sz="2800" dirty="0"/>
            </a:br>
            <a:endParaRPr sz="2800" dirty="0"/>
          </a:p>
        </p:txBody>
      </p:sp>
    </p:spTree>
    <p:extLst>
      <p:ext uri="{BB962C8B-B14F-4D97-AF65-F5344CB8AC3E}">
        <p14:creationId xmlns:p14="http://schemas.microsoft.com/office/powerpoint/2010/main" val="170405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3: Open and Paste Data Files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10</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3142150476"/>
              </p:ext>
            </p:extLst>
          </p:nvPr>
        </p:nvGraphicFramePr>
        <p:xfrm>
          <a:off x="1150070" y="1417650"/>
          <a:ext cx="8785782" cy="5165699"/>
        </p:xfrm>
        <a:graphic>
          <a:graphicData uri="http://schemas.openxmlformats.org/drawingml/2006/table">
            <a:tbl>
              <a:tblPr bandRow="1">
                <a:tableStyleId>{5C22544A-7EE6-4342-B048-85BDC9FD1C3A}</a:tableStyleId>
              </a:tblPr>
              <a:tblGrid>
                <a:gridCol w="8785782">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Once the Template file has been downloaded and saved to your computer.  Open the file to begin the check process.</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Navigate to the location of the saved SD and SSA files and open them as well.</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files will lose their leading zeros, which are not needed during checks.</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Copy the entirety of the raw SD file and paste directly into the Raw SD Data tab located in the template.</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Complete the same process for the SSA file pasting into the Raw SSA Data tab.</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9A0684B-22FD-44CC-8923-BECF2A537720}"/>
              </a:ext>
            </a:extLst>
          </p:cNvPr>
          <p:cNvPicPr>
            <a:picLocks noChangeAspect="1"/>
          </p:cNvPicPr>
          <p:nvPr/>
        </p:nvPicPr>
        <p:blipFill>
          <a:blip r:embed="rId5"/>
          <a:stretch>
            <a:fillRect/>
          </a:stretch>
        </p:blipFill>
        <p:spPr>
          <a:xfrm>
            <a:off x="275636" y="3562351"/>
            <a:ext cx="5105989" cy="2771770"/>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DD8B9949-01CC-4E39-9185-1872B0DF6CD5}"/>
              </a:ext>
            </a:extLst>
          </p:cNvPr>
          <p:cNvCxnSpPr/>
          <p:nvPr/>
        </p:nvCxnSpPr>
        <p:spPr>
          <a:xfrm>
            <a:off x="5381625" y="4855982"/>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B8DB26-848F-4830-A80E-44C3B174D5C6}"/>
              </a:ext>
            </a:extLst>
          </p:cNvPr>
          <p:cNvPicPr>
            <a:picLocks noChangeAspect="1"/>
          </p:cNvPicPr>
          <p:nvPr/>
        </p:nvPicPr>
        <p:blipFill>
          <a:blip r:embed="rId6"/>
          <a:stretch>
            <a:fillRect/>
          </a:stretch>
        </p:blipFill>
        <p:spPr>
          <a:xfrm>
            <a:off x="6588256" y="3562351"/>
            <a:ext cx="5105989" cy="2771770"/>
          </a:xfrm>
          <a:prstGeom prst="rect">
            <a:avLst/>
          </a:prstGeom>
          <a:ln>
            <a:solidFill>
              <a:schemeClr val="tx1"/>
            </a:solidFill>
          </a:ln>
        </p:spPr>
      </p:pic>
    </p:spTree>
    <p:extLst>
      <p:ext uri="{BB962C8B-B14F-4D97-AF65-F5344CB8AC3E}">
        <p14:creationId xmlns:p14="http://schemas.microsoft.com/office/powerpoint/2010/main" val="142894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11</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3476707380"/>
              </p:ext>
            </p:extLst>
          </p:nvPr>
        </p:nvGraphicFramePr>
        <p:xfrm>
          <a:off x="1150070" y="1417650"/>
          <a:ext cx="8785782" cy="5165699"/>
        </p:xfrm>
        <a:graphic>
          <a:graphicData uri="http://schemas.openxmlformats.org/drawingml/2006/table">
            <a:tbl>
              <a:tblPr bandRow="1">
                <a:tableStyleId>{5C22544A-7EE6-4342-B048-85BDC9FD1C3A}</a:tableStyleId>
              </a:tblPr>
              <a:tblGrid>
                <a:gridCol w="8785782">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After pasting, navigate to both the SD and SSA File Checks tabs located in the template.</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Any field that may present an issue or potential error will be highlighted directing the user what needs to be updated.</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tool is not designed to catch every error or issue, but many of the common data entry errors a student may have within their SIS.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F8144A2-9DA9-4821-BEC4-321E0A26FC7E}"/>
              </a:ext>
            </a:extLst>
          </p:cNvPr>
          <p:cNvPicPr>
            <a:picLocks noChangeAspect="1"/>
          </p:cNvPicPr>
          <p:nvPr/>
        </p:nvPicPr>
        <p:blipFill>
          <a:blip r:embed="rId5"/>
          <a:stretch>
            <a:fillRect/>
          </a:stretch>
        </p:blipFill>
        <p:spPr>
          <a:xfrm>
            <a:off x="292675" y="3784124"/>
            <a:ext cx="5033469" cy="2258457"/>
          </a:xfrm>
          <a:prstGeom prst="rect">
            <a:avLst/>
          </a:prstGeom>
          <a:ln>
            <a:solidFill>
              <a:schemeClr val="tx1"/>
            </a:solidFill>
          </a:ln>
        </p:spPr>
      </p:pic>
      <p:pic>
        <p:nvPicPr>
          <p:cNvPr id="11" name="Picture 10" descr="A close up of a map&#10;&#10;Description automatically generated">
            <a:extLst>
              <a:ext uri="{FF2B5EF4-FFF2-40B4-BE49-F238E27FC236}">
                <a16:creationId xmlns:a16="http://schemas.microsoft.com/office/drawing/2014/main" id="{7387FD73-3F58-40A5-9AA3-4DA1620180C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993877" y="3784124"/>
            <a:ext cx="5412556" cy="2258457"/>
          </a:xfrm>
          <a:prstGeom prst="rect">
            <a:avLst/>
          </a:prstGeom>
          <a:ln>
            <a:solidFill>
              <a:schemeClr val="tx1"/>
            </a:solidFill>
          </a:ln>
        </p:spPr>
      </p:pic>
      <p:sp>
        <p:nvSpPr>
          <p:cNvPr id="8" name="TextBox 7">
            <a:extLst>
              <a:ext uri="{FF2B5EF4-FFF2-40B4-BE49-F238E27FC236}">
                <a16:creationId xmlns:a16="http://schemas.microsoft.com/office/drawing/2014/main" id="{C08F9382-6A43-411A-A1AC-3D04F55075E3}"/>
              </a:ext>
            </a:extLst>
          </p:cNvPr>
          <p:cNvSpPr txBox="1"/>
          <p:nvPr/>
        </p:nvSpPr>
        <p:spPr>
          <a:xfrm>
            <a:off x="292675" y="6127423"/>
            <a:ext cx="2441098" cy="230832"/>
          </a:xfrm>
          <a:prstGeom prst="rect">
            <a:avLst/>
          </a:prstGeom>
          <a:noFill/>
        </p:spPr>
        <p:txBody>
          <a:bodyPr wrap="square" rtlCol="0">
            <a:spAutoFit/>
          </a:bodyPr>
          <a:lstStyle/>
          <a:p>
            <a:r>
              <a:rPr lang="en-US" sz="900" i="1" dirty="0"/>
              <a:t>SD File Checks Tab</a:t>
            </a:r>
          </a:p>
        </p:txBody>
      </p:sp>
      <p:sp>
        <p:nvSpPr>
          <p:cNvPr id="12" name="TextBox 11">
            <a:extLst>
              <a:ext uri="{FF2B5EF4-FFF2-40B4-BE49-F238E27FC236}">
                <a16:creationId xmlns:a16="http://schemas.microsoft.com/office/drawing/2014/main" id="{46F0377B-35CA-4765-BC0C-512152BA1D05}"/>
              </a:ext>
            </a:extLst>
          </p:cNvPr>
          <p:cNvSpPr txBox="1"/>
          <p:nvPr/>
        </p:nvSpPr>
        <p:spPr>
          <a:xfrm>
            <a:off x="5984450" y="6127423"/>
            <a:ext cx="2441098" cy="230832"/>
          </a:xfrm>
          <a:prstGeom prst="rect">
            <a:avLst/>
          </a:prstGeom>
          <a:noFill/>
        </p:spPr>
        <p:txBody>
          <a:bodyPr wrap="square" rtlCol="0">
            <a:spAutoFit/>
          </a:bodyPr>
          <a:lstStyle/>
          <a:p>
            <a:r>
              <a:rPr lang="en-US" sz="900" i="1" dirty="0"/>
              <a:t>SSA File Checks Tab</a:t>
            </a:r>
          </a:p>
        </p:txBody>
      </p:sp>
    </p:spTree>
    <p:extLst>
      <p:ext uri="{BB962C8B-B14F-4D97-AF65-F5344CB8AC3E}">
        <p14:creationId xmlns:p14="http://schemas.microsoft.com/office/powerpoint/2010/main" val="179237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 Cont.</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12</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860096662"/>
              </p:ext>
            </p:extLst>
          </p:nvPr>
        </p:nvGraphicFramePr>
        <p:xfrm>
          <a:off x="1150070" y="1417650"/>
          <a:ext cx="8785782" cy="5165699"/>
        </p:xfrm>
        <a:graphic>
          <a:graphicData uri="http://schemas.openxmlformats.org/drawingml/2006/table">
            <a:tbl>
              <a:tblPr bandRow="1">
                <a:tableStyleId>{5C22544A-7EE6-4342-B048-85BDC9FD1C3A}</a:tableStyleId>
              </a:tblPr>
              <a:tblGrid>
                <a:gridCol w="8785782">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Below is a listing of potential SD errors or issues that you may encounter upon pasting your raw data files: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r>
                        <a:rPr lang="en-US" sz="800" kern="1200" dirty="0">
                          <a:solidFill>
                            <a:schemeClr val="dk1"/>
                          </a:solidFill>
                          <a:effectLst/>
                          <a:latin typeface="+mn-lt"/>
                          <a:ea typeface="+mn-ea"/>
                          <a:cs typeface="+mn-cs"/>
                        </a:rPr>
                        <a:t>                </a:t>
                      </a:r>
                      <a:r>
                        <a:rPr lang="en-US" sz="800" kern="1200" dirty="0">
                          <a:solidFill>
                            <a:schemeClr val="dk1"/>
                          </a:solidFill>
                          <a:effectLst/>
                          <a:latin typeface="Arial" panose="020B0604020202020204" pitchFamily="34" charset="0"/>
                          <a:ea typeface="+mn-ea"/>
                          <a:cs typeface="Arial" panose="020B0604020202020204" pitchFamily="34" charset="0"/>
                        </a:rPr>
                        <a:t> *Message shows how flag looks on check template but does not reflect the leading zero intended in the field.</a:t>
                      </a:r>
                      <a:endParaRPr lang="en-US" sz="600" dirty="0">
                        <a:latin typeface="Arial" panose="020B0604020202020204" pitchFamily="34" charset="0"/>
                        <a:cs typeface="Arial" panose="020B0604020202020204" pitchFamily="34" charset="0"/>
                        <a:hlinkClick r:id="rId3"/>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3B9F5E1C-1F41-4725-8683-E60C02C914F8}"/>
              </a:ext>
            </a:extLst>
          </p:cNvPr>
          <p:cNvGraphicFramePr>
            <a:graphicFrameLocks noGrp="1"/>
          </p:cNvGraphicFramePr>
          <p:nvPr>
            <p:extLst>
              <p:ext uri="{D42A27DB-BD31-4B8C-83A1-F6EECF244321}">
                <p14:modId xmlns:p14="http://schemas.microsoft.com/office/powerpoint/2010/main" val="922255029"/>
              </p:ext>
            </p:extLst>
          </p:nvPr>
        </p:nvGraphicFramePr>
        <p:xfrm>
          <a:off x="1616419" y="2141342"/>
          <a:ext cx="7727577" cy="4007682"/>
        </p:xfrm>
        <a:graphic>
          <a:graphicData uri="http://schemas.openxmlformats.org/drawingml/2006/table">
            <a:tbl>
              <a:tblPr firstRow="1" firstCol="1" bandRow="1">
                <a:tableStyleId>{5C22544A-7EE6-4342-B048-85BDC9FD1C3A}</a:tableStyleId>
              </a:tblPr>
              <a:tblGrid>
                <a:gridCol w="2452752">
                  <a:extLst>
                    <a:ext uri="{9D8B030D-6E8A-4147-A177-3AD203B41FA5}">
                      <a16:colId xmlns:a16="http://schemas.microsoft.com/office/drawing/2014/main" val="3090291725"/>
                    </a:ext>
                  </a:extLst>
                </a:gridCol>
                <a:gridCol w="5274825">
                  <a:extLst>
                    <a:ext uri="{9D8B030D-6E8A-4147-A177-3AD203B41FA5}">
                      <a16:colId xmlns:a16="http://schemas.microsoft.com/office/drawing/2014/main" val="1024949072"/>
                    </a:ext>
                  </a:extLst>
                </a:gridCol>
              </a:tblGrid>
              <a:tr h="222649">
                <a:tc>
                  <a:txBody>
                    <a:bodyPr/>
                    <a:lstStyle/>
                    <a:p>
                      <a:pPr marL="0" marR="0">
                        <a:spcBef>
                          <a:spcPts val="0"/>
                        </a:spcBef>
                        <a:spcAft>
                          <a:spcPts val="0"/>
                        </a:spcAft>
                      </a:pPr>
                      <a:r>
                        <a:rPr lang="en-US" sz="1000">
                          <a:effectLst/>
                        </a:rPr>
                        <a:t>Highlighted SD Field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Issue Flagged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9274648"/>
                  </a:ext>
                </a:extLst>
              </a:tr>
              <a:tr h="222649">
                <a:tc>
                  <a:txBody>
                    <a:bodyPr/>
                    <a:lstStyle/>
                    <a:p>
                      <a:pPr marL="0" marR="0">
                        <a:spcBef>
                          <a:spcPts val="0"/>
                        </a:spcBef>
                        <a:spcAft>
                          <a:spcPts val="0"/>
                        </a:spcAft>
                      </a:pPr>
                      <a:r>
                        <a:rPr lang="en-US" sz="1000" dirty="0">
                          <a:effectLst/>
                        </a:rPr>
                        <a:t>School District/BOCES Code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Students not coded with an 8001 for this field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9022466"/>
                  </a:ext>
                </a:extLst>
              </a:tr>
              <a:tr h="222649">
                <a:tc>
                  <a:txBody>
                    <a:bodyPr/>
                    <a:lstStyle/>
                    <a:p>
                      <a:pPr marL="0" marR="0">
                        <a:spcBef>
                          <a:spcPts val="0"/>
                        </a:spcBef>
                        <a:spcAft>
                          <a:spcPts val="0"/>
                        </a:spcAft>
                      </a:pPr>
                      <a:r>
                        <a:rPr lang="en-US" sz="1000">
                          <a:effectLst/>
                        </a:rPr>
                        <a:t>Student’s State ID (SASID)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Missing or zero-filled SASIDs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345276"/>
                  </a:ext>
                </a:extLst>
              </a:tr>
              <a:tr h="222649">
                <a:tc>
                  <a:txBody>
                    <a:bodyPr/>
                    <a:lstStyle/>
                    <a:p>
                      <a:pPr marL="0" marR="0">
                        <a:spcBef>
                          <a:spcPts val="0"/>
                        </a:spcBef>
                        <a:spcAft>
                          <a:spcPts val="0"/>
                        </a:spcAft>
                      </a:pPr>
                      <a:r>
                        <a:rPr lang="en-US" sz="1000">
                          <a:effectLst/>
                        </a:rPr>
                        <a:t>First, Middle, and Last Name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Missing or zero-filled Names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6562005"/>
                  </a:ext>
                </a:extLst>
              </a:tr>
              <a:tr h="222649">
                <a:tc>
                  <a:txBody>
                    <a:bodyPr/>
                    <a:lstStyle/>
                    <a:p>
                      <a:pPr marL="0" marR="0">
                        <a:spcBef>
                          <a:spcPts val="0"/>
                        </a:spcBef>
                        <a:spcAft>
                          <a:spcPts val="0"/>
                        </a:spcAft>
                      </a:pPr>
                      <a:r>
                        <a:rPr lang="en-US" sz="1000">
                          <a:effectLst/>
                        </a:rPr>
                        <a:t>Student’s Gender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Gender not coded either a 1 or 2 for Female and Male*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554944"/>
                  </a:ext>
                </a:extLst>
              </a:tr>
              <a:tr h="222649">
                <a:tc>
                  <a:txBody>
                    <a:bodyPr/>
                    <a:lstStyle/>
                    <a:p>
                      <a:pPr marL="0" marR="0">
                        <a:spcBef>
                          <a:spcPts val="0"/>
                        </a:spcBef>
                        <a:spcAft>
                          <a:spcPts val="0"/>
                        </a:spcAft>
                      </a:pPr>
                      <a:r>
                        <a:rPr lang="en-US" sz="1000">
                          <a:effectLst/>
                        </a:rPr>
                        <a:t>Student’s Date of Birth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Blank or zero-filled Dates of Birth</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0991057"/>
                  </a:ext>
                </a:extLst>
              </a:tr>
              <a:tr h="222649">
                <a:tc>
                  <a:txBody>
                    <a:bodyPr/>
                    <a:lstStyle/>
                    <a:p>
                      <a:pPr marL="0" marR="0">
                        <a:spcBef>
                          <a:spcPts val="0"/>
                        </a:spcBef>
                        <a:spcAft>
                          <a:spcPts val="0"/>
                        </a:spcAft>
                      </a:pPr>
                      <a:r>
                        <a:rPr lang="en-US" sz="1000">
                          <a:effectLst/>
                        </a:rPr>
                        <a:t>Student’s Ethnicity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Ethnicity coded as something other than 0 or 1, including negatives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736159"/>
                  </a:ext>
                </a:extLst>
              </a:tr>
              <a:tr h="222649">
                <a:tc>
                  <a:txBody>
                    <a:bodyPr/>
                    <a:lstStyle/>
                    <a:p>
                      <a:pPr marL="0" marR="0">
                        <a:spcBef>
                          <a:spcPts val="0"/>
                        </a:spcBef>
                        <a:spcAft>
                          <a:spcPts val="0"/>
                        </a:spcAft>
                      </a:pPr>
                      <a:r>
                        <a:rPr lang="en-US" sz="1000">
                          <a:effectLst/>
                        </a:rPr>
                        <a:t>5 Race Detail Fields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All 5 individual Race fields coded as 0</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3513970"/>
                  </a:ext>
                </a:extLst>
              </a:tr>
              <a:tr h="222649">
                <a:tc>
                  <a:txBody>
                    <a:bodyPr/>
                    <a:lstStyle/>
                    <a:p>
                      <a:pPr marL="0" marR="0">
                        <a:spcBef>
                          <a:spcPts val="0"/>
                        </a:spcBef>
                        <a:spcAft>
                          <a:spcPts val="0"/>
                        </a:spcAft>
                      </a:pPr>
                      <a:r>
                        <a:rPr lang="en-US" sz="1000">
                          <a:effectLst/>
                        </a:rPr>
                        <a:t>Free/Reduced Lunch Eligible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Students coded as Homeless or Immigrant and have zero-filled FRL*</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0098452"/>
                  </a:ext>
                </a:extLst>
              </a:tr>
              <a:tr h="445298">
                <a:tc>
                  <a:txBody>
                    <a:bodyPr/>
                    <a:lstStyle/>
                    <a:p>
                      <a:pPr marL="0" marR="0">
                        <a:spcBef>
                          <a:spcPts val="0"/>
                        </a:spcBef>
                        <a:spcAft>
                          <a:spcPts val="0"/>
                        </a:spcAft>
                      </a:pPr>
                      <a:r>
                        <a:rPr lang="en-US" sz="1000" dirty="0">
                          <a:effectLst/>
                        </a:rPr>
                        <a:t>Homeless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Student having a Primary Nighttime Residence of 1-4 and a zero-filled Homeless status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0283190"/>
                  </a:ext>
                </a:extLst>
              </a:tr>
              <a:tr h="445298">
                <a:tc>
                  <a:txBody>
                    <a:bodyPr/>
                    <a:lstStyle/>
                    <a:p>
                      <a:pPr marL="0" marR="0">
                        <a:spcBef>
                          <a:spcPts val="0"/>
                        </a:spcBef>
                        <a:spcAft>
                          <a:spcPts val="0"/>
                        </a:spcAft>
                      </a:pPr>
                      <a:r>
                        <a:rPr lang="en-US" sz="1000">
                          <a:effectLst/>
                        </a:rPr>
                        <a:t>Primary Nighttime Residence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Students flagged as 3 or 4 in the Homeless field, but a Primary Nighttime Residence of 00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5440928"/>
                  </a:ext>
                </a:extLst>
              </a:tr>
              <a:tr h="222649">
                <a:tc>
                  <a:txBody>
                    <a:bodyPr/>
                    <a:lstStyle/>
                    <a:p>
                      <a:pPr marL="0" marR="0">
                        <a:spcBef>
                          <a:spcPts val="0"/>
                        </a:spcBef>
                        <a:spcAft>
                          <a:spcPts val="0"/>
                        </a:spcAft>
                      </a:pPr>
                      <a:r>
                        <a:rPr lang="en-US" sz="1000">
                          <a:effectLst/>
                        </a:rPr>
                        <a:t>Language Background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Zero-filled Language Background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9002302"/>
                  </a:ext>
                </a:extLst>
              </a:tr>
              <a:tr h="445298">
                <a:tc>
                  <a:txBody>
                    <a:bodyPr/>
                    <a:lstStyle/>
                    <a:p>
                      <a:pPr marL="0" marR="0">
                        <a:spcBef>
                          <a:spcPts val="0"/>
                        </a:spcBef>
                        <a:spcAft>
                          <a:spcPts val="0"/>
                        </a:spcAft>
                      </a:pPr>
                      <a:r>
                        <a:rPr lang="en-US" sz="1000">
                          <a:effectLst/>
                        </a:rPr>
                        <a:t>Language Proficiency</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Students Language Background is something other than ENG, but the Language Proficiency is zero-filled.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8328002"/>
                  </a:ext>
                </a:extLst>
              </a:tr>
              <a:tr h="445298">
                <a:tc>
                  <a:txBody>
                    <a:bodyPr/>
                    <a:lstStyle/>
                    <a:p>
                      <a:pPr marL="0" marR="0">
                        <a:spcBef>
                          <a:spcPts val="0"/>
                        </a:spcBef>
                        <a:spcAft>
                          <a:spcPts val="0"/>
                        </a:spcAft>
                      </a:pPr>
                      <a:r>
                        <a:rPr lang="en-US" sz="1000">
                          <a:effectLst/>
                        </a:rPr>
                        <a:t>Language Instruction Program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Students Language Background is something other than ENG, but the Language Instruction Program is zero-filled.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1705863"/>
                  </a:ext>
                </a:extLst>
              </a:tr>
            </a:tbl>
          </a:graphicData>
        </a:graphic>
      </p:graphicFrame>
    </p:spTree>
    <p:extLst>
      <p:ext uri="{BB962C8B-B14F-4D97-AF65-F5344CB8AC3E}">
        <p14:creationId xmlns:p14="http://schemas.microsoft.com/office/powerpoint/2010/main" val="216060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 Cont.</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13</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3580503310"/>
              </p:ext>
            </p:extLst>
          </p:nvPr>
        </p:nvGraphicFramePr>
        <p:xfrm>
          <a:off x="1150070" y="1417653"/>
          <a:ext cx="8785782" cy="5282091"/>
        </p:xfrm>
        <a:graphic>
          <a:graphicData uri="http://schemas.openxmlformats.org/drawingml/2006/table">
            <a:tbl>
              <a:tblPr bandRow="1">
                <a:tableStyleId>{5C22544A-7EE6-4342-B048-85BDC9FD1C3A}</a:tableStyleId>
              </a:tblPr>
              <a:tblGrid>
                <a:gridCol w="8785782">
                  <a:extLst>
                    <a:ext uri="{9D8B030D-6E8A-4147-A177-3AD203B41FA5}">
                      <a16:colId xmlns:a16="http://schemas.microsoft.com/office/drawing/2014/main" val="20000"/>
                    </a:ext>
                  </a:extLst>
                </a:gridCol>
              </a:tblGrid>
              <a:tr h="4449793">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Below is a listing of potential SSA errors or issues that you may encounter upon pasting your raw data files: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p>
                    <a:p>
                      <a:pPr marL="38100" indent="0">
                        <a:buFont typeface="Arial" panose="020B0604020202020204" pitchFamily="34" charset="0"/>
                        <a:buNone/>
                      </a:pPr>
                      <a:endParaRPr lang="en-US" sz="1400" dirty="0"/>
                    </a:p>
                    <a:p>
                      <a:pPr marL="38100" indent="0">
                        <a:buFont typeface="Arial" panose="020B0604020202020204" pitchFamily="34" charset="0"/>
                        <a:buNone/>
                      </a:pPr>
                      <a:endParaRPr lang="en-US" sz="1400" dirty="0"/>
                    </a:p>
                    <a:p>
                      <a:pPr marL="38100" indent="0">
                        <a:buFont typeface="Arial" panose="020B0604020202020204" pitchFamily="34" charset="0"/>
                        <a:buNone/>
                      </a:pPr>
                      <a:endParaRPr lang="en-US" sz="1400" dirty="0"/>
                    </a:p>
                    <a:p>
                      <a:pPr marL="38100" indent="0">
                        <a:buFont typeface="Arial" panose="020B0604020202020204" pitchFamily="34" charset="0"/>
                        <a:buNone/>
                      </a:pPr>
                      <a:endParaRPr lang="en-US" sz="1400" dirty="0"/>
                    </a:p>
                    <a:p>
                      <a:pPr marL="38100" indent="0">
                        <a:buFont typeface="Arial" panose="020B0604020202020204" pitchFamily="34" charset="0"/>
                        <a:buNone/>
                      </a:pPr>
                      <a:endParaRPr lang="en-US" sz="1400" dirty="0"/>
                    </a:p>
                    <a:p>
                      <a:pPr marL="38100" indent="0">
                        <a:buFont typeface="Arial" panose="020B0604020202020204" pitchFamily="34" charset="0"/>
                        <a:buNone/>
                      </a:pPr>
                      <a:r>
                        <a:rPr lang="en-US" sz="800" dirty="0"/>
                        <a:t>           </a:t>
                      </a:r>
                      <a:endParaRPr lang="en-US" sz="800" dirty="0">
                        <a:hlinkClick r:id="rId3"/>
                      </a:endParaRPr>
                    </a:p>
                  </a:txBody>
                  <a:tcPr>
                    <a:noFill/>
                  </a:tcPr>
                </a:tc>
                <a:extLst>
                  <a:ext uri="{0D108BD9-81ED-4DB2-BD59-A6C34878D82A}">
                    <a16:rowId xmlns:a16="http://schemas.microsoft.com/office/drawing/2014/main" val="10000"/>
                  </a:ext>
                </a:extLst>
              </a:tr>
              <a:tr h="496731">
                <a:tc>
                  <a:txBody>
                    <a:bodyPr/>
                    <a:lstStyle/>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3662430122"/>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3B9F5E1C-1F41-4725-8683-E60C02C914F8}"/>
              </a:ext>
            </a:extLst>
          </p:cNvPr>
          <p:cNvGraphicFramePr>
            <a:graphicFrameLocks noGrp="1"/>
          </p:cNvGraphicFramePr>
          <p:nvPr>
            <p:extLst>
              <p:ext uri="{D42A27DB-BD31-4B8C-83A1-F6EECF244321}">
                <p14:modId xmlns:p14="http://schemas.microsoft.com/office/powerpoint/2010/main" val="3383745692"/>
              </p:ext>
            </p:extLst>
          </p:nvPr>
        </p:nvGraphicFramePr>
        <p:xfrm>
          <a:off x="1527142" y="2141341"/>
          <a:ext cx="7978589" cy="3870351"/>
        </p:xfrm>
        <a:graphic>
          <a:graphicData uri="http://schemas.openxmlformats.org/drawingml/2006/table">
            <a:tbl>
              <a:tblPr firstRow="1" firstCol="1" bandRow="1">
                <a:tableStyleId>{5C22544A-7EE6-4342-B048-85BDC9FD1C3A}</a:tableStyleId>
              </a:tblPr>
              <a:tblGrid>
                <a:gridCol w="2532424">
                  <a:extLst>
                    <a:ext uri="{9D8B030D-6E8A-4147-A177-3AD203B41FA5}">
                      <a16:colId xmlns:a16="http://schemas.microsoft.com/office/drawing/2014/main" val="3090291725"/>
                    </a:ext>
                  </a:extLst>
                </a:gridCol>
                <a:gridCol w="5446165">
                  <a:extLst>
                    <a:ext uri="{9D8B030D-6E8A-4147-A177-3AD203B41FA5}">
                      <a16:colId xmlns:a16="http://schemas.microsoft.com/office/drawing/2014/main" val="1024949072"/>
                    </a:ext>
                  </a:extLst>
                </a:gridCol>
              </a:tblGrid>
              <a:tr h="161372">
                <a:tc>
                  <a:txBody>
                    <a:bodyPr/>
                    <a:lstStyle/>
                    <a:p>
                      <a:pPr marL="0" marR="0">
                        <a:spcBef>
                          <a:spcPts val="0"/>
                        </a:spcBef>
                        <a:spcAft>
                          <a:spcPts val="0"/>
                        </a:spcAft>
                      </a:pPr>
                      <a:r>
                        <a:rPr lang="en-US" sz="1000" dirty="0">
                          <a:effectLst/>
                        </a:rPr>
                        <a:t>Highlighted SSA Field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Issue Flagged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9274648"/>
                  </a:ext>
                </a:extLst>
              </a:tr>
              <a:tr h="161372">
                <a:tc>
                  <a:txBody>
                    <a:bodyPr/>
                    <a:lstStyle/>
                    <a:p>
                      <a:pPr marL="0" marR="0">
                        <a:spcBef>
                          <a:spcPts val="0"/>
                        </a:spcBef>
                        <a:spcAft>
                          <a:spcPts val="0"/>
                        </a:spcAft>
                      </a:pPr>
                      <a:r>
                        <a:rPr lang="en-US" sz="1000" dirty="0">
                          <a:effectLst/>
                        </a:rPr>
                        <a:t>School District/BOCES Code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Students not coded with an 8001 for this field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69022466"/>
                  </a:ext>
                </a:extLst>
              </a:tr>
              <a:tr h="161372">
                <a:tc>
                  <a:txBody>
                    <a:bodyPr/>
                    <a:lstStyle/>
                    <a:p>
                      <a:pPr marL="0" marR="0">
                        <a:spcBef>
                          <a:spcPts val="0"/>
                        </a:spcBef>
                        <a:spcAft>
                          <a:spcPts val="0"/>
                        </a:spcAft>
                      </a:pPr>
                      <a:r>
                        <a:rPr lang="en-US" sz="1000">
                          <a:effectLst/>
                        </a:rPr>
                        <a:t>Student’s State ID (SASID)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Missing or zero-filled SASIDs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345276"/>
                  </a:ext>
                </a:extLst>
              </a:tr>
              <a:tr h="161372">
                <a:tc>
                  <a:txBody>
                    <a:bodyPr/>
                    <a:lstStyle/>
                    <a:p>
                      <a:pPr marL="0" marR="0">
                        <a:spcBef>
                          <a:spcPts val="0"/>
                        </a:spcBef>
                        <a:spcAft>
                          <a:spcPts val="0"/>
                        </a:spcAft>
                      </a:pPr>
                      <a:r>
                        <a:rPr lang="en-US" sz="1000">
                          <a:effectLst/>
                        </a:rPr>
                        <a:t>First, Middle, and Last Name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rPr>
                        <a:t>Missing or zero-filled Names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6562005"/>
                  </a:ext>
                </a:extLst>
              </a:tr>
              <a:tr h="218573">
                <a:tc>
                  <a:txBody>
                    <a:bodyPr/>
                    <a:lstStyle/>
                    <a:p>
                      <a:pPr marL="0" marR="0">
                        <a:spcBef>
                          <a:spcPts val="0"/>
                        </a:spcBef>
                        <a:spcAft>
                          <a:spcPts val="0"/>
                        </a:spcAft>
                      </a:pPr>
                      <a:r>
                        <a:rPr lang="en-US" sz="1000">
                          <a:effectLst/>
                        </a:rPr>
                        <a:t>Student’s Gender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Gender not coded either a 1 or 2 for Female and Male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554944"/>
                  </a:ext>
                </a:extLst>
              </a:tr>
              <a:tr h="161372">
                <a:tc>
                  <a:txBody>
                    <a:bodyPr/>
                    <a:lstStyle/>
                    <a:p>
                      <a:pPr marL="0" marR="0">
                        <a:spcBef>
                          <a:spcPts val="0"/>
                        </a:spcBef>
                        <a:spcAft>
                          <a:spcPts val="0"/>
                        </a:spcAft>
                      </a:pPr>
                      <a:r>
                        <a:rPr lang="en-US" sz="1000">
                          <a:effectLst/>
                        </a:rPr>
                        <a:t>Student’s Date of Birth</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rPr>
                        <a:t>Blank or zero-filled Dates of Birth</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0991057"/>
                  </a:ext>
                </a:extLst>
              </a:tr>
              <a:tr h="161372">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Entry Date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Missing or zero-filled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736159"/>
                  </a:ext>
                </a:extLst>
              </a:tr>
              <a:tr h="161372">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Entry Type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Missing or zero-filled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9088435"/>
                  </a:ext>
                </a:extLst>
              </a:tr>
              <a:tr h="161372">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Grade Level</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Missing or zero-filled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3513970"/>
                  </a:ext>
                </a:extLst>
              </a:tr>
              <a:tr h="161372">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Exit Withdraw Date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Exit Date missing, but Exit Type is a non-zero value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0098452"/>
                  </a:ext>
                </a:extLst>
              </a:tr>
              <a:tr h="198709">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Exit Withdraw Type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Exit Type missing with a valid Exit Date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70283190"/>
                  </a:ext>
                </a:extLst>
              </a:tr>
              <a:tr h="191453">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Pupil’s Attendance Information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 PAI Code that is something other than 4*</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45440928"/>
                  </a:ext>
                </a:extLst>
              </a:tr>
              <a:tr h="161372">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County of Parent’s Residence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Anything other than a zero-filled answer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5827397"/>
                  </a:ext>
                </a:extLst>
              </a:tr>
              <a:tr h="161372">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District of Parent’s Residence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If field is zero-filled or coded with 8001</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87801785"/>
                  </a:ext>
                </a:extLst>
              </a:tr>
              <a:tr h="161372">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Country of Parent’s Residence</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Anything other than a zero-filled answer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9002302"/>
                  </a:ext>
                </a:extLst>
              </a:tr>
              <a:tr h="322742">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State of Parent’s Residence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Anything other than a zero-filled answer</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8328002"/>
                  </a:ext>
                </a:extLst>
              </a:tr>
              <a:tr h="222468">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Public School Funding Status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If field is zero-filled or coded as an 82 – Part Time for grades other than Kindergarten</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5608383"/>
                  </a:ext>
                </a:extLst>
              </a:tr>
              <a:tr h="147632">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Total Days Attended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Zero filled attendance information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1542524"/>
                  </a:ext>
                </a:extLst>
              </a:tr>
              <a:tr h="147632">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Total Days Excused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Zero filled attendance information</a:t>
                      </a:r>
                    </a:p>
                  </a:txBody>
                  <a:tcPr marL="68580" marR="68580" marT="0" marB="0"/>
                </a:tc>
                <a:extLst>
                  <a:ext uri="{0D108BD9-81ED-4DB2-BD59-A6C34878D82A}">
                    <a16:rowId xmlns:a16="http://schemas.microsoft.com/office/drawing/2014/main" val="3896686939"/>
                  </a:ext>
                </a:extLst>
              </a:tr>
              <a:tr h="147632">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Total Days Unexcused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Zero filled attendance information</a:t>
                      </a:r>
                    </a:p>
                  </a:txBody>
                  <a:tcPr marL="68580" marR="68580" marT="0" marB="0"/>
                </a:tc>
                <a:extLst>
                  <a:ext uri="{0D108BD9-81ED-4DB2-BD59-A6C34878D82A}">
                    <a16:rowId xmlns:a16="http://schemas.microsoft.com/office/drawing/2014/main" val="4181684071"/>
                  </a:ext>
                </a:extLst>
              </a:tr>
              <a:tr h="322742">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Total Days Possible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Zero filled attendance information</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1705863"/>
                  </a:ext>
                </a:extLst>
              </a:tr>
            </a:tbl>
          </a:graphicData>
        </a:graphic>
      </p:graphicFrame>
      <p:sp>
        <p:nvSpPr>
          <p:cNvPr id="3" name="TextBox 2">
            <a:extLst>
              <a:ext uri="{FF2B5EF4-FFF2-40B4-BE49-F238E27FC236}">
                <a16:creationId xmlns:a16="http://schemas.microsoft.com/office/drawing/2014/main" id="{DBEC6A23-8B0C-4EF0-BA18-74E76DE284E7}"/>
              </a:ext>
            </a:extLst>
          </p:cNvPr>
          <p:cNvSpPr txBox="1"/>
          <p:nvPr/>
        </p:nvSpPr>
        <p:spPr>
          <a:xfrm>
            <a:off x="1527142" y="5997384"/>
            <a:ext cx="5151564" cy="215444"/>
          </a:xfrm>
          <a:prstGeom prst="rect">
            <a:avLst/>
          </a:prstGeom>
          <a:noFill/>
        </p:spPr>
        <p:txBody>
          <a:bodyPr wrap="square" rtlCol="0">
            <a:spAutoFit/>
          </a:bodyPr>
          <a:lstStyle/>
          <a:p>
            <a:r>
              <a:rPr lang="en-US" sz="800" dirty="0">
                <a:solidFill>
                  <a:schemeClr val="dk1"/>
                </a:solidFill>
                <a:latin typeface="Arial" panose="020B0604020202020204" pitchFamily="34" charset="0"/>
                <a:cs typeface="Arial" panose="020B0604020202020204" pitchFamily="34" charset="0"/>
              </a:rPr>
              <a:t>*Message shows how flag looks on check template but does not reflect the leading zero intended in the field.</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2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Error Check Limitations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14</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144603933"/>
              </p:ext>
            </p:extLst>
          </p:nvPr>
        </p:nvGraphicFramePr>
        <p:xfrm>
          <a:off x="1150070" y="1417650"/>
          <a:ext cx="8785782" cy="5165699"/>
        </p:xfrm>
        <a:graphic>
          <a:graphicData uri="http://schemas.openxmlformats.org/drawingml/2006/table">
            <a:tbl>
              <a:tblPr bandRow="1">
                <a:tableStyleId>{5C22544A-7EE6-4342-B048-85BDC9FD1C3A}</a:tableStyleId>
              </a:tblPr>
              <a:tblGrid>
                <a:gridCol w="8785782">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Not designed to catch every error you may encounter</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Potential flags of valid data in unusual scenarios</a:t>
                      </a: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B198D5FD-8EE9-45AC-B212-ED700411114F}"/>
              </a:ext>
            </a:extLst>
          </p:cNvPr>
          <p:cNvGraphicFramePr>
            <a:graphicFrameLocks noGrp="1"/>
          </p:cNvGraphicFramePr>
          <p:nvPr>
            <p:extLst>
              <p:ext uri="{D42A27DB-BD31-4B8C-83A1-F6EECF244321}">
                <p14:modId xmlns:p14="http://schemas.microsoft.com/office/powerpoint/2010/main" val="2766176472"/>
              </p:ext>
            </p:extLst>
          </p:nvPr>
        </p:nvGraphicFramePr>
        <p:xfrm>
          <a:off x="1287929" y="2485713"/>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03467356"/>
                    </a:ext>
                  </a:extLst>
                </a:gridCol>
                <a:gridCol w="4064000">
                  <a:extLst>
                    <a:ext uri="{9D8B030D-6E8A-4147-A177-3AD203B41FA5}">
                      <a16:colId xmlns:a16="http://schemas.microsoft.com/office/drawing/2014/main" val="2751008134"/>
                    </a:ext>
                  </a:extLst>
                </a:gridCol>
              </a:tblGrid>
              <a:tr h="370840">
                <a:tc>
                  <a:txBody>
                    <a:bodyPr/>
                    <a:lstStyle/>
                    <a:p>
                      <a:pPr marL="0" marR="0">
                        <a:spcBef>
                          <a:spcPts val="0"/>
                        </a:spcBef>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Errors Not Flagged</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Potential Flags of Accurate Data</a:t>
                      </a:r>
                      <a:endParaRPr lang="en-US"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11709380"/>
                  </a:ext>
                </a:extLst>
              </a:tr>
              <a:tr h="370840">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Issues with SASIDs not matching what is in RITS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Part-Time Funding for students not in Kindergarten may be correct</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8515796"/>
                  </a:ext>
                </a:extLst>
              </a:tr>
              <a:tr h="370840">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Age to Grade inconsistencies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Students coded as FEP Exited Year 1 or 2 (8 or 9) may not need a Language Instruction Program</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360373"/>
                  </a:ext>
                </a:extLst>
              </a:tr>
              <a:tr h="370840">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Duplicate SASIDs across CSI schools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District of Residence field may potentially be zero filled in very rare circumstances where State of residence field is included</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0342571"/>
                  </a:ext>
                </a:extLst>
              </a:tr>
              <a:tr h="370840">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Overlapping enrollments across CSI schools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The Days Attended and Total Days Possible fields will flag if resource is utilized for October Count, which does not report attendance errors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6413974"/>
                  </a:ext>
                </a:extLst>
              </a:tr>
              <a:tr h="370840">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Incorrect School Codes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The Pupils Attendance Information may not be 04 in extremely rare circumstances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0146434"/>
                  </a:ext>
                </a:extLst>
              </a:tr>
              <a:tr h="370840">
                <a:tc>
                  <a:txBody>
                    <a:bodyPr/>
                    <a:lstStyle/>
                    <a:p>
                      <a:pPr marL="0" marR="0">
                        <a:spcBef>
                          <a:spcPts val="0"/>
                        </a:spcBef>
                        <a:spcAft>
                          <a:spcPts val="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English Learner logical progression issues</a:t>
                      </a:r>
                      <a:endParaRPr lang="en-US"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050" dirty="0">
                          <a:effectLst/>
                          <a:latin typeface="Arial" panose="020B0604020202020204" pitchFamily="34" charset="0"/>
                          <a:ea typeface="Times New Roman" panose="02020603050405020304" pitchFamily="18" charset="0"/>
                          <a:cs typeface="Arial" panose="020B0604020202020204" pitchFamily="34" charset="0"/>
                        </a:rPr>
                        <a:t> </a:t>
                      </a:r>
                      <a:r>
                        <a:rPr lang="en-US" sz="1050" kern="1200" dirty="0">
                          <a:solidFill>
                            <a:schemeClr val="dk1"/>
                          </a:solidFill>
                          <a:effectLst/>
                          <a:latin typeface="Arial" panose="020B0604020202020204" pitchFamily="34" charset="0"/>
                          <a:ea typeface="+mn-ea"/>
                          <a:cs typeface="Arial" panose="020B0604020202020204" pitchFamily="34" charset="0"/>
                        </a:rPr>
                        <a:t>All Attendance fields will flag if zero filled, including excused and unexcused. This may be accurate for students with no absences.</a:t>
                      </a: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82940206"/>
                  </a:ext>
                </a:extLst>
              </a:tr>
            </a:tbl>
          </a:graphicData>
        </a:graphic>
      </p:graphicFrame>
    </p:spTree>
    <p:extLst>
      <p:ext uri="{BB962C8B-B14F-4D97-AF65-F5344CB8AC3E}">
        <p14:creationId xmlns:p14="http://schemas.microsoft.com/office/powerpoint/2010/main" val="316551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5: SIS Updates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15</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4054609858"/>
              </p:ext>
            </p:extLst>
          </p:nvPr>
        </p:nvGraphicFramePr>
        <p:xfrm>
          <a:off x="1150070" y="1417651"/>
          <a:ext cx="9849624" cy="5034724"/>
        </p:xfrm>
        <a:graphic>
          <a:graphicData uri="http://schemas.openxmlformats.org/drawingml/2006/table">
            <a:tbl>
              <a:tblPr bandRow="1">
                <a:tableStyleId>{5C22544A-7EE6-4342-B048-85BDC9FD1C3A}</a:tableStyleId>
              </a:tblPr>
              <a:tblGrid>
                <a:gridCol w="9849624">
                  <a:extLst>
                    <a:ext uri="{9D8B030D-6E8A-4147-A177-3AD203B41FA5}">
                      <a16:colId xmlns:a16="http://schemas.microsoft.com/office/drawing/2014/main" val="20000"/>
                    </a:ext>
                  </a:extLst>
                </a:gridCol>
              </a:tblGrid>
              <a:tr h="5034724">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Once issues are reviewed and identified, navigate back to your SIS and make any necessary updates and corrections to the students record.</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As all highlighted issues have been updated, new files can be extracted from your SIS.  Repeat process if necessary, to ensure that all issues have been resolved</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A05F46E-243D-4ACC-BDE5-DE9E8D443626}"/>
              </a:ext>
            </a:extLst>
          </p:cNvPr>
          <p:cNvPicPr>
            <a:picLocks noChangeAspect="1"/>
          </p:cNvPicPr>
          <p:nvPr/>
        </p:nvPicPr>
        <p:blipFill>
          <a:blip r:embed="rId5"/>
          <a:stretch>
            <a:fillRect/>
          </a:stretch>
        </p:blipFill>
        <p:spPr>
          <a:xfrm>
            <a:off x="1527142" y="2664346"/>
            <a:ext cx="3198503" cy="1957483"/>
          </a:xfrm>
          <a:prstGeom prst="rect">
            <a:avLst/>
          </a:prstGeom>
          <a:ln>
            <a:solidFill>
              <a:schemeClr val="tx1"/>
            </a:solidFill>
          </a:ln>
        </p:spPr>
      </p:pic>
      <p:pic>
        <p:nvPicPr>
          <p:cNvPr id="5" name="Picture 4">
            <a:extLst>
              <a:ext uri="{FF2B5EF4-FFF2-40B4-BE49-F238E27FC236}">
                <a16:creationId xmlns:a16="http://schemas.microsoft.com/office/drawing/2014/main" id="{63CAEC49-7736-4AFF-8AE2-1B7246C688AA}"/>
              </a:ext>
            </a:extLst>
          </p:cNvPr>
          <p:cNvPicPr>
            <a:picLocks noChangeAspect="1"/>
          </p:cNvPicPr>
          <p:nvPr/>
        </p:nvPicPr>
        <p:blipFill>
          <a:blip r:embed="rId6"/>
          <a:stretch>
            <a:fillRect/>
          </a:stretch>
        </p:blipFill>
        <p:spPr>
          <a:xfrm>
            <a:off x="1527141" y="4752803"/>
            <a:ext cx="3198504" cy="1699571"/>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B513AA04-7562-49FA-9B6B-EECCED29FDE5}"/>
              </a:ext>
            </a:extLst>
          </p:cNvPr>
          <p:cNvCxnSpPr/>
          <p:nvPr/>
        </p:nvCxnSpPr>
        <p:spPr>
          <a:xfrm>
            <a:off x="5259077" y="3611644"/>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A0B62B-41E5-42D9-8B8A-1889562D51DC}"/>
              </a:ext>
            </a:extLst>
          </p:cNvPr>
          <p:cNvCxnSpPr/>
          <p:nvPr/>
        </p:nvCxnSpPr>
        <p:spPr>
          <a:xfrm>
            <a:off x="5354916" y="5517429"/>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7AC4130-636B-42EC-B3F6-1628258F339C}"/>
              </a:ext>
            </a:extLst>
          </p:cNvPr>
          <p:cNvPicPr>
            <a:picLocks noChangeAspect="1"/>
          </p:cNvPicPr>
          <p:nvPr/>
        </p:nvPicPr>
        <p:blipFill>
          <a:blip r:embed="rId7"/>
          <a:stretch>
            <a:fillRect/>
          </a:stretch>
        </p:blipFill>
        <p:spPr>
          <a:xfrm>
            <a:off x="7135552" y="4752803"/>
            <a:ext cx="3236257" cy="1704144"/>
          </a:xfrm>
          <a:prstGeom prst="rect">
            <a:avLst/>
          </a:prstGeom>
          <a:ln>
            <a:solidFill>
              <a:schemeClr val="tx1"/>
            </a:solidFill>
          </a:ln>
        </p:spPr>
      </p:pic>
      <p:pic>
        <p:nvPicPr>
          <p:cNvPr id="15" name="Picture 14">
            <a:extLst>
              <a:ext uri="{FF2B5EF4-FFF2-40B4-BE49-F238E27FC236}">
                <a16:creationId xmlns:a16="http://schemas.microsoft.com/office/drawing/2014/main" id="{9AB40534-FD33-422B-B61F-2F790DE4025C}"/>
              </a:ext>
            </a:extLst>
          </p:cNvPr>
          <p:cNvPicPr>
            <a:picLocks noChangeAspect="1"/>
          </p:cNvPicPr>
          <p:nvPr/>
        </p:nvPicPr>
        <p:blipFill>
          <a:blip r:embed="rId8"/>
          <a:stretch>
            <a:fillRect/>
          </a:stretch>
        </p:blipFill>
        <p:spPr>
          <a:xfrm>
            <a:off x="7132414" y="2664345"/>
            <a:ext cx="3239396" cy="1957471"/>
          </a:xfrm>
          <a:prstGeom prst="rect">
            <a:avLst/>
          </a:prstGeom>
          <a:ln>
            <a:solidFill>
              <a:schemeClr val="tx1"/>
            </a:solidFill>
          </a:ln>
        </p:spPr>
      </p:pic>
    </p:spTree>
    <p:extLst>
      <p:ext uri="{BB962C8B-B14F-4D97-AF65-F5344CB8AC3E}">
        <p14:creationId xmlns:p14="http://schemas.microsoft.com/office/powerpoint/2010/main" val="17547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6: Submit Initial Files to CSI</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16</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3338909025"/>
              </p:ext>
            </p:extLst>
          </p:nvPr>
        </p:nvGraphicFramePr>
        <p:xfrm>
          <a:off x="1150070" y="1417651"/>
          <a:ext cx="9514788" cy="5010044"/>
        </p:xfrm>
        <a:graphic>
          <a:graphicData uri="http://schemas.openxmlformats.org/drawingml/2006/table">
            <a:tbl>
              <a:tblPr bandRow="1">
                <a:tableStyleId>{5C22544A-7EE6-4342-B048-85BDC9FD1C3A}</a:tableStyleId>
              </a:tblPr>
              <a:tblGrid>
                <a:gridCol w="9514788">
                  <a:extLst>
                    <a:ext uri="{9D8B030D-6E8A-4147-A177-3AD203B41FA5}">
                      <a16:colId xmlns:a16="http://schemas.microsoft.com/office/drawing/2014/main" val="20000"/>
                    </a:ext>
                  </a:extLst>
                </a:gridCol>
              </a:tblGrid>
              <a:tr h="5010044">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After newly extracted files have been reviewed and correctly named, submit your initial files to FileZilla and email the Submissions Inbox (</a:t>
                      </a:r>
                      <a:r>
                        <a:rPr lang="en-US" dirty="0">
                          <a:solidFill>
                            <a:schemeClr val="tx1"/>
                          </a:solidFill>
                          <a:latin typeface="Arial" panose="020B0604020202020204" pitchFamily="34" charset="0"/>
                          <a:cs typeface="Arial" panose="020B0604020202020204" pitchFamily="34" charset="0"/>
                          <a:hlinkClick r:id="rId3"/>
                        </a:rPr>
                        <a:t>Submissions_CSI@csi.state.co.us</a:t>
                      </a:r>
                      <a:r>
                        <a:rPr lang="en-US" dirty="0">
                          <a:solidFill>
                            <a:schemeClr val="tx1"/>
                          </a:solidFill>
                          <a:latin typeface="Arial" panose="020B0604020202020204" pitchFamily="34" charset="0"/>
                          <a:cs typeface="Arial" panose="020B0604020202020204" pitchFamily="34" charset="0"/>
                        </a:rPr>
                        <a:t>)</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CSI will process the files and provide you initial error reports.</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goal of this process will be less errors upon initial submittal leading to less submittals to error clearance saving both the school and CSI time in the process!  </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4"/>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5F551B-D793-4F5D-BC9D-9C48732C372E}"/>
              </a:ext>
            </a:extLst>
          </p:cNvPr>
          <p:cNvPicPr>
            <a:picLocks noChangeAspect="1"/>
          </p:cNvPicPr>
          <p:nvPr/>
        </p:nvPicPr>
        <p:blipFill>
          <a:blip r:embed="rId6"/>
          <a:stretch>
            <a:fillRect/>
          </a:stretch>
        </p:blipFill>
        <p:spPr>
          <a:xfrm>
            <a:off x="1329075" y="3120188"/>
            <a:ext cx="9156778" cy="2867545"/>
          </a:xfrm>
          <a:prstGeom prst="rect">
            <a:avLst/>
          </a:prstGeom>
          <a:ln>
            <a:solidFill>
              <a:schemeClr val="tx1"/>
            </a:solidFill>
          </a:ln>
        </p:spPr>
      </p:pic>
    </p:spTree>
    <p:extLst>
      <p:ext uri="{BB962C8B-B14F-4D97-AF65-F5344CB8AC3E}">
        <p14:creationId xmlns:p14="http://schemas.microsoft.com/office/powerpoint/2010/main" val="205525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567543" y="796675"/>
            <a:ext cx="9100457" cy="746375"/>
          </a:xfrm>
          <a:prstGeom prst="rect">
            <a:avLst/>
          </a:prstGeom>
        </p:spPr>
        <p:txBody>
          <a:bodyPr spcFirstLastPara="1" vert="horz" wrap="square" lIns="91425" tIns="91425" rIns="91425" bIns="91425" rtlCol="0" anchor="b" anchorCtr="0">
            <a:noAutofit/>
          </a:bodyPr>
          <a:lstStyle/>
          <a:p>
            <a:r>
              <a:rPr lang="en-US" sz="3600" dirty="0">
                <a:solidFill>
                  <a:schemeClr val="bg1"/>
                </a:solidFill>
                <a:latin typeface="Arial" panose="020B0604020202020204" pitchFamily="34" charset="0"/>
                <a:cs typeface="Arial" panose="020B0604020202020204" pitchFamily="34" charset="0"/>
              </a:rPr>
              <a:t>Thank you for Reviewing this Module</a:t>
            </a:r>
          </a:p>
        </p:txBody>
      </p:sp>
      <p:sp>
        <p:nvSpPr>
          <p:cNvPr id="339" name="Shape 339"/>
          <p:cNvSpPr txBox="1">
            <a:spLocks noGrp="1"/>
          </p:cNvSpPr>
          <p:nvPr>
            <p:ph type="body" idx="4294967295"/>
          </p:nvPr>
        </p:nvSpPr>
        <p:spPr>
          <a:xfrm>
            <a:off x="2440025" y="3703477"/>
            <a:ext cx="7083803" cy="2660700"/>
          </a:xfrm>
          <a:prstGeom prst="rect">
            <a:avLst/>
          </a:prstGeom>
        </p:spPr>
        <p:txBody>
          <a:bodyPr spcFirstLastPara="1" vert="horz" wrap="square" lIns="91425" tIns="91425" rIns="91425" bIns="91425" rtlCol="0" anchor="t" anchorCtr="0">
            <a:noAutofit/>
          </a:bodyPr>
          <a:lstStyle/>
          <a:p>
            <a:pPr marL="0" indent="0">
              <a:spcBef>
                <a:spcPts val="600"/>
              </a:spcBef>
              <a:buNone/>
            </a:pPr>
            <a:r>
              <a:rPr lang="en" sz="2000" dirty="0">
                <a:solidFill>
                  <a:srgbClr val="FFFFFF"/>
                </a:solidFill>
                <a:latin typeface="Arial" panose="020B0604020202020204" pitchFamily="34" charset="0"/>
                <a:ea typeface="Arial Unicode MS" panose="020B0604020202020204" pitchFamily="34" charset="-128"/>
                <a:cs typeface="Arial" panose="020B0604020202020204" pitchFamily="34" charset="0"/>
              </a:rPr>
              <a:t>Contact the Submissions Inbox with Questions:</a:t>
            </a:r>
            <a:endParaRPr sz="2000" dirty="0">
              <a:solidFill>
                <a:srgbClr val="FFFFFF"/>
              </a:solidFill>
              <a:latin typeface="Arial" panose="020B0604020202020204" pitchFamily="34" charset="0"/>
              <a:ea typeface="Arial Unicode MS" panose="020B0604020202020204" pitchFamily="34" charset="-128"/>
              <a:cs typeface="Arial" panose="020B0604020202020204" pitchFamily="34" charset="0"/>
            </a:endParaRPr>
          </a:p>
          <a:p>
            <a:pPr marL="777240" lvl="2" indent="0">
              <a:buNone/>
            </a:pPr>
            <a:r>
              <a:rPr lang="en-US" dirty="0">
                <a:solidFill>
                  <a:schemeClr val="bg1"/>
                </a:solidFill>
                <a:latin typeface="Arial" panose="020B0604020202020204" pitchFamily="34" charset="0"/>
                <a:cs typeface="Arial" panose="020B0604020202020204" pitchFamily="34" charset="0"/>
              </a:rPr>
              <a:t>Submissions_CSI@csi.state.co.us</a:t>
            </a:r>
          </a:p>
          <a:p>
            <a:pPr marL="777240" lvl="2" indent="0">
              <a:buNone/>
            </a:pPr>
            <a:endParaRPr lang="en-US" dirty="0"/>
          </a:p>
        </p:txBody>
      </p:sp>
      <p:sp>
        <p:nvSpPr>
          <p:cNvPr id="340" name="Shape 340"/>
          <p:cNvSpPr txBox="1">
            <a:spLocks noGrp="1"/>
          </p:cNvSpPr>
          <p:nvPr>
            <p:ph type="sldNum" idx="12"/>
          </p:nvPr>
        </p:nvSpPr>
        <p:spPr>
          <a:xfrm>
            <a:off x="10004575" y="6364177"/>
            <a:ext cx="5487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17</a:t>
            </a:fld>
            <a:endParaRPr dirty="0"/>
          </a:p>
        </p:txBody>
      </p:sp>
      <p:grpSp>
        <p:nvGrpSpPr>
          <p:cNvPr id="3" name="Group 4"/>
          <p:cNvGrpSpPr>
            <a:grpSpLocks noChangeAspect="1"/>
          </p:cNvGrpSpPr>
          <p:nvPr/>
        </p:nvGrpSpPr>
        <p:grpSpPr bwMode="auto">
          <a:xfrm>
            <a:off x="4438067" y="4868752"/>
            <a:ext cx="1638300" cy="1495425"/>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Purpose and Validation Resources</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2</a:t>
            </a:fld>
            <a:endParaRPr dirty="0"/>
          </a:p>
        </p:txBody>
      </p:sp>
    </p:spTree>
    <p:extLst>
      <p:ext uri="{BB962C8B-B14F-4D97-AF65-F5344CB8AC3E}">
        <p14:creationId xmlns:p14="http://schemas.microsoft.com/office/powerpoint/2010/main" val="160522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18459" y="274650"/>
            <a:ext cx="9591868" cy="760349"/>
          </a:xfrm>
          <a:prstGeom prst="rect">
            <a:avLst/>
          </a:prstGeom>
        </p:spPr>
        <p:txBody>
          <a:bodyPr spcFirstLastPara="1" wrap="square" lIns="91425" tIns="91425" rIns="91425" bIns="91425" anchor="b" anchorCtr="0">
            <a:noAutofit/>
          </a:bodyPr>
          <a:lstStyle/>
          <a:p>
            <a:r>
              <a:rPr lang="en" sz="3600" dirty="0">
                <a:solidFill>
                  <a:schemeClr val="tx1"/>
                </a:solidFill>
                <a:latin typeface="Arial" panose="020B0604020202020204" pitchFamily="34" charset="0"/>
                <a:cs typeface="Arial" panose="020B0604020202020204" pitchFamily="34" charset="0"/>
              </a:rPr>
              <a:t>Purpose of </a:t>
            </a:r>
            <a:r>
              <a:rPr lang="en-US" sz="3600" dirty="0">
                <a:solidFill>
                  <a:schemeClr val="tx1"/>
                </a:solidFill>
                <a:latin typeface="Arial" panose="020B0604020202020204" pitchFamily="34" charset="0"/>
                <a:cs typeface="Arial" panose="020B0604020202020204" pitchFamily="34" charset="0"/>
              </a:rPr>
              <a:t>Interchange File Checks Template</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718458" y="1350002"/>
            <a:ext cx="9591869" cy="5217848"/>
          </a:xfrm>
          <a:prstGeom prst="rect">
            <a:avLst/>
          </a:prstGeom>
        </p:spPr>
        <p:txBody>
          <a:bodyPr spcFirstLastPara="1" wrap="square" lIns="91425" tIns="91425" rIns="91425" bIns="91425" anchor="t" anchorCtr="0">
            <a:noAutofit/>
          </a:bodyPr>
          <a:lstStyle/>
          <a:p>
            <a:pPr marL="38100" indent="0">
              <a:buNone/>
            </a:pPr>
            <a:r>
              <a:rPr lang="en-US" sz="1800" b="1" dirty="0">
                <a:solidFill>
                  <a:schemeClr val="tx1"/>
                </a:solidFill>
                <a:latin typeface="Arial" panose="020B0604020202020204" pitchFamily="34" charset="0"/>
                <a:cs typeface="Arial" panose="020B0604020202020204" pitchFamily="34" charset="0"/>
              </a:rPr>
              <a:t>The purpose of the Interchange File Checks Template is for schools to review their initially extracted Student Demographics (SD) and Student School Association (SSA) Files prior to initial Submittal.  The template will flag for potential errors that can be corrected prior to initially submitting files.  The goal of this resource is to:</a:t>
            </a: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3</a:t>
            </a:fld>
            <a:endParaRPr dirty="0"/>
          </a:p>
        </p:txBody>
      </p:sp>
      <p:graphicFrame>
        <p:nvGraphicFramePr>
          <p:cNvPr id="5" name="Table 4"/>
          <p:cNvGraphicFramePr>
            <a:graphicFrameLocks noGrp="1"/>
          </p:cNvGraphicFramePr>
          <p:nvPr>
            <p:extLst>
              <p:ext uri="{D42A27DB-BD31-4B8C-83A1-F6EECF244321}">
                <p14:modId xmlns:p14="http://schemas.microsoft.com/office/powerpoint/2010/main" val="959955882"/>
              </p:ext>
            </p:extLst>
          </p:nvPr>
        </p:nvGraphicFramePr>
        <p:xfrm>
          <a:off x="407373" y="3469047"/>
          <a:ext cx="8335784" cy="1463040"/>
        </p:xfrm>
        <a:graphic>
          <a:graphicData uri="http://schemas.openxmlformats.org/drawingml/2006/table">
            <a:tbl>
              <a:tblPr bandRow="1">
                <a:tableStyleId>{5C22544A-7EE6-4342-B048-85BDC9FD1C3A}</a:tableStyleId>
              </a:tblPr>
              <a:tblGrid>
                <a:gridCol w="8335784">
                  <a:extLst>
                    <a:ext uri="{9D8B030D-6E8A-4147-A177-3AD203B41FA5}">
                      <a16:colId xmlns:a16="http://schemas.microsoft.com/office/drawing/2014/main" val="20000"/>
                    </a:ext>
                  </a:extLst>
                </a:gridCol>
              </a:tblGrid>
              <a:tr h="1069635">
                <a:tc>
                  <a:txBody>
                    <a:bodyPr/>
                    <a:lstStyle/>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800" strike="noStrike" dirty="0">
                          <a:solidFill>
                            <a:schemeClr val="tx1"/>
                          </a:solidFill>
                          <a:latin typeface="Arial" panose="020B0604020202020204" pitchFamily="34" charset="0"/>
                          <a:cs typeface="Arial" panose="020B0604020202020204" pitchFamily="34" charset="0"/>
                        </a:rPr>
                        <a:t>Fewer </a:t>
                      </a:r>
                      <a:r>
                        <a:rPr lang="en-US" sz="1800" dirty="0">
                          <a:solidFill>
                            <a:schemeClr val="tx1"/>
                          </a:solidFill>
                          <a:latin typeface="Arial" panose="020B0604020202020204" pitchFamily="34" charset="0"/>
                          <a:cs typeface="Arial" panose="020B0604020202020204" pitchFamily="34" charset="0"/>
                        </a:rPr>
                        <a:t>errors received upon initial submittal</a:t>
                      </a:r>
                      <a:endParaRPr lang="en-US" sz="180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80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800" baseline="0" dirty="0">
                        <a:solidFill>
                          <a:srgbClr val="67748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pic>
        <p:nvPicPr>
          <p:cNvPr id="6" name="Picture 5" descr="A screenshot of a social media post&#10;&#10;Description automatically generated">
            <a:extLst>
              <a:ext uri="{FF2B5EF4-FFF2-40B4-BE49-F238E27FC236}">
                <a16:creationId xmlns:a16="http://schemas.microsoft.com/office/drawing/2014/main" id="{2BE2B7C0-B88B-451E-A1F2-33DF00172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337" y="2945100"/>
            <a:ext cx="5497205" cy="2562898"/>
          </a:xfrm>
          <a:prstGeom prst="rect">
            <a:avLst/>
          </a:prstGeom>
          <a:ln>
            <a:solidFill>
              <a:schemeClr val="tx1"/>
            </a:solidFill>
          </a:ln>
        </p:spPr>
      </p:pic>
      <p:sp>
        <p:nvSpPr>
          <p:cNvPr id="7" name="TextBox 6">
            <a:extLst>
              <a:ext uri="{FF2B5EF4-FFF2-40B4-BE49-F238E27FC236}">
                <a16:creationId xmlns:a16="http://schemas.microsoft.com/office/drawing/2014/main" id="{EA1B769A-EC01-4DAE-9A06-1C812294BB52}"/>
              </a:ext>
            </a:extLst>
          </p:cNvPr>
          <p:cNvSpPr txBox="1"/>
          <p:nvPr/>
        </p:nvSpPr>
        <p:spPr>
          <a:xfrm>
            <a:off x="6096000" y="5507998"/>
            <a:ext cx="3790547" cy="230832"/>
          </a:xfrm>
          <a:prstGeom prst="rect">
            <a:avLst/>
          </a:prstGeom>
          <a:noFill/>
        </p:spPr>
        <p:txBody>
          <a:bodyPr wrap="square" rtlCol="0">
            <a:spAutoFit/>
          </a:bodyPr>
          <a:lstStyle/>
          <a:p>
            <a:r>
              <a:rPr lang="en-US" sz="900" i="1" dirty="0">
                <a:hlinkClick r:id="rId4"/>
              </a:rPr>
              <a:t>Instructions for using the Initial Submissions File Checks Template</a:t>
            </a:r>
            <a:endParaRPr lang="en-US" sz="900" i="1" dirty="0"/>
          </a:p>
        </p:txBody>
      </p:sp>
    </p:spTree>
    <p:extLst>
      <p:ext uri="{BB962C8B-B14F-4D97-AF65-F5344CB8AC3E}">
        <p14:creationId xmlns:p14="http://schemas.microsoft.com/office/powerpoint/2010/main" val="157566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340" y="274650"/>
            <a:ext cx="9427403" cy="760349"/>
          </a:xfrm>
          <a:prstGeom prst="rect">
            <a:avLst/>
          </a:prstGeom>
        </p:spPr>
        <p:txBody>
          <a:bodyPr spcFirstLastPara="1" wrap="square" lIns="91425" tIns="91425" rIns="91425" bIns="91425" anchor="b" anchorCtr="0">
            <a:noAutofit/>
          </a:bodyPr>
          <a:lstStyle/>
          <a:p>
            <a:r>
              <a:rPr lang="en-US" sz="3600" dirty="0">
                <a:solidFill>
                  <a:schemeClr val="tx1"/>
                </a:solidFill>
                <a:latin typeface="Arial" panose="020B0604020202020204" pitchFamily="34" charset="0"/>
                <a:cs typeface="Arial" panose="020B0604020202020204" pitchFamily="34" charset="0"/>
              </a:rPr>
              <a:t>Initial Submission Data Validation Resources</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718458" y="1819469"/>
            <a:ext cx="9591869" cy="4748381"/>
          </a:xfrm>
          <a:prstGeom prst="rect">
            <a:avLst/>
          </a:prstGeom>
        </p:spPr>
        <p:txBody>
          <a:bodyPr spcFirstLastPara="1" wrap="square" lIns="91425" tIns="91425" rIns="91425" bIns="91425" anchor="t" anchorCtr="0">
            <a:noAutofit/>
          </a:bodyPr>
          <a:lstStyle/>
          <a:p>
            <a:pPr marL="114300" indent="0">
              <a:buNone/>
            </a:pPr>
            <a:r>
              <a:rPr lang="en-US" sz="2000" b="1" dirty="0">
                <a:solidFill>
                  <a:schemeClr val="tx1"/>
                </a:solidFill>
                <a:latin typeface="Arial" panose="020B0604020202020204" pitchFamily="34" charset="0"/>
                <a:cs typeface="Arial" panose="020B0604020202020204" pitchFamily="34" charset="0"/>
              </a:rPr>
              <a:t>CSI has two main resources should be used in conjunction to clear up data entry issues prior to initial submittal of the October Count and End of Year Collections.  These include:</a:t>
            </a: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As Data Entry is being completed, the Validation Strategies Checklist should be used first to review and update common errors or missing information.  Once complete and files extracted, the Interchange File Checks should be used to catch any other data entry errors or missing information.</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This File Check resource is not designed or capable to catch every potential error, but more common data entry issues.</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Both webpages contain other resources that will assist in this process as well (File Layouts, Training Modules, EL Coding Resources etc.).</a:t>
            </a: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1">
                  <a:lumMod val="50000"/>
                </a:schemeClr>
              </a:solidFill>
              <a:latin typeface="Arial" panose="020B0604020202020204" pitchFamily="34" charset="0"/>
              <a:cs typeface="Arial" panose="020B0604020202020204" pitchFamily="34" charset="0"/>
            </a:endParaRPr>
          </a:p>
          <a:p>
            <a:pPr marL="114300" indent="0">
              <a:buNone/>
            </a:pPr>
            <a:r>
              <a:rPr lang="en-US" sz="1800" b="1" dirty="0">
                <a:solidFill>
                  <a:schemeClr val="tx2"/>
                </a:solidFill>
                <a:latin typeface="Arial" panose="020B0604020202020204" pitchFamily="34" charset="0"/>
                <a:cs typeface="Arial" panose="020B0604020202020204" pitchFamily="34" charset="0"/>
              </a:rPr>
              <a:t> </a:t>
            </a: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dirty="0"/>
          </a:p>
        </p:txBody>
      </p:sp>
      <p:sp>
        <p:nvSpPr>
          <p:cNvPr id="2" name="TextBox 1">
            <a:extLst>
              <a:ext uri="{FF2B5EF4-FFF2-40B4-BE49-F238E27FC236}">
                <a16:creationId xmlns:a16="http://schemas.microsoft.com/office/drawing/2014/main" id="{C7987229-B0B4-4358-AB09-684AEF97C07D}"/>
              </a:ext>
            </a:extLst>
          </p:cNvPr>
          <p:cNvSpPr txBox="1"/>
          <p:nvPr/>
        </p:nvSpPr>
        <p:spPr>
          <a:xfrm>
            <a:off x="1872739" y="3105834"/>
            <a:ext cx="843758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SD/SSA Data Validation Strategies Checklist</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Interchange File Checks Template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69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Interchange File Check Template Instructions</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5</a:t>
            </a:fld>
            <a:endParaRPr dirty="0"/>
          </a:p>
        </p:txBody>
      </p:sp>
    </p:spTree>
    <p:extLst>
      <p:ext uri="{BB962C8B-B14F-4D97-AF65-F5344CB8AC3E}">
        <p14:creationId xmlns:p14="http://schemas.microsoft.com/office/powerpoint/2010/main" val="277499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File Check Template Instruction Overview</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6</a:t>
            </a:r>
          </a:p>
        </p:txBody>
      </p:sp>
      <p:graphicFrame>
        <p:nvGraphicFramePr>
          <p:cNvPr id="7" name="Table 6"/>
          <p:cNvGraphicFramePr>
            <a:graphicFrameLocks noGrp="1"/>
          </p:cNvGraphicFramePr>
          <p:nvPr>
            <p:extLst>
              <p:ext uri="{D42A27DB-BD31-4B8C-83A1-F6EECF244321}">
                <p14:modId xmlns:p14="http://schemas.microsoft.com/office/powerpoint/2010/main" val="3349896042"/>
              </p:ext>
            </p:extLst>
          </p:nvPr>
        </p:nvGraphicFramePr>
        <p:xfrm>
          <a:off x="1671782" y="1417651"/>
          <a:ext cx="9088265" cy="4946526"/>
        </p:xfrm>
        <a:graphic>
          <a:graphicData uri="http://schemas.openxmlformats.org/drawingml/2006/table">
            <a:tbl>
              <a:tblPr bandRow="1">
                <a:tableStyleId>{5C22544A-7EE6-4342-B048-85BDC9FD1C3A}</a:tableStyleId>
              </a:tblPr>
              <a:tblGrid>
                <a:gridCol w="9088265">
                  <a:extLst>
                    <a:ext uri="{9D8B030D-6E8A-4147-A177-3AD203B41FA5}">
                      <a16:colId xmlns:a16="http://schemas.microsoft.com/office/drawing/2014/main" val="20000"/>
                    </a:ext>
                  </a:extLst>
                </a:gridCol>
              </a:tblGrid>
              <a:tr h="4946526">
                <a:tc>
                  <a:txBody>
                    <a:bodyPr/>
                    <a:lstStyle/>
                    <a:p>
                      <a:pPr marL="38100" indent="0">
                        <a:buNone/>
                      </a:pPr>
                      <a:r>
                        <a:rPr lang="en-US" dirty="0">
                          <a:solidFill>
                            <a:schemeClr val="tx1"/>
                          </a:solidFill>
                          <a:latin typeface="Arial" panose="020B0604020202020204" pitchFamily="34" charset="0"/>
                          <a:cs typeface="Arial" panose="020B0604020202020204" pitchFamily="34" charset="0"/>
                        </a:rPr>
                        <a:t>Follow these steps to complete a review on initial Student Interchange data files:</a:t>
                      </a:r>
                    </a:p>
                    <a:p>
                      <a:pPr marL="38100" indent="0">
                        <a:buNone/>
                      </a:pPr>
                      <a:endParaRPr lang="en-US" dirty="0">
                        <a:solidFill>
                          <a:schemeClr val="tx1"/>
                        </a:solidFill>
                        <a:latin typeface="Arial" panose="020B0604020202020204" pitchFamily="34" charset="0"/>
                        <a:cs typeface="Arial" panose="020B0604020202020204" pitchFamily="34" charset="0"/>
                      </a:endParaRPr>
                    </a:p>
                    <a:p>
                      <a:pPr marL="838200" lvl="1" indent="-342900">
                        <a:buFont typeface="+mj-lt"/>
                        <a:buAutoNum type="arabicPeriod"/>
                      </a:pPr>
                      <a:r>
                        <a:rPr lang="en-US" dirty="0">
                          <a:solidFill>
                            <a:schemeClr val="tx1"/>
                          </a:solidFill>
                          <a:latin typeface="Arial" panose="020B0604020202020204" pitchFamily="34" charset="0"/>
                          <a:cs typeface="Arial" panose="020B0604020202020204" pitchFamily="34" charset="0"/>
                        </a:rPr>
                        <a:t>Extract both the Student Demographic and Student School Association files directly from your schools SIS and save as a CSV</a:t>
                      </a:r>
                    </a:p>
                    <a:p>
                      <a:pPr marL="838200" lvl="1" indent="-342900">
                        <a:buFont typeface="+mj-lt"/>
                        <a:buAutoNum type="arabicPeriod"/>
                      </a:pPr>
                      <a:r>
                        <a:rPr lang="en-US" dirty="0">
                          <a:solidFill>
                            <a:schemeClr val="tx1"/>
                          </a:solidFill>
                          <a:latin typeface="Arial" panose="020B0604020202020204" pitchFamily="34" charset="0"/>
                          <a:cs typeface="Arial" panose="020B0604020202020204" pitchFamily="34" charset="0"/>
                        </a:rPr>
                        <a:t>Navigate to the CSI website and open the File Checks Template</a:t>
                      </a:r>
                    </a:p>
                    <a:p>
                      <a:pPr marL="838200" lvl="1" indent="-342900">
                        <a:buFont typeface="+mj-lt"/>
                        <a:buAutoNum type="arabicPeriod"/>
                      </a:pPr>
                      <a:r>
                        <a:rPr lang="en-US" dirty="0">
                          <a:solidFill>
                            <a:schemeClr val="tx1"/>
                          </a:solidFill>
                          <a:latin typeface="Arial" panose="020B0604020202020204" pitchFamily="34" charset="0"/>
                          <a:cs typeface="Arial" panose="020B0604020202020204" pitchFamily="34" charset="0"/>
                        </a:rPr>
                        <a:t>Open both the SD and SSA files and paste into the Raw Data tabs in the template</a:t>
                      </a:r>
                    </a:p>
                    <a:p>
                      <a:pPr marL="838200" lvl="1" indent="-342900">
                        <a:buFont typeface="+mj-lt"/>
                        <a:buAutoNum type="arabicPeriod"/>
                      </a:pPr>
                      <a:r>
                        <a:rPr lang="en-US" dirty="0">
                          <a:solidFill>
                            <a:schemeClr val="tx1"/>
                          </a:solidFill>
                          <a:latin typeface="Arial" panose="020B0604020202020204" pitchFamily="34" charset="0"/>
                          <a:cs typeface="Arial" panose="020B0604020202020204" pitchFamily="34" charset="0"/>
                        </a:rPr>
                        <a:t>Review the “SD Error Checks” and “SSA Error Checks” tabs in the template paying attention to any highlighted fields that indicate errors</a:t>
                      </a:r>
                    </a:p>
                    <a:p>
                      <a:pPr marL="838200" lvl="1" indent="-342900">
                        <a:buFont typeface="+mj-lt"/>
                        <a:buAutoNum type="arabicPeriod"/>
                      </a:pPr>
                      <a:r>
                        <a:rPr lang="en-US" dirty="0">
                          <a:solidFill>
                            <a:schemeClr val="tx1"/>
                          </a:solidFill>
                          <a:latin typeface="Arial" panose="020B0604020202020204" pitchFamily="34" charset="0"/>
                          <a:cs typeface="Arial" panose="020B0604020202020204" pitchFamily="34" charset="0"/>
                        </a:rPr>
                        <a:t>Make updates directly in the schools SIS and extract new files.  These can be pasted into the template again to double check nothing has been missed</a:t>
                      </a:r>
                    </a:p>
                    <a:p>
                      <a:pPr marL="838200" lvl="1" indent="-342900">
                        <a:buFont typeface="+mj-lt"/>
                        <a:buAutoNum type="arabicPeriod"/>
                      </a:pPr>
                      <a:r>
                        <a:rPr lang="en-US" dirty="0">
                          <a:solidFill>
                            <a:schemeClr val="tx1"/>
                          </a:solidFill>
                          <a:latin typeface="Arial" panose="020B0604020202020204" pitchFamily="34" charset="0"/>
                          <a:cs typeface="Arial" panose="020B0604020202020204" pitchFamily="34" charset="0"/>
                        </a:rPr>
                        <a:t>Once all are corrected, the newly extracted files can be submitted to CSI for processing</a:t>
                      </a:r>
                    </a:p>
                    <a:p>
                      <a:pPr marL="495300" lvl="1" indent="0">
                        <a:buFont typeface="+mj-lt"/>
                        <a:buNone/>
                      </a:pPr>
                      <a:endParaRPr lang="en-US" dirty="0">
                        <a:solidFill>
                          <a:schemeClr val="tx1"/>
                        </a:solidFill>
                        <a:latin typeface="Arial" panose="020B0604020202020204" pitchFamily="34" charset="0"/>
                        <a:cs typeface="Arial" panose="020B0604020202020204" pitchFamily="34" charset="0"/>
                      </a:endParaRPr>
                    </a:p>
                    <a:p>
                      <a:pPr marL="495300" lvl="1" indent="0">
                        <a:buFont typeface="+mj-lt"/>
                        <a:buNone/>
                      </a:pPr>
                      <a:endParaRPr lang="en-US" dirty="0">
                        <a:solidFill>
                          <a:schemeClr val="tx1"/>
                        </a:solidFill>
                        <a:latin typeface="Arial" panose="020B0604020202020204" pitchFamily="34" charset="0"/>
                        <a:cs typeface="Arial" panose="020B0604020202020204" pitchFamily="34" charset="0"/>
                      </a:endParaRPr>
                    </a:p>
                    <a:p>
                      <a:pPr marL="495300" lvl="1" indent="0">
                        <a:buFont typeface="+mj-lt"/>
                        <a:buNone/>
                      </a:pPr>
                      <a:r>
                        <a:rPr lang="en-US" sz="1400" dirty="0">
                          <a:solidFill>
                            <a:schemeClr val="tx1"/>
                          </a:solidFill>
                          <a:latin typeface="Arial" panose="020B0604020202020204" pitchFamily="34" charset="0"/>
                          <a:cs typeface="Arial" panose="020B0604020202020204" pitchFamily="34" charset="0"/>
                        </a:rPr>
                        <a:t>Instructions can also be found: </a:t>
                      </a:r>
                      <a:r>
                        <a:rPr lang="en-US" sz="1400" dirty="0">
                          <a:solidFill>
                            <a:schemeClr val="tx1"/>
                          </a:solidFill>
                          <a:latin typeface="Arial" panose="020B0604020202020204" pitchFamily="34" charset="0"/>
                          <a:cs typeface="Arial" panose="020B0604020202020204" pitchFamily="34" charset="0"/>
                          <a:hlinkClick r:id="rId3"/>
                        </a:rPr>
                        <a:t>https://resources.csi.state.co.us/interchange-file-checks-template-instructions/</a:t>
                      </a:r>
                      <a:endParaRPr lang="en-US" sz="1400" dirty="0">
                        <a:solidFill>
                          <a:schemeClr val="tx1"/>
                        </a:solidFill>
                        <a:latin typeface="Arial" panose="020B0604020202020204" pitchFamily="34" charset="0"/>
                        <a:cs typeface="Arial" panose="020B0604020202020204" pitchFamily="34" charset="0"/>
                      </a:endParaRPr>
                    </a:p>
                    <a:p>
                      <a:pPr marL="495300" lvl="1" indent="0">
                        <a:buFont typeface="+mj-lt"/>
                        <a:buNone/>
                      </a:pP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519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Steps to Utilize the File Check Template</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336476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1: Extract Files from Schools SIS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8</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682614721"/>
              </p:ext>
            </p:extLst>
          </p:nvPr>
        </p:nvGraphicFramePr>
        <p:xfrm>
          <a:off x="499621" y="1417651"/>
          <a:ext cx="11048215" cy="4946526"/>
        </p:xfrm>
        <a:graphic>
          <a:graphicData uri="http://schemas.openxmlformats.org/drawingml/2006/table">
            <a:tbl>
              <a:tblPr bandRow="1">
                <a:tableStyleId>{5C22544A-7EE6-4342-B048-85BDC9FD1C3A}</a:tableStyleId>
              </a:tblPr>
              <a:tblGrid>
                <a:gridCol w="11048215">
                  <a:extLst>
                    <a:ext uri="{9D8B030D-6E8A-4147-A177-3AD203B41FA5}">
                      <a16:colId xmlns:a16="http://schemas.microsoft.com/office/drawing/2014/main" val="20000"/>
                    </a:ext>
                  </a:extLst>
                </a:gridCol>
              </a:tblGrid>
              <a:tr h="4946526">
                <a:tc>
                  <a:txBody>
                    <a:bodyPr/>
                    <a:lstStyle/>
                    <a:p>
                      <a:pPr marL="38100" indent="0">
                        <a:buNone/>
                      </a:pPr>
                      <a:endParaRPr lang="en-US" dirty="0">
                        <a:solidFill>
                          <a:schemeClr val="tx1"/>
                        </a:solidFill>
                        <a:latin typeface="Arial" panose="020B0604020202020204" pitchFamily="34" charset="0"/>
                        <a:cs typeface="Arial" panose="020B0604020202020204" pitchFamily="34" charset="0"/>
                      </a:endParaRPr>
                    </a:p>
                    <a:p>
                      <a:pPr marL="781050" lvl="1"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Navigate to PowerSchool, Infinite Campus or other school SIS used and extract both the Student Demographics (SD) and Student School Association (SSA) files directly from the applicable Colorado State Reporting section.</a:t>
                      </a:r>
                    </a:p>
                    <a:p>
                      <a:pPr marL="781050" lvl="1"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Files must be saved prior to opening as usual procedure.  The correct naming structure should be used in case files will be submitted (ex. 3326_CILA_SD_02012020)</a:t>
                      </a:r>
                    </a:p>
                    <a:p>
                      <a:pPr marL="781050" lvl="1"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Files must be saved as a .CSV for file check template to work properly.</a:t>
                      </a:r>
                    </a:p>
                  </a:txBody>
                  <a:tcPr>
                    <a:noFill/>
                  </a:tcPr>
                </a:tc>
                <a:extLst>
                  <a:ext uri="{0D108BD9-81ED-4DB2-BD59-A6C34878D82A}">
                    <a16:rowId xmlns:a16="http://schemas.microsoft.com/office/drawing/2014/main" val="10000"/>
                  </a:ext>
                </a:extLst>
              </a:tr>
            </a:tbl>
          </a:graphicData>
        </a:graphic>
      </p:graphicFrame>
      <p:pic>
        <p:nvPicPr>
          <p:cNvPr id="5" name="Picture 4" descr="A screenshot of a social media post&#10;&#10;Description automatically generated">
            <a:extLst>
              <a:ext uri="{FF2B5EF4-FFF2-40B4-BE49-F238E27FC236}">
                <a16:creationId xmlns:a16="http://schemas.microsoft.com/office/drawing/2014/main" id="{56158ED2-9104-4D75-B1F9-96B6972259C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16867" y="3525005"/>
            <a:ext cx="4590462" cy="2761566"/>
          </a:xfrm>
          <a:prstGeom prst="rect">
            <a:avLst/>
          </a:prstGeom>
          <a:ln>
            <a:solidFill>
              <a:schemeClr val="tx1"/>
            </a:solidFill>
          </a:ln>
        </p:spPr>
      </p:pic>
      <p:pic>
        <p:nvPicPr>
          <p:cNvPr id="8" name="Picture 7" descr="A screenshot of a social media post&#10;&#10;Description automatically generated">
            <a:extLst>
              <a:ext uri="{FF2B5EF4-FFF2-40B4-BE49-F238E27FC236}">
                <a16:creationId xmlns:a16="http://schemas.microsoft.com/office/drawing/2014/main" id="{8EC629DC-AF74-40B8-A16A-FD46F4F2EF9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584671" y="3525005"/>
            <a:ext cx="4590462" cy="2761566"/>
          </a:xfrm>
          <a:prstGeom prst="rect">
            <a:avLst/>
          </a:prstGeom>
          <a:ln>
            <a:solidFill>
              <a:schemeClr val="tx1"/>
            </a:solidFill>
          </a:ln>
        </p:spPr>
      </p:pic>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File emoji">
            <a:extLst>
              <a:ext uri="{FF2B5EF4-FFF2-40B4-BE49-F238E27FC236}">
                <a16:creationId xmlns:a16="http://schemas.microsoft.com/office/drawing/2014/main" id="{951714FF-90C5-4E1D-B7D0-6CB3B2CF82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414" y="493823"/>
            <a:ext cx="995706" cy="99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5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2: Access File Check Template</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9</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86154493"/>
              </p:ext>
            </p:extLst>
          </p:nvPr>
        </p:nvGraphicFramePr>
        <p:xfrm>
          <a:off x="1150069" y="1417649"/>
          <a:ext cx="9840659" cy="5394960"/>
        </p:xfrm>
        <a:graphic>
          <a:graphicData uri="http://schemas.openxmlformats.org/drawingml/2006/table">
            <a:tbl>
              <a:tblPr bandRow="1">
                <a:tableStyleId>{5C22544A-7EE6-4342-B048-85BDC9FD1C3A}</a:tableStyleId>
              </a:tblPr>
              <a:tblGrid>
                <a:gridCol w="9840659">
                  <a:extLst>
                    <a:ext uri="{9D8B030D-6E8A-4147-A177-3AD203B41FA5}">
                      <a16:colId xmlns:a16="http://schemas.microsoft.com/office/drawing/2014/main" val="20000"/>
                    </a:ext>
                  </a:extLst>
                </a:gridCol>
              </a:tblGrid>
              <a:tr h="5296915">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File Check Template is currently located on the </a:t>
                      </a:r>
                      <a:r>
                        <a:rPr lang="en-US" dirty="0">
                          <a:solidFill>
                            <a:schemeClr val="tx1"/>
                          </a:solidFill>
                          <a:latin typeface="Arial" panose="020B0604020202020204" pitchFamily="34" charset="0"/>
                          <a:cs typeface="Arial" panose="020B0604020202020204" pitchFamily="34" charset="0"/>
                          <a:hlinkClick r:id="rId3"/>
                        </a:rPr>
                        <a:t>CSI End of Year </a:t>
                      </a:r>
                      <a:r>
                        <a:rPr lang="en-US" dirty="0">
                          <a:solidFill>
                            <a:schemeClr val="tx1"/>
                          </a:solidFill>
                          <a:latin typeface="Arial" panose="020B0604020202020204" pitchFamily="34" charset="0"/>
                          <a:cs typeface="Arial" panose="020B0604020202020204" pitchFamily="34" charset="0"/>
                        </a:rPr>
                        <a:t>homepage under the Data Entry and Validation Resources header. It will also be included on future October Count updates. The Excel Template file has also been emailed to schools prior to the initial submittal due date. </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Once Open has been clicked on, click the Download the file icon in Google Sheets and save to your computer as an Excel file, which can be utilized as often as needed.</a:t>
                      </a:r>
                    </a:p>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file contains 4 worksheets with 2 being for pasting raw data and the others displaying potential errors.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4"/>
                      </a:endParaRPr>
                    </a:p>
                    <a:p>
                      <a:pPr marL="38100" indent="0">
                        <a:buFont typeface="Arial" panose="020B0604020202020204" pitchFamily="34" charset="0"/>
                        <a:buNone/>
                      </a:pPr>
                      <a:r>
                        <a:rPr lang="en-US" sz="1400" dirty="0">
                          <a:hlinkClick r:id="rId5"/>
                        </a:rPr>
                        <a:t>https://resources.csi.state.co.us/interchange-file-checks-template-instructions/</a:t>
                      </a:r>
                      <a:endParaRPr lang="en-US" sz="1400" dirty="0"/>
                    </a:p>
                    <a:p>
                      <a:pPr marL="38100" indent="0">
                        <a:buFont typeface="Arial" panose="020B0604020202020204" pitchFamily="34" charset="0"/>
                        <a:buNone/>
                      </a:pP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pic>
        <p:nvPicPr>
          <p:cNvPr id="9" name="Picture 4" descr="Related image">
            <a:extLst>
              <a:ext uri="{FF2B5EF4-FFF2-40B4-BE49-F238E27FC236}">
                <a16:creationId xmlns:a16="http://schemas.microsoft.com/office/drawing/2014/main" id="{3A937B24-C5B6-437C-918C-B16FEB28B4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71810" y="49382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D348383-B526-453F-9FFE-E9B2FC297BEE}"/>
              </a:ext>
            </a:extLst>
          </p:cNvPr>
          <p:cNvPicPr>
            <a:picLocks noChangeAspect="1"/>
          </p:cNvPicPr>
          <p:nvPr/>
        </p:nvPicPr>
        <p:blipFill>
          <a:blip r:embed="rId7"/>
          <a:stretch>
            <a:fillRect/>
          </a:stretch>
        </p:blipFill>
        <p:spPr>
          <a:xfrm>
            <a:off x="377193" y="3657608"/>
            <a:ext cx="2353183" cy="2557732"/>
          </a:xfrm>
          <a:prstGeom prst="rect">
            <a:avLst/>
          </a:prstGeom>
          <a:ln>
            <a:solidFill>
              <a:schemeClr val="tx1"/>
            </a:solidFill>
          </a:ln>
        </p:spPr>
      </p:pic>
      <p:cxnSp>
        <p:nvCxnSpPr>
          <p:cNvPr id="11" name="Straight Arrow Connector 10">
            <a:extLst>
              <a:ext uri="{FF2B5EF4-FFF2-40B4-BE49-F238E27FC236}">
                <a16:creationId xmlns:a16="http://schemas.microsoft.com/office/drawing/2014/main" id="{8AFAC23A-168F-4F56-8C1B-2774251D48DE}"/>
              </a:ext>
            </a:extLst>
          </p:cNvPr>
          <p:cNvCxnSpPr>
            <a:cxnSpLocks/>
          </p:cNvCxnSpPr>
          <p:nvPr/>
        </p:nvCxnSpPr>
        <p:spPr>
          <a:xfrm>
            <a:off x="2811850" y="4941088"/>
            <a:ext cx="613936"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81113E-62FC-4EFF-B5FB-9A0418BE2CE2}"/>
              </a:ext>
            </a:extLst>
          </p:cNvPr>
          <p:cNvPicPr>
            <a:picLocks noChangeAspect="1"/>
          </p:cNvPicPr>
          <p:nvPr/>
        </p:nvPicPr>
        <p:blipFill>
          <a:blip r:embed="rId8"/>
          <a:stretch>
            <a:fillRect/>
          </a:stretch>
        </p:blipFill>
        <p:spPr>
          <a:xfrm>
            <a:off x="3538315" y="3913611"/>
            <a:ext cx="4062870" cy="2022184"/>
          </a:xfrm>
          <a:prstGeom prst="rect">
            <a:avLst/>
          </a:prstGeom>
        </p:spPr>
      </p:pic>
      <p:pic>
        <p:nvPicPr>
          <p:cNvPr id="5" name="Picture 4">
            <a:extLst>
              <a:ext uri="{FF2B5EF4-FFF2-40B4-BE49-F238E27FC236}">
                <a16:creationId xmlns:a16="http://schemas.microsoft.com/office/drawing/2014/main" id="{DD3C73D3-8CE9-46F3-B783-6D65BC0B8574}"/>
              </a:ext>
            </a:extLst>
          </p:cNvPr>
          <p:cNvPicPr>
            <a:picLocks noChangeAspect="1"/>
          </p:cNvPicPr>
          <p:nvPr/>
        </p:nvPicPr>
        <p:blipFill>
          <a:blip r:embed="rId9"/>
          <a:stretch>
            <a:fillRect/>
          </a:stretch>
        </p:blipFill>
        <p:spPr>
          <a:xfrm>
            <a:off x="8375541" y="3550025"/>
            <a:ext cx="3625516" cy="2670417"/>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5270602E-039D-44A0-999D-A364BBFFB210}"/>
              </a:ext>
            </a:extLst>
          </p:cNvPr>
          <p:cNvCxnSpPr>
            <a:cxnSpLocks/>
          </p:cNvCxnSpPr>
          <p:nvPr/>
        </p:nvCxnSpPr>
        <p:spPr>
          <a:xfrm>
            <a:off x="7698828" y="4941088"/>
            <a:ext cx="613936"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22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4169</TotalTime>
  <Words>1703</Words>
  <Application>Microsoft Office PowerPoint</Application>
  <PresentationFormat>Widescreen</PresentationFormat>
  <Paragraphs>288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Student Interchange (October Count and EOY)Training Initial Submission File Check Template Module </vt:lpstr>
      <vt:lpstr>Purpose and Validation Resources</vt:lpstr>
      <vt:lpstr>Purpose of Interchange File Checks Template</vt:lpstr>
      <vt:lpstr>Initial Submission Data Validation Resources</vt:lpstr>
      <vt:lpstr>Interchange File Check Template Instructions</vt:lpstr>
      <vt:lpstr>File Check Template Instruction Overview</vt:lpstr>
      <vt:lpstr>Steps to Utilize the File Check Template</vt:lpstr>
      <vt:lpstr>Step 1: Extract Files from Schools SIS</vt:lpstr>
      <vt:lpstr>Step 2: Access File Check Template</vt:lpstr>
      <vt:lpstr>Step 3: Open and Paste Data Files</vt:lpstr>
      <vt:lpstr>Step 4: Review Error Check Tabs</vt:lpstr>
      <vt:lpstr>Step 4: Review Error Check Tabs Cont.</vt:lpstr>
      <vt:lpstr>Step 4: Review Error Check Tabs Cont.</vt:lpstr>
      <vt:lpstr>Error Check Limitations</vt:lpstr>
      <vt:lpstr>Step 5: SIS Updates</vt:lpstr>
      <vt:lpstr>Step 6: Submit Initial Files to CSI</vt:lpstr>
      <vt:lpstr>Thank you for Reviewing this Module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December Count Training</dc:title>
  <dc:creator>Hartung, Ryan</dc:creator>
  <cp:lastModifiedBy>Hartung, Ryan</cp:lastModifiedBy>
  <cp:revision>161</cp:revision>
  <dcterms:created xsi:type="dcterms:W3CDTF">2018-09-12T19:14:26Z</dcterms:created>
  <dcterms:modified xsi:type="dcterms:W3CDTF">2020-02-05T21:57:48Z</dcterms:modified>
</cp:coreProperties>
</file>