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59" r:id="rId4"/>
    <p:sldId id="260" r:id="rId5"/>
    <p:sldId id="272" r:id="rId6"/>
    <p:sldId id="288" r:id="rId7"/>
    <p:sldId id="261" r:id="rId8"/>
    <p:sldId id="262" r:id="rId9"/>
    <p:sldId id="264" r:id="rId10"/>
    <p:sldId id="265" r:id="rId11"/>
    <p:sldId id="266" r:id="rId12"/>
    <p:sldId id="267" r:id="rId13"/>
    <p:sldId id="268" r:id="rId14"/>
    <p:sldId id="269" r:id="rId15"/>
    <p:sldId id="270" r:id="rId16"/>
    <p:sldId id="271" r:id="rId17"/>
    <p:sldId id="274"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74869" autoAdjust="0"/>
  </p:normalViewPr>
  <p:slideViewPr>
    <p:cSldViewPr snapToGrid="0">
      <p:cViewPr varScale="1">
        <p:scale>
          <a:sx n="98" d="100"/>
          <a:sy n="98" d="100"/>
        </p:scale>
        <p:origin x="10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47B6A6-BEBE-4D7F-B286-F9FB32063364}" type="datetimeFigureOut">
              <a:rPr lang="en-US" smtClean="0"/>
              <a:t>7/18/2019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E89617-7751-4F75-B833-0DE9BC8B6B50}" type="slidenum">
              <a:rPr lang="en-US" smtClean="0"/>
              <a:t>‹#›</a:t>
            </a:fld>
            <a:endParaRPr lang="en-US"/>
          </a:p>
        </p:txBody>
      </p:sp>
    </p:spTree>
    <p:extLst>
      <p:ext uri="{BB962C8B-B14F-4D97-AF65-F5344CB8AC3E}">
        <p14:creationId xmlns:p14="http://schemas.microsoft.com/office/powerpoint/2010/main" val="874091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resources.csi.state.co.us/pk-2-discipline-advisory-bulletin/"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4742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Certain</a:t>
            </a:r>
            <a:r>
              <a:rPr lang="en-US" baseline="0" dirty="0" smtClean="0"/>
              <a:t> minor disciplinary offenses may not need to go through this process, as they would not be statutory reasons to suspend or expel a student. Explain the process so that students and parents are aware of the potential consequences (detention, revoking extra-curricular privileges).  </a:t>
            </a:r>
          </a:p>
          <a:p>
            <a:pPr marL="0" lvl="0" indent="0">
              <a:spcBef>
                <a:spcPts val="0"/>
              </a:spcBef>
              <a:spcAft>
                <a:spcPts val="0"/>
              </a:spcAft>
              <a:buNone/>
            </a:pPr>
            <a:endParaRPr lang="en-US" baseline="0" dirty="0" smtClean="0"/>
          </a:p>
          <a:p>
            <a:pPr marL="0" lvl="0" indent="0">
              <a:spcBef>
                <a:spcPts val="0"/>
              </a:spcBef>
              <a:spcAft>
                <a:spcPts val="0"/>
              </a:spcAft>
              <a:buNone/>
            </a:pPr>
            <a:r>
              <a:rPr lang="en-US" baseline="0" dirty="0" smtClean="0"/>
              <a:t>Because this will become the discipline policy that your school utilizes, it is imperative that you also include a description or list of those items that may fall into your minor offenses category. Otherwise, parents and students may believe the only offenses students will be disciplined for are those that rise to the level of suspension and/or expulsion as are laid out in this sample policy. </a:t>
            </a:r>
            <a:endParaRPr dirty="0"/>
          </a:p>
        </p:txBody>
      </p:sp>
    </p:spTree>
    <p:extLst>
      <p:ext uri="{BB962C8B-B14F-4D97-AF65-F5344CB8AC3E}">
        <p14:creationId xmlns:p14="http://schemas.microsoft.com/office/powerpoint/2010/main" val="2635195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You can tailor this to your school’s specific disciplinary interventions schedule/process</a:t>
            </a:r>
            <a:endParaRPr dirty="0"/>
          </a:p>
        </p:txBody>
      </p:sp>
    </p:spTree>
    <p:extLst>
      <p:ext uri="{BB962C8B-B14F-4D97-AF65-F5344CB8AC3E}">
        <p14:creationId xmlns:p14="http://schemas.microsoft.com/office/powerpoint/2010/main" val="1614132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791027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Think about</a:t>
            </a:r>
            <a:r>
              <a:rPr lang="en-US" baseline="0" dirty="0" smtClean="0"/>
              <a:t> your method of notification, the method the school uses to track these disruptions.  </a:t>
            </a:r>
          </a:p>
          <a:p>
            <a:pPr marL="0" lvl="0" indent="0">
              <a:spcBef>
                <a:spcPts val="0"/>
              </a:spcBef>
              <a:spcAft>
                <a:spcPts val="0"/>
              </a:spcAft>
              <a:buNone/>
            </a:pPr>
            <a:r>
              <a:rPr lang="en-US" baseline="0" dirty="0" smtClean="0"/>
              <a:t>Teachers should be aware of what needs to be noted as a “habitually disruptive” incident and what is not and what their responsibility is in tracking these incidents. </a:t>
            </a:r>
            <a:endParaRPr dirty="0"/>
          </a:p>
        </p:txBody>
      </p:sp>
    </p:spTree>
    <p:extLst>
      <p:ext uri="{BB962C8B-B14F-4D97-AF65-F5344CB8AC3E}">
        <p14:creationId xmlns:p14="http://schemas.microsoft.com/office/powerpoint/2010/main" val="2541767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The</a:t>
            </a:r>
            <a:r>
              <a:rPr lang="en-US" baseline="0" dirty="0" smtClean="0"/>
              <a:t> school should have a process in place where a student who has been removed from the classroom for being habitually disruptive goes and what that child does in that time.  </a:t>
            </a:r>
            <a:endParaRPr dirty="0"/>
          </a:p>
        </p:txBody>
      </p:sp>
    </p:spTree>
    <p:extLst>
      <p:ext uri="{BB962C8B-B14F-4D97-AF65-F5344CB8AC3E}">
        <p14:creationId xmlns:p14="http://schemas.microsoft.com/office/powerpoint/2010/main" val="2816552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Also consider new PK-2</a:t>
            </a:r>
            <a:r>
              <a:rPr lang="en-US" baseline="0" dirty="0" smtClean="0"/>
              <a:t> Discipline changes that can be found here: </a:t>
            </a:r>
            <a:r>
              <a:rPr lang="en-US" dirty="0" smtClean="0">
                <a:hlinkClick r:id="rId3"/>
              </a:rPr>
              <a:t>https://resources.csi.state.co.us/pk-2-discipline-advisory-bulletin/</a:t>
            </a:r>
            <a:r>
              <a:rPr lang="en-US" dirty="0" smtClean="0"/>
              <a:t> </a:t>
            </a:r>
            <a:endParaRPr lang="en-US" baseline="0" dirty="0" smtClean="0"/>
          </a:p>
          <a:p>
            <a:pPr marL="0" lvl="0" indent="0">
              <a:spcBef>
                <a:spcPts val="0"/>
              </a:spcBef>
              <a:spcAft>
                <a:spcPts val="0"/>
              </a:spcAft>
              <a:buNone/>
            </a:pPr>
            <a:endParaRPr lang="en-US" dirty="0" smtClean="0"/>
          </a:p>
          <a:p>
            <a:pPr marL="0" lvl="0" indent="0">
              <a:spcBef>
                <a:spcPts val="0"/>
              </a:spcBef>
              <a:spcAft>
                <a:spcPts val="0"/>
              </a:spcAft>
              <a:buNone/>
            </a:pPr>
            <a:r>
              <a:rPr lang="en-US" dirty="0" smtClean="0"/>
              <a:t>The considerations listed under item 9 should be discussed</a:t>
            </a:r>
            <a:r>
              <a:rPr lang="en-US" baseline="0" dirty="0" smtClean="0"/>
              <a:t> with your staff prior to the beginning of the school year. This will help ensure that your disciplinary practices have consistency across the school.</a:t>
            </a:r>
          </a:p>
          <a:p>
            <a:pPr marL="171450" lvl="0" indent="-171450">
              <a:spcBef>
                <a:spcPts val="0"/>
              </a:spcBef>
              <a:spcAft>
                <a:spcPts val="0"/>
              </a:spcAft>
              <a:buFont typeface="Arial" panose="020B0604020202020204" pitchFamily="34" charset="0"/>
              <a:buChar char="•"/>
            </a:pPr>
            <a:r>
              <a:rPr lang="en-US" baseline="0" dirty="0" smtClean="0"/>
              <a:t>Example: First grade student suspended for bringing a toy to school.</a:t>
            </a:r>
          </a:p>
          <a:p>
            <a:pPr marL="628650" lvl="1" indent="-171450">
              <a:spcBef>
                <a:spcPts val="0"/>
              </a:spcBef>
              <a:spcAft>
                <a:spcPts val="0"/>
              </a:spcAft>
              <a:buFont typeface="Arial" panose="020B0604020202020204" pitchFamily="34" charset="0"/>
              <a:buChar char="•"/>
            </a:pPr>
            <a:r>
              <a:rPr lang="en-US" baseline="0" dirty="0" smtClean="0"/>
              <a:t>Consider the student’s age, the seriousness of the violation and the likelihood that a lesser intervention would properly address the situation. </a:t>
            </a:r>
            <a:endParaRPr dirty="0"/>
          </a:p>
        </p:txBody>
      </p:sp>
    </p:spTree>
    <p:extLst>
      <p:ext uri="{BB962C8B-B14F-4D97-AF65-F5344CB8AC3E}">
        <p14:creationId xmlns:p14="http://schemas.microsoft.com/office/powerpoint/2010/main" val="1538979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200" u="sng" kern="1200" dirty="0" smtClean="0">
                <a:solidFill>
                  <a:srgbClr val="FF0000"/>
                </a:solidFill>
                <a:effectLst/>
                <a:latin typeface="+mn-lt"/>
                <a:ea typeface="+mn-ea"/>
                <a:cs typeface="+mn-cs"/>
              </a:rPr>
              <a:t>Grounds for suspension and expulsion – C.R.S. 22-33-106 </a:t>
            </a:r>
            <a:endParaRPr lang="en-US" sz="11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rgbClr val="FF0000"/>
                </a:solidFill>
                <a:effectLst/>
                <a:latin typeface="+mn-lt"/>
                <a:ea typeface="+mn-ea"/>
                <a:cs typeface="+mn-cs"/>
              </a:rPr>
              <a:t>Continued willful disobedience </a:t>
            </a:r>
            <a:r>
              <a:rPr lang="en-US" sz="800" kern="1200" dirty="0" smtClean="0">
                <a:solidFill>
                  <a:srgbClr val="FF0000"/>
                </a:solidFill>
                <a:effectLst/>
                <a:latin typeface="+mn-lt"/>
                <a:ea typeface="+mn-ea"/>
                <a:cs typeface="+mn-cs"/>
              </a:rPr>
              <a:t> </a:t>
            </a:r>
            <a:r>
              <a:rPr lang="en-US" sz="1200" kern="1200" dirty="0" smtClean="0">
                <a:solidFill>
                  <a:srgbClr val="FF0000"/>
                </a:solidFill>
                <a:effectLst/>
                <a:latin typeface="+mn-lt"/>
                <a:ea typeface="+mn-ea"/>
                <a:cs typeface="+mn-cs"/>
              </a:rPr>
              <a:t>or open and persistent defiance of proper authority</a:t>
            </a:r>
            <a:r>
              <a:rPr lang="en-US" sz="800" kern="1200" dirty="0" smtClean="0">
                <a:solidFill>
                  <a:srgbClr val="FF0000"/>
                </a:solidFill>
                <a:effectLst/>
                <a:latin typeface="+mn-lt"/>
                <a:ea typeface="+mn-ea"/>
                <a:cs typeface="+mn-cs"/>
              </a:rPr>
              <a:t> </a:t>
            </a:r>
            <a:r>
              <a:rPr lang="en-US" sz="1200" kern="1200" dirty="0" smtClean="0">
                <a:solidFill>
                  <a:srgbClr val="FF0000"/>
                </a:solidFill>
                <a:effectLst/>
                <a:latin typeface="+mn-lt"/>
                <a:ea typeface="+mn-ea"/>
                <a:cs typeface="+mn-cs"/>
              </a:rPr>
              <a:t> </a:t>
            </a:r>
            <a:endParaRPr lang="en-US" sz="11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rgbClr val="FF0000"/>
                </a:solidFill>
                <a:effectLst/>
                <a:latin typeface="+mn-lt"/>
                <a:ea typeface="+mn-ea"/>
                <a:cs typeface="+mn-cs"/>
              </a:rPr>
              <a:t>Willful destruction or defacing of school property </a:t>
            </a:r>
            <a:endParaRPr lang="en-US" sz="11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rgbClr val="FF0000"/>
                </a:solidFill>
                <a:effectLst/>
                <a:latin typeface="+mn-lt"/>
                <a:ea typeface="+mn-ea"/>
                <a:cs typeface="+mn-cs"/>
              </a:rPr>
              <a:t>Behavior on or off school property that is detrimental to the welfare or safety of other pupils or of school personnel, including behavior that creates a threat of physical harm to the child or to other children </a:t>
            </a:r>
            <a:endParaRPr lang="en-US" sz="1100" kern="1200" dirty="0" smtClean="0">
              <a:solidFill>
                <a:srgbClr val="FF0000"/>
              </a:solidFill>
              <a:effectLst/>
              <a:latin typeface="+mn-lt"/>
              <a:ea typeface="+mn-ea"/>
              <a:cs typeface="+mn-cs"/>
            </a:endParaRPr>
          </a:p>
          <a:p>
            <a:pPr marL="628650" lvl="1" indent="-171450">
              <a:buFont typeface="Arial" panose="020B0604020202020204" pitchFamily="34" charset="0"/>
              <a:buChar char="•"/>
            </a:pPr>
            <a:r>
              <a:rPr lang="en-US" sz="1200" b="1" kern="1200" dirty="0" smtClean="0">
                <a:solidFill>
                  <a:srgbClr val="FF0000"/>
                </a:solidFill>
                <a:effectLst/>
                <a:latin typeface="+mn-lt"/>
                <a:ea typeface="+mn-ea"/>
                <a:cs typeface="+mn-cs"/>
              </a:rPr>
              <a:t>Note</a:t>
            </a:r>
            <a:r>
              <a:rPr lang="en-US" sz="1200" kern="1200" dirty="0" smtClean="0">
                <a:solidFill>
                  <a:srgbClr val="FF0000"/>
                </a:solidFill>
                <a:effectLst/>
                <a:latin typeface="+mn-lt"/>
                <a:ea typeface="+mn-ea"/>
                <a:cs typeface="+mn-cs"/>
              </a:rPr>
              <a:t>: if a child who creates the threat is a child with a disability pursuant to section 22-20-103(5), the child may not be expelled if the actions creating the threat are a manifestation of the child’s disability. </a:t>
            </a:r>
            <a:endParaRPr lang="en-US" sz="11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rgbClr val="FF0000"/>
                </a:solidFill>
                <a:effectLst/>
                <a:latin typeface="+mn-lt"/>
                <a:ea typeface="+mn-ea"/>
                <a:cs typeface="+mn-cs"/>
              </a:rPr>
              <a:t>Declaration as a habitually disruptive student </a:t>
            </a:r>
            <a:endParaRPr lang="en-US" sz="1100" kern="1200" dirty="0" smtClean="0">
              <a:solidFill>
                <a:srgbClr val="FF0000"/>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rgbClr val="FF0000"/>
                </a:solidFill>
                <a:effectLst/>
                <a:latin typeface="+mn-lt"/>
                <a:ea typeface="+mn-ea"/>
                <a:cs typeface="+mn-cs"/>
              </a:rPr>
              <a:t>“Habitually disruptive student” means a child who has caused a material and substantial disruption on school grounds, in a school vehicle, or at a school activity or sanctioned three or more times during the course of a school year. </a:t>
            </a:r>
            <a:endParaRPr lang="en-US" sz="11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rgbClr val="FF0000"/>
                </a:solidFill>
                <a:effectLst/>
                <a:latin typeface="+mn-lt"/>
                <a:ea typeface="+mn-ea"/>
                <a:cs typeface="+mn-cs"/>
              </a:rPr>
              <a:t>Committing one of the following offenses on school grounds, in a school vehicle, or at a school sanctioned event: </a:t>
            </a:r>
            <a:endParaRPr lang="en-US" sz="1100" kern="1200" dirty="0" smtClean="0">
              <a:solidFill>
                <a:srgbClr val="FF0000"/>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rgbClr val="FF0000"/>
                </a:solidFill>
                <a:effectLst/>
                <a:latin typeface="+mn-lt"/>
                <a:ea typeface="+mn-ea"/>
                <a:cs typeface="+mn-cs"/>
              </a:rPr>
              <a:t>Possession of a dangerous weapon without the authorization of the school </a:t>
            </a:r>
            <a:endParaRPr lang="en-US" sz="1100" kern="1200" dirty="0" smtClean="0">
              <a:solidFill>
                <a:srgbClr val="FF0000"/>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rgbClr val="FF0000"/>
                </a:solidFill>
                <a:effectLst/>
                <a:latin typeface="+mn-lt"/>
                <a:ea typeface="+mn-ea"/>
                <a:cs typeface="+mn-cs"/>
              </a:rPr>
              <a:t>The use, possession, or sale of a drug or controlled substance as defined in section 18-18-102(5); or </a:t>
            </a:r>
            <a:endParaRPr lang="en-US" sz="1100" kern="1200" dirty="0" smtClean="0">
              <a:solidFill>
                <a:srgbClr val="FF0000"/>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rgbClr val="FF0000"/>
                </a:solidFill>
                <a:effectLst/>
                <a:latin typeface="+mn-lt"/>
                <a:ea typeface="+mn-ea"/>
                <a:cs typeface="+mn-cs"/>
              </a:rPr>
              <a:t>The commission of an act that, if committed by an adult, would be robbery pursuant to section 18-4-3, other than the commission of an act that would be third degree assault under section 18-3-204, if committed by an adult.</a:t>
            </a:r>
            <a:endParaRPr lang="en-US" sz="11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rgbClr val="FF0000"/>
                </a:solidFill>
                <a:effectLst/>
                <a:latin typeface="+mn-lt"/>
                <a:ea typeface="+mn-ea"/>
                <a:cs typeface="+mn-cs"/>
              </a:rPr>
              <a:t>Repeated interference with a school’s ability to provide education opportunities to other students</a:t>
            </a:r>
            <a:r>
              <a:rPr lang="en-US" sz="800" kern="1200" dirty="0" smtClean="0">
                <a:solidFill>
                  <a:srgbClr val="FF0000"/>
                </a:solidFill>
                <a:effectLst/>
                <a:latin typeface="+mn-lt"/>
                <a:ea typeface="+mn-ea"/>
                <a:cs typeface="+mn-cs"/>
              </a:rPr>
              <a:t> </a:t>
            </a:r>
            <a:r>
              <a:rPr lang="en-US" sz="1200" kern="1200" dirty="0" smtClean="0">
                <a:solidFill>
                  <a:srgbClr val="FF0000"/>
                </a:solidFill>
                <a:effectLst/>
                <a:latin typeface="+mn-lt"/>
                <a:ea typeface="+mn-ea"/>
                <a:cs typeface="+mn-cs"/>
              </a:rPr>
              <a:t> </a:t>
            </a:r>
            <a:endParaRPr lang="en-US" sz="11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rgbClr val="FF0000"/>
                </a:solidFill>
                <a:effectLst/>
                <a:latin typeface="+mn-lt"/>
                <a:ea typeface="+mn-ea"/>
                <a:cs typeface="+mn-cs"/>
              </a:rPr>
              <a:t>Carrying, using, actively displaying, or threatening with the use of a firearm facsimile that could reasonably be mistaken for an actual firearm in a school building or in or on school property </a:t>
            </a:r>
            <a:endParaRPr lang="en-US" sz="1100" kern="1200" dirty="0" smtClean="0">
              <a:solidFill>
                <a:srgbClr val="FF0000"/>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rgbClr val="FF0000"/>
                </a:solidFill>
                <a:effectLst/>
                <a:latin typeface="+mn-lt"/>
                <a:ea typeface="+mn-ea"/>
                <a:cs typeface="+mn-cs"/>
              </a:rPr>
              <a:t>Pursuant to section 22-12-105(3), making a false accusation of criminal activity against an employee of an educational entity to law enforcement authorities or school officials or personnel </a:t>
            </a:r>
            <a:endParaRPr lang="en-US" sz="1200" kern="1200" dirty="0" smtClean="0">
              <a:solidFill>
                <a:srgbClr val="FF0000"/>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Pursuant to 20 U.S.C. sec. 7961, a student who is determined to have brought a firearm to school, or to have possessed a firearm at a school, shall be expelled for a period of not less than one year; except that the superintendent of the student’s Head of School may modify this requirement for a student on a case-by-case basis if such modification is in writing. </a:t>
            </a:r>
          </a:p>
          <a:p>
            <a:pPr marL="0" lvl="0" indent="0">
              <a:buFont typeface="Arial" panose="020B0604020202020204" pitchFamily="34" charset="0"/>
              <a:buNone/>
            </a:pPr>
            <a:endParaRPr lang="en-US" sz="1100" kern="1200" dirty="0" smtClean="0">
              <a:solidFill>
                <a:srgbClr val="FF0000"/>
              </a:solidFill>
              <a:effectLst/>
              <a:latin typeface="+mn-lt"/>
              <a:ea typeface="+mn-ea"/>
              <a:cs typeface="+mn-cs"/>
            </a:endParaRPr>
          </a:p>
          <a:p>
            <a:r>
              <a:rPr lang="en-US" sz="1200" kern="1200" dirty="0" smtClean="0">
                <a:solidFill>
                  <a:srgbClr val="FF0000"/>
                </a:solidFill>
                <a:effectLst/>
                <a:latin typeface="+mn-lt"/>
                <a:ea typeface="+mn-ea"/>
                <a:cs typeface="+mn-cs"/>
              </a:rPr>
              <a:t> </a:t>
            </a:r>
          </a:p>
          <a:p>
            <a:r>
              <a:rPr lang="en-US" sz="1200" kern="1200" dirty="0" smtClean="0">
                <a:solidFill>
                  <a:schemeClr val="tx1"/>
                </a:solidFill>
                <a:effectLst/>
                <a:latin typeface="+mn-lt"/>
                <a:ea typeface="+mn-ea"/>
                <a:cs typeface="+mn-cs"/>
              </a:rPr>
              <a:t> </a:t>
            </a:r>
          </a:p>
          <a:p>
            <a:pPr marL="0" lvl="0" indent="0">
              <a:spcBef>
                <a:spcPts val="0"/>
              </a:spcBef>
              <a:spcAft>
                <a:spcPts val="0"/>
              </a:spcAft>
              <a:buNone/>
            </a:pPr>
            <a:endParaRPr dirty="0"/>
          </a:p>
        </p:txBody>
      </p:sp>
    </p:spTree>
    <p:extLst>
      <p:ext uri="{BB962C8B-B14F-4D97-AF65-F5344CB8AC3E}">
        <p14:creationId xmlns:p14="http://schemas.microsoft.com/office/powerpoint/2010/main" val="3183116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3926859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200" kern="1200" dirty="0" smtClean="0">
                <a:solidFill>
                  <a:schemeClr val="tx1"/>
                </a:solidFill>
                <a:effectLst/>
                <a:latin typeface="+mn-lt"/>
                <a:ea typeface="+mn-ea"/>
                <a:cs typeface="+mn-cs"/>
              </a:rPr>
              <a:t>Schools should consider situations where a parent chooses not to pick up a student after a decision to suspend and what process a school will follow if this event occurs. </a:t>
            </a:r>
          </a:p>
          <a:p>
            <a:pPr marL="0" indent="0">
              <a:buFont typeface="Arial" panose="020B0604020202020204" pitchFamily="34" charset="0"/>
              <a:buNone/>
            </a:pPr>
            <a:r>
              <a:rPr lang="en-US" sz="1200" kern="1200" dirty="0" smtClean="0">
                <a:solidFill>
                  <a:schemeClr val="tx1"/>
                </a:solidFill>
                <a:effectLst/>
                <a:latin typeface="+mn-lt"/>
                <a:ea typeface="+mn-ea"/>
                <a:cs typeface="+mn-cs"/>
              </a:rPr>
              <a:t>Considerations can include:</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Place the student in in-school suspension until the parent comes to pick the student up. [inform the parent this is what will happen until they are able to pick up the student]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Consider following this same process if parent refuses to keep student home and drops them off at school on days that the student should be suspended.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As a LAST RESORT you may: Inform the parent that if they refuse to pick up the student from school, you will have to reach out to school resource officer/law enforcement as student would be considered abandoned at that point by parent. </a:t>
            </a:r>
            <a:endParaRPr dirty="0"/>
          </a:p>
        </p:txBody>
      </p:sp>
    </p:spTree>
    <p:extLst>
      <p:ext uri="{BB962C8B-B14F-4D97-AF65-F5344CB8AC3E}">
        <p14:creationId xmlns:p14="http://schemas.microsoft.com/office/powerpoint/2010/main" val="2048422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smtClean="0"/>
              <a:t>Schools should have a procedure in place for make-up work during the suspended period for the student and be able to explain to</a:t>
            </a:r>
            <a:r>
              <a:rPr lang="en-US" baseline="0" dirty="0" smtClean="0"/>
              <a:t> the parent and student what is required for the student to receive credit. </a:t>
            </a:r>
          </a:p>
          <a:p>
            <a:endParaRPr lang="en-US" baseline="0" dirty="0" smtClean="0"/>
          </a:p>
          <a:p>
            <a:r>
              <a:rPr lang="en-US" baseline="0" dirty="0" smtClean="0"/>
              <a:t>This policy should be communicated to students and parents before the suspension is imposed. </a:t>
            </a:r>
            <a:endParaRPr dirty="0"/>
          </a:p>
        </p:txBody>
      </p:sp>
    </p:spTree>
    <p:extLst>
      <p:ext uri="{BB962C8B-B14F-4D97-AF65-F5344CB8AC3E}">
        <p14:creationId xmlns:p14="http://schemas.microsoft.com/office/powerpoint/2010/main" val="1076744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179949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b="1" u="sng" dirty="0" smtClean="0"/>
              <a:t>Note</a:t>
            </a:r>
            <a:r>
              <a:rPr lang="en-US" dirty="0" smtClean="0"/>
              <a:t>: Ensure</a:t>
            </a:r>
            <a:r>
              <a:rPr lang="en-US" baseline="0" dirty="0" smtClean="0"/>
              <a:t> consistency with your school’s governing board policies. </a:t>
            </a:r>
            <a:endParaRPr dirty="0"/>
          </a:p>
        </p:txBody>
      </p:sp>
    </p:spTree>
    <p:extLst>
      <p:ext uri="{BB962C8B-B14F-4D97-AF65-F5344CB8AC3E}">
        <p14:creationId xmlns:p14="http://schemas.microsoft.com/office/powerpoint/2010/main" val="3134196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This</a:t>
            </a:r>
            <a:r>
              <a:rPr lang="en-US" baseline="0" dirty="0" smtClean="0"/>
              <a:t> procedure statutorily covers denial of admissions as well but we will only be talking about this in the context of expulsion. </a:t>
            </a:r>
          </a:p>
          <a:p>
            <a:pPr marL="0" lvl="0" indent="0">
              <a:spcBef>
                <a:spcPts val="0"/>
              </a:spcBef>
              <a:spcAft>
                <a:spcPts val="0"/>
              </a:spcAft>
              <a:buNone/>
            </a:pPr>
            <a:endParaRPr lang="en-US" baseline="0" dirty="0" smtClean="0"/>
          </a:p>
          <a:p>
            <a:pPr marL="0" lvl="0" indent="0">
              <a:spcBef>
                <a:spcPts val="0"/>
              </a:spcBef>
              <a:spcAft>
                <a:spcPts val="0"/>
              </a:spcAft>
              <a:buNone/>
            </a:pPr>
            <a:r>
              <a:rPr lang="en-US" b="1" u="sng" baseline="0" dirty="0" smtClean="0"/>
              <a:t>Expulsion is the last resort: </a:t>
            </a:r>
          </a:p>
          <a:p>
            <a:pPr marL="171450" lvl="0" indent="-171450">
              <a:spcBef>
                <a:spcPts val="0"/>
              </a:spcBef>
              <a:spcAft>
                <a:spcPts val="0"/>
              </a:spcAft>
              <a:buFont typeface="Arial" panose="020B0604020202020204" pitchFamily="34" charset="0"/>
              <a:buChar char="•"/>
            </a:pPr>
            <a:r>
              <a:rPr lang="en-US" baseline="0" dirty="0" smtClean="0"/>
              <a:t>Ramifications for expulsion will have lasting effects on a student – other schools can then deny that student admittance.</a:t>
            </a:r>
          </a:p>
          <a:p>
            <a:pPr marL="171450" lvl="0" indent="-171450">
              <a:spcBef>
                <a:spcPts val="0"/>
              </a:spcBef>
              <a:spcAft>
                <a:spcPts val="0"/>
              </a:spcAft>
              <a:buFont typeface="Arial" panose="020B0604020202020204" pitchFamily="34" charset="0"/>
              <a:buChar char="•"/>
            </a:pPr>
            <a:r>
              <a:rPr lang="en-US" baseline="0" dirty="0" smtClean="0"/>
              <a:t>This should not be used frequently.</a:t>
            </a:r>
          </a:p>
          <a:p>
            <a:pPr marL="628650" lvl="1" indent="-171450">
              <a:spcBef>
                <a:spcPts val="0"/>
              </a:spcBef>
              <a:spcAft>
                <a:spcPts val="0"/>
              </a:spcAft>
              <a:buFont typeface="Arial" panose="020B0604020202020204" pitchFamily="34" charset="0"/>
              <a:buChar char="•"/>
            </a:pPr>
            <a:r>
              <a:rPr lang="en-US" baseline="0" dirty="0" smtClean="0"/>
              <a:t>Remember that this is also reported to the State in data collections</a:t>
            </a:r>
          </a:p>
          <a:p>
            <a:pPr marL="171450" lvl="0" indent="-171450">
              <a:spcBef>
                <a:spcPts val="0"/>
              </a:spcBef>
              <a:spcAft>
                <a:spcPts val="0"/>
              </a:spcAft>
              <a:buFont typeface="Arial" panose="020B0604020202020204" pitchFamily="34" charset="0"/>
              <a:buChar char="•"/>
            </a:pPr>
            <a:r>
              <a:rPr lang="en-US" baseline="0" dirty="0" smtClean="0"/>
              <a:t>Legal counsel should always be consulted when deciding to move forward with an expulsion. </a:t>
            </a:r>
            <a:endParaRPr dirty="0"/>
          </a:p>
        </p:txBody>
      </p:sp>
    </p:spTree>
    <p:extLst>
      <p:ext uri="{BB962C8B-B14F-4D97-AF65-F5344CB8AC3E}">
        <p14:creationId xmlns:p14="http://schemas.microsoft.com/office/powerpoint/2010/main" val="19708354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smtClean="0"/>
              <a:t>All notices should be reviewed by legal counsel</a:t>
            </a:r>
            <a:r>
              <a:rPr lang="en-US" baseline="0" dirty="0" smtClean="0"/>
              <a:t> </a:t>
            </a:r>
            <a:endParaRPr dirty="0"/>
          </a:p>
        </p:txBody>
      </p:sp>
    </p:spTree>
    <p:extLst>
      <p:ext uri="{BB962C8B-B14F-4D97-AF65-F5344CB8AC3E}">
        <p14:creationId xmlns:p14="http://schemas.microsoft.com/office/powerpoint/2010/main" val="2244073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smtClean="0"/>
              <a:t>The</a:t>
            </a:r>
            <a:r>
              <a:rPr lang="en-US" baseline="0" dirty="0" smtClean="0"/>
              <a:t> h</a:t>
            </a:r>
            <a:r>
              <a:rPr lang="en-US" dirty="0" smtClean="0"/>
              <a:t>earing</a:t>
            </a:r>
            <a:r>
              <a:rPr lang="en-US" baseline="0" dirty="0" smtClean="0"/>
              <a:t> officer should be a neutral third party.  If it is a staff member, it should be an administrator with knowledge of the discipline policy, but who was not directly involved in the proposed expulsion. </a:t>
            </a:r>
          </a:p>
          <a:p>
            <a:endParaRPr lang="en-US" baseline="0" dirty="0" smtClean="0"/>
          </a:p>
          <a:p>
            <a:r>
              <a:rPr lang="en-US" baseline="0" dirty="0" smtClean="0"/>
              <a:t>The hearing should be structured and contain opportunities for all parties involved to speak. Please reach out to CSI if you need help with this process. </a:t>
            </a:r>
            <a:endParaRPr dirty="0"/>
          </a:p>
        </p:txBody>
      </p:sp>
    </p:spTree>
    <p:extLst>
      <p:ext uri="{BB962C8B-B14F-4D97-AF65-F5344CB8AC3E}">
        <p14:creationId xmlns:p14="http://schemas.microsoft.com/office/powerpoint/2010/main" val="14974177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smtClean="0"/>
              <a:t>Hearing</a:t>
            </a:r>
            <a:r>
              <a:rPr lang="en-US" baseline="0" dirty="0" smtClean="0"/>
              <a:t> officer should be a neutral third party.  If a staff member, it should be an administrator with knowledge of the discipline policy, but who was not involved in the proposed expulsion or denial of admission. </a:t>
            </a:r>
          </a:p>
          <a:p>
            <a:endParaRPr lang="en-US" baseline="0" dirty="0" smtClean="0"/>
          </a:p>
          <a:p>
            <a:r>
              <a:rPr lang="en-US" baseline="0" dirty="0" smtClean="0"/>
              <a:t>If you DO NOT have the waiver </a:t>
            </a:r>
            <a:r>
              <a:rPr lang="en-US" baseline="0" smtClean="0"/>
              <a:t>for 22-33-105(7)(b</a:t>
            </a:r>
            <a:r>
              <a:rPr lang="en-US" baseline="0" dirty="0" smtClean="0"/>
              <a:t>) and you DO NOT want expulsion appeals to be </a:t>
            </a:r>
            <a:r>
              <a:rPr lang="en-US" baseline="0" smtClean="0"/>
              <a:t>heard by </a:t>
            </a:r>
            <a:r>
              <a:rPr lang="en-US" baseline="0" dirty="0" smtClean="0"/>
              <a:t>the CSI Board, please reach out to Marisa Bayless so we can work on getting the waiver for your school. </a:t>
            </a:r>
            <a:endParaRPr dirty="0"/>
          </a:p>
        </p:txBody>
      </p:sp>
    </p:spTree>
    <p:extLst>
      <p:ext uri="{BB962C8B-B14F-4D97-AF65-F5344CB8AC3E}">
        <p14:creationId xmlns:p14="http://schemas.microsoft.com/office/powerpoint/2010/main" val="4038382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dirty="0"/>
          </a:p>
        </p:txBody>
      </p:sp>
    </p:spTree>
    <p:extLst>
      <p:ext uri="{BB962C8B-B14F-4D97-AF65-F5344CB8AC3E}">
        <p14:creationId xmlns:p14="http://schemas.microsoft.com/office/powerpoint/2010/main" val="23247689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This is a statutory obligation</a:t>
            </a:r>
            <a:r>
              <a:rPr lang="en-US" baseline="0" dirty="0" smtClean="0"/>
              <a:t> to provide services upon the request of the parent.  </a:t>
            </a:r>
            <a:endParaRPr dirty="0"/>
          </a:p>
        </p:txBody>
      </p:sp>
    </p:spTree>
    <p:extLst>
      <p:ext uri="{BB962C8B-B14F-4D97-AF65-F5344CB8AC3E}">
        <p14:creationId xmlns:p14="http://schemas.microsoft.com/office/powerpoint/2010/main" val="1334556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6737559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dirty="0"/>
          </a:p>
        </p:txBody>
      </p:sp>
    </p:spTree>
    <p:extLst>
      <p:ext uri="{BB962C8B-B14F-4D97-AF65-F5344CB8AC3E}">
        <p14:creationId xmlns:p14="http://schemas.microsoft.com/office/powerpoint/2010/main" val="355177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dirty="0"/>
          </a:p>
        </p:txBody>
      </p:sp>
    </p:spTree>
    <p:extLst>
      <p:ext uri="{BB962C8B-B14F-4D97-AF65-F5344CB8AC3E}">
        <p14:creationId xmlns:p14="http://schemas.microsoft.com/office/powerpoint/2010/main" val="161068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7703290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6805365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85005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As will be</a:t>
            </a:r>
            <a:r>
              <a:rPr lang="en-US" baseline="0" dirty="0" smtClean="0"/>
              <a:t> discussed more in-depth in a later slide, if you hold this waiver, instead of disciplinary appeals going to CSI’s Governing Board, the appeals would go to the School’s governing board. </a:t>
            </a:r>
            <a:endParaRPr dirty="0"/>
          </a:p>
        </p:txBody>
      </p:sp>
    </p:spTree>
    <p:extLst>
      <p:ext uri="{BB962C8B-B14F-4D97-AF65-F5344CB8AC3E}">
        <p14:creationId xmlns:p14="http://schemas.microsoft.com/office/powerpoint/2010/main" val="4161330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The ACLU</a:t>
            </a:r>
            <a:r>
              <a:rPr lang="en-US" baseline="0" dirty="0" smtClean="0"/>
              <a:t> and other organizations have also recently completed reviews of charter school discipline policies in other states such as California and Arizona in an attempt to show how they believe school discipline policies can create the school-to-prison pipeline as well as the equity in access effects these policies can have on students. </a:t>
            </a:r>
            <a:endParaRPr dirty="0"/>
          </a:p>
        </p:txBody>
      </p:sp>
    </p:spTree>
    <p:extLst>
      <p:ext uri="{BB962C8B-B14F-4D97-AF65-F5344CB8AC3E}">
        <p14:creationId xmlns:p14="http://schemas.microsoft.com/office/powerpoint/2010/main" val="2773066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As you review these slides,</a:t>
            </a:r>
            <a:r>
              <a:rPr lang="en-US" baseline="0" dirty="0" smtClean="0"/>
              <a:t> have the sample discipline policy in front of you, as this presentation will be discussing important aspects of the policy. </a:t>
            </a:r>
            <a:endParaRPr dirty="0"/>
          </a:p>
        </p:txBody>
      </p:sp>
    </p:spTree>
    <p:extLst>
      <p:ext uri="{BB962C8B-B14F-4D97-AF65-F5344CB8AC3E}">
        <p14:creationId xmlns:p14="http://schemas.microsoft.com/office/powerpoint/2010/main" val="4090662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If you are a school that</a:t>
            </a:r>
            <a:r>
              <a:rPr lang="en-US" baseline="0" dirty="0" smtClean="0"/>
              <a:t> practices restorative justice or have a focus on ensuring equity in your school, or any other distinct mission, then you can add a statement about this at the beginning of your policy and how your discipline practices furthers that goal or mission.  This is your chance to tailor your policy to your school specific mission, vision and goals. </a:t>
            </a:r>
            <a:endParaRPr dirty="0"/>
          </a:p>
        </p:txBody>
      </p:sp>
    </p:spTree>
    <p:extLst>
      <p:ext uri="{BB962C8B-B14F-4D97-AF65-F5344CB8AC3E}">
        <p14:creationId xmlns:p14="http://schemas.microsoft.com/office/powerpoint/2010/main" val="2918038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Please contact CSI’s Student</a:t>
            </a:r>
            <a:r>
              <a:rPr lang="en-US" baseline="0" dirty="0" smtClean="0"/>
              <a:t> Services department if you have questions regarding discipline for students with disabilities. </a:t>
            </a:r>
          </a:p>
          <a:p>
            <a:pPr marL="0" lvl="0" indent="0">
              <a:spcBef>
                <a:spcPts val="0"/>
              </a:spcBef>
              <a:spcAft>
                <a:spcPts val="0"/>
              </a:spcAft>
              <a:buNone/>
            </a:pPr>
            <a:endParaRPr lang="en-US" baseline="0" dirty="0" smtClean="0"/>
          </a:p>
          <a:p>
            <a:pPr marL="0" lvl="0" indent="0">
              <a:spcBef>
                <a:spcPts val="0"/>
              </a:spcBef>
              <a:spcAft>
                <a:spcPts val="0"/>
              </a:spcAft>
              <a:buNone/>
            </a:pPr>
            <a:r>
              <a:rPr lang="en-US" b="1" baseline="0" dirty="0" smtClean="0"/>
              <a:t>Please note: </a:t>
            </a:r>
            <a:r>
              <a:rPr lang="en-US" b="0" baseline="0" dirty="0" smtClean="0"/>
              <a:t>T</a:t>
            </a:r>
            <a:r>
              <a:rPr lang="en-US" baseline="0" dirty="0" smtClean="0"/>
              <a:t>here are different timelines and different triggers for students on IEP’s and 504’s than for a traditional student. </a:t>
            </a:r>
            <a:endParaRPr dirty="0"/>
          </a:p>
        </p:txBody>
      </p:sp>
    </p:spTree>
    <p:extLst>
      <p:ext uri="{BB962C8B-B14F-4D97-AF65-F5344CB8AC3E}">
        <p14:creationId xmlns:p14="http://schemas.microsoft.com/office/powerpoint/2010/main" val="1049096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spcBef>
                <a:spcPts val="0"/>
              </a:spcBef>
              <a:spcAft>
                <a:spcPts val="0"/>
              </a:spcAft>
              <a:buFontTx/>
              <a:buChar char="-"/>
            </a:pPr>
            <a:r>
              <a:rPr lang="en-US" dirty="0" smtClean="0"/>
              <a:t>Ensure the</a:t>
            </a:r>
            <a:r>
              <a:rPr lang="en-US" baseline="0" dirty="0" smtClean="0"/>
              <a:t> policy</a:t>
            </a:r>
            <a:r>
              <a:rPr lang="en-US" dirty="0" smtClean="0"/>
              <a:t> is up to date</a:t>
            </a:r>
            <a:r>
              <a:rPr lang="en-US" baseline="0" dirty="0" smtClean="0"/>
              <a:t> on all places where you can access it </a:t>
            </a:r>
          </a:p>
          <a:p>
            <a:pPr marL="171450" lvl="0" indent="-171450">
              <a:spcBef>
                <a:spcPts val="0"/>
              </a:spcBef>
              <a:spcAft>
                <a:spcPts val="0"/>
              </a:spcAft>
              <a:buFontTx/>
              <a:buChar char="-"/>
            </a:pPr>
            <a:r>
              <a:rPr lang="en-US" baseline="0" dirty="0" smtClean="0"/>
              <a:t>The policy should be available in your student handbook – whether in the document or as an attachment/addendum </a:t>
            </a:r>
            <a:endParaRPr dirty="0"/>
          </a:p>
        </p:txBody>
      </p:sp>
    </p:spTree>
    <p:extLst>
      <p:ext uri="{BB962C8B-B14F-4D97-AF65-F5344CB8AC3E}">
        <p14:creationId xmlns:p14="http://schemas.microsoft.com/office/powerpoint/2010/main" val="1610589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93D574-156C-4F1E-BA91-C7085DDC1698}"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3130366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3D574-156C-4F1E-BA91-C7085DDC1698}"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1736086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3D574-156C-4F1E-BA91-C7085DDC1698}"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3109445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hasCustomPrompt="1"/>
          </p:nvPr>
        </p:nvSpPr>
        <p:spPr>
          <a:xfrm>
            <a:off x="961900" y="1524446"/>
            <a:ext cx="69556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chemeClr val="tx1"/>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r>
              <a:rPr lang="en-US" dirty="0" smtClean="0"/>
              <a:t>Title</a:t>
            </a:r>
            <a:endParaRPr dirty="0"/>
          </a:p>
        </p:txBody>
      </p:sp>
      <p:sp>
        <p:nvSpPr>
          <p:cNvPr id="11" name="Shape 11"/>
          <p:cNvSpPr/>
          <p:nvPr/>
        </p:nvSpPr>
        <p:spPr>
          <a:xfrm>
            <a:off x="7917661" y="3377550"/>
            <a:ext cx="9624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2" name="Shape 12"/>
          <p:cNvSpPr/>
          <p:nvPr/>
        </p:nvSpPr>
        <p:spPr>
          <a:xfrm>
            <a:off x="8879815" y="3377550"/>
            <a:ext cx="9624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3" name="Shape 13"/>
          <p:cNvSpPr/>
          <p:nvPr/>
        </p:nvSpPr>
        <p:spPr>
          <a:xfrm>
            <a:off x="-1" y="3377550"/>
            <a:ext cx="9624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4" name="Shape 14"/>
          <p:cNvSpPr/>
          <p:nvPr/>
        </p:nvSpPr>
        <p:spPr>
          <a:xfrm>
            <a:off x="961900" y="3377550"/>
            <a:ext cx="6955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98862" y="5876877"/>
            <a:ext cx="3188943" cy="746768"/>
          </a:xfrm>
          <a:prstGeom prst="rect">
            <a:avLst/>
          </a:prstGeom>
        </p:spPr>
      </p:pic>
    </p:spTree>
    <p:extLst>
      <p:ext uri="{BB962C8B-B14F-4D97-AF65-F5344CB8AC3E}">
        <p14:creationId xmlns:p14="http://schemas.microsoft.com/office/powerpoint/2010/main" val="831555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12192000" cy="53238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7" name="Shape 17"/>
          <p:cNvSpPr txBox="1">
            <a:spLocks noGrp="1"/>
          </p:cNvSpPr>
          <p:nvPr>
            <p:ph type="ctrTitle" hasCustomPrompt="1"/>
          </p:nvPr>
        </p:nvSpPr>
        <p:spPr>
          <a:xfrm>
            <a:off x="914400" y="2111123"/>
            <a:ext cx="103632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4800">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r>
              <a:rPr lang="en-US" dirty="0" smtClean="0"/>
              <a:t>Title</a:t>
            </a:r>
            <a:endParaRPr dirty="0"/>
          </a:p>
        </p:txBody>
      </p:sp>
      <p:sp>
        <p:nvSpPr>
          <p:cNvPr id="18" name="Shape 18"/>
          <p:cNvSpPr txBox="1">
            <a:spLocks noGrp="1"/>
          </p:cNvSpPr>
          <p:nvPr>
            <p:ph type="subTitle" idx="1" hasCustomPrompt="1"/>
          </p:nvPr>
        </p:nvSpPr>
        <p:spPr>
          <a:xfrm>
            <a:off x="914400" y="3786738"/>
            <a:ext cx="103632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2400" b="1">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2400" b="1">
                <a:solidFill>
                  <a:srgbClr val="FFFFFF"/>
                </a:solidFill>
              </a:defRPr>
            </a:lvl4pPr>
            <a:lvl5pPr lvl="4" algn="ctr" rtl="0">
              <a:spcBef>
                <a:spcPts val="0"/>
              </a:spcBef>
              <a:spcAft>
                <a:spcPts val="0"/>
              </a:spcAft>
              <a:buClr>
                <a:srgbClr val="FFFFFF"/>
              </a:buClr>
              <a:buSzPts val="2400"/>
              <a:buNone/>
              <a:defRPr sz="2400" b="1">
                <a:solidFill>
                  <a:srgbClr val="FFFFFF"/>
                </a:solidFill>
              </a:defRPr>
            </a:lvl5pPr>
            <a:lvl6pPr lvl="5" algn="ctr" rtl="0">
              <a:spcBef>
                <a:spcPts val="0"/>
              </a:spcBef>
              <a:spcAft>
                <a:spcPts val="0"/>
              </a:spcAft>
              <a:buClr>
                <a:srgbClr val="FFFFFF"/>
              </a:buClr>
              <a:buSzPts val="2400"/>
              <a:buNone/>
              <a:defRPr sz="2400" b="1">
                <a:solidFill>
                  <a:srgbClr val="FFFFFF"/>
                </a:solidFill>
              </a:defRPr>
            </a:lvl6pPr>
            <a:lvl7pPr lvl="6" algn="ctr" rtl="0">
              <a:spcBef>
                <a:spcPts val="0"/>
              </a:spcBef>
              <a:spcAft>
                <a:spcPts val="0"/>
              </a:spcAft>
              <a:buClr>
                <a:srgbClr val="FFFFFF"/>
              </a:buClr>
              <a:buSzPts val="2400"/>
              <a:buNone/>
              <a:defRPr sz="2400" b="1">
                <a:solidFill>
                  <a:srgbClr val="FFFFFF"/>
                </a:solidFill>
              </a:defRPr>
            </a:lvl7pPr>
            <a:lvl8pPr lvl="7" algn="ctr" rtl="0">
              <a:spcBef>
                <a:spcPts val="0"/>
              </a:spcBef>
              <a:spcAft>
                <a:spcPts val="0"/>
              </a:spcAft>
              <a:buClr>
                <a:srgbClr val="FFFFFF"/>
              </a:buClr>
              <a:buSzPts val="2400"/>
              <a:buNone/>
              <a:defRPr sz="2400" b="1">
                <a:solidFill>
                  <a:srgbClr val="FFFFFF"/>
                </a:solidFill>
              </a:defRPr>
            </a:lvl8pPr>
            <a:lvl9pPr lvl="8" algn="ctr" rtl="0">
              <a:spcBef>
                <a:spcPts val="0"/>
              </a:spcBef>
              <a:spcAft>
                <a:spcPts val="0"/>
              </a:spcAft>
              <a:buClr>
                <a:srgbClr val="FFFFFF"/>
              </a:buClr>
              <a:buSzPts val="2400"/>
              <a:buNone/>
              <a:defRPr sz="2400" b="1">
                <a:solidFill>
                  <a:srgbClr val="FFFFFF"/>
                </a:solidFill>
              </a:defRPr>
            </a:lvl9pPr>
          </a:lstStyle>
          <a:p>
            <a:r>
              <a:rPr lang="en-US" dirty="0" smtClean="0"/>
              <a:t>Subtitle</a:t>
            </a:r>
            <a:endParaRPr dirty="0"/>
          </a:p>
        </p:txBody>
      </p:sp>
      <p:sp>
        <p:nvSpPr>
          <p:cNvPr id="19" name="Shape 19"/>
          <p:cNvSpPr/>
          <p:nvPr/>
        </p:nvSpPr>
        <p:spPr>
          <a:xfrm>
            <a:off x="4063605" y="5323800"/>
            <a:ext cx="4063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20" name="Shape 20"/>
          <p:cNvSpPr/>
          <p:nvPr/>
        </p:nvSpPr>
        <p:spPr>
          <a:xfrm>
            <a:off x="8128361" y="5323800"/>
            <a:ext cx="4063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21" name="Shape 21"/>
          <p:cNvSpPr/>
          <p:nvPr/>
        </p:nvSpPr>
        <p:spPr>
          <a:xfrm>
            <a:off x="1" y="5323800"/>
            <a:ext cx="4063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22" name="Shape 22"/>
          <p:cNvSpPr txBox="1">
            <a:spLocks noGrp="1"/>
          </p:cNvSpPr>
          <p:nvPr>
            <p:ph type="sldNum" idx="12"/>
          </p:nvPr>
        </p:nvSpPr>
        <p:spPr>
          <a:xfrm>
            <a:off x="-167" y="6440375"/>
            <a:ext cx="12192000" cy="417900"/>
          </a:xfrm>
          <a:prstGeom prst="rect">
            <a:avLst/>
          </a:prstGeom>
        </p:spPr>
        <p:txBody>
          <a:bodyPr spcFirstLastPara="1" wrap="square" lIns="91425" tIns="91425" rIns="91425" bIns="91425" anchor="t" anchorCtr="0">
            <a:noAutofit/>
          </a:bodyPr>
          <a:lstStyle>
            <a:lvl1pPr lvl="0" algn="ctr">
              <a:buNone/>
              <a:defRPr>
                <a:latin typeface="+mn-lt"/>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fld id="{00000000-1234-1234-1234-123412341234}" type="slidenum">
              <a:rPr lang="en" smtClean="0"/>
              <a:pPr/>
              <a:t>‹#›</a:t>
            </a:fld>
            <a:endParaRPr lang="en"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1444" y="595524"/>
            <a:ext cx="3407923" cy="798047"/>
          </a:xfrm>
          <a:prstGeom prst="rect">
            <a:avLst/>
          </a:prstGeom>
        </p:spPr>
      </p:pic>
    </p:spTree>
    <p:extLst>
      <p:ext uri="{BB962C8B-B14F-4D97-AF65-F5344CB8AC3E}">
        <p14:creationId xmlns:p14="http://schemas.microsoft.com/office/powerpoint/2010/main" val="25743637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hasCustomPrompt="1"/>
          </p:nvPr>
        </p:nvSpPr>
        <p:spPr>
          <a:xfrm>
            <a:off x="1191600" y="274650"/>
            <a:ext cx="86168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sz="3600">
                <a:solidFill>
                  <a:schemeClr val="tx1"/>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dirty="0" smtClean="0"/>
              <a:t>Title</a:t>
            </a:r>
            <a:endParaRPr dirty="0"/>
          </a:p>
        </p:txBody>
      </p:sp>
      <p:sp>
        <p:nvSpPr>
          <p:cNvPr id="33" name="Shape 33"/>
          <p:cNvSpPr txBox="1">
            <a:spLocks noGrp="1"/>
          </p:cNvSpPr>
          <p:nvPr>
            <p:ph type="body" idx="1" hasCustomPrompt="1"/>
          </p:nvPr>
        </p:nvSpPr>
        <p:spPr>
          <a:xfrm>
            <a:off x="1191600" y="1831450"/>
            <a:ext cx="86168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sz="2400">
                <a:solidFill>
                  <a:schemeClr val="tx1"/>
                </a:solidFill>
                <a:latin typeface="+mj-lt"/>
                <a:ea typeface="Arial Unicode MS" panose="020B0604020202020204" pitchFamily="34" charset="-128"/>
                <a:cs typeface="Arial Unicode MS" panose="020B0604020202020204" pitchFamily="34" charset="-128"/>
              </a:defRPr>
            </a:lvl1pPr>
            <a:lvl2pPr marL="914400" lvl="1" indent="-381000">
              <a:spcBef>
                <a:spcPts val="0"/>
              </a:spcBef>
              <a:spcAft>
                <a:spcPts val="0"/>
              </a:spcAft>
              <a:buSzPts val="2400"/>
              <a:buChar char="○"/>
              <a:defRPr sz="1800">
                <a:solidFill>
                  <a:schemeClr val="tx1"/>
                </a:solidFill>
                <a:latin typeface="+mn-lt"/>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r>
              <a:rPr lang="en-US" dirty="0" smtClean="0"/>
              <a:t>Text</a:t>
            </a:r>
          </a:p>
          <a:p>
            <a:pPr lvl="1"/>
            <a:r>
              <a:rPr lang="en-US" dirty="0" smtClean="0">
                <a:latin typeface="+mn-lt"/>
              </a:rPr>
              <a:t>Text</a:t>
            </a:r>
            <a:endParaRPr dirty="0"/>
          </a:p>
        </p:txBody>
      </p:sp>
      <p:sp>
        <p:nvSpPr>
          <p:cNvPr id="34" name="Shape 34"/>
          <p:cNvSpPr/>
          <p:nvPr/>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35" name="Shape 35"/>
          <p:cNvSpPr/>
          <p:nvPr/>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36" name="Shape 36"/>
          <p:cNvSpPr/>
          <p:nvPr/>
        </p:nvSpPr>
        <p:spPr>
          <a:xfrm>
            <a:off x="0" y="6755100"/>
            <a:ext cx="1191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37" name="Shape 37"/>
          <p:cNvSpPr/>
          <p:nvPr/>
        </p:nvSpPr>
        <p:spPr>
          <a:xfrm>
            <a:off x="1191613" y="6755100"/>
            <a:ext cx="86168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38" name="Shape 38"/>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atin typeface="+mn-lt"/>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279306355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bg>
      <p:bgPr>
        <a:solidFill>
          <a:srgbClr val="455FA9"/>
        </a:solidFill>
        <a:effectLst/>
      </p:bgPr>
    </p:bg>
    <p:spTree>
      <p:nvGrpSpPr>
        <p:cNvPr id="1" name="Shape 78"/>
        <p:cNvGrpSpPr/>
        <p:nvPr/>
      </p:nvGrpSpPr>
      <p:grpSpPr>
        <a:xfrm>
          <a:off x="0" y="0"/>
          <a:ext cx="0" cy="0"/>
          <a:chOff x="0" y="0"/>
          <a:chExt cx="0" cy="0"/>
        </a:xfrm>
      </p:grpSpPr>
      <p:sp>
        <p:nvSpPr>
          <p:cNvPr id="79" name="Shape 79"/>
          <p:cNvSpPr/>
          <p:nvPr/>
        </p:nvSpPr>
        <p:spPr>
          <a:xfrm>
            <a:off x="9808488" y="6755100"/>
            <a:ext cx="11916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0" name="Shape 80"/>
          <p:cNvSpPr/>
          <p:nvPr/>
        </p:nvSpPr>
        <p:spPr>
          <a:xfrm>
            <a:off x="11000416" y="6755100"/>
            <a:ext cx="11916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1" name="Shape 81"/>
          <p:cNvSpPr/>
          <p:nvPr/>
        </p:nvSpPr>
        <p:spPr>
          <a:xfrm>
            <a:off x="0" y="6755100"/>
            <a:ext cx="11916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2" name="Shape 82"/>
          <p:cNvSpPr/>
          <p:nvPr/>
        </p:nvSpPr>
        <p:spPr>
          <a:xfrm>
            <a:off x="1191613" y="6755100"/>
            <a:ext cx="86168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83" name="Shape 83"/>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solidFill>
                  <a:srgbClr val="97ABBC"/>
                </a:solidFill>
                <a:latin typeface="+mj-lt"/>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00000000-1234-1234-1234-123412341234}" type="slidenum">
              <a:rPr lang="en" smtClean="0"/>
              <a:pPr/>
              <a:t>‹#›</a:t>
            </a:fld>
            <a:endParaRPr lang="en" dirty="0"/>
          </a:p>
        </p:txBody>
      </p:sp>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10190288" y="154631"/>
            <a:ext cx="1754000" cy="174724"/>
          </a:xfrm>
          <a:prstGeom prst="rect">
            <a:avLst/>
          </a:prstGeom>
        </p:spPr>
      </p:pic>
    </p:spTree>
    <p:extLst>
      <p:ext uri="{BB962C8B-B14F-4D97-AF65-F5344CB8AC3E}">
        <p14:creationId xmlns:p14="http://schemas.microsoft.com/office/powerpoint/2010/main" val="19862801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3D574-156C-4F1E-BA91-C7085DDC1698}"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580819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93D574-156C-4F1E-BA91-C7085DDC1698}"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137749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93D574-156C-4F1E-BA91-C7085DDC1698}" type="datetimeFigureOut">
              <a:rPr lang="en-US" smtClean="0"/>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194921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93D574-156C-4F1E-BA91-C7085DDC1698}" type="datetimeFigureOut">
              <a:rPr lang="en-US" smtClean="0"/>
              <a:t>7/18/2019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75908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93D574-156C-4F1E-BA91-C7085DDC1698}" type="datetimeFigureOut">
              <a:rPr lang="en-US" smtClean="0"/>
              <a:t>7/18/2019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360412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3D574-156C-4F1E-BA91-C7085DDC1698}" type="datetimeFigureOut">
              <a:rPr lang="en-US" smtClean="0"/>
              <a:t>7/18/2019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113857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93D574-156C-4F1E-BA91-C7085DDC1698}" type="datetimeFigureOut">
              <a:rPr lang="en-US" smtClean="0"/>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66101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93D574-156C-4F1E-BA91-C7085DDC1698}" type="datetimeFigureOut">
              <a:rPr lang="en-US" smtClean="0"/>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C2C57-38DA-42DE-A2B0-926220FC77FD}" type="slidenum">
              <a:rPr lang="en-US" smtClean="0"/>
              <a:t>‹#›</a:t>
            </a:fld>
            <a:endParaRPr lang="en-US"/>
          </a:p>
        </p:txBody>
      </p:sp>
    </p:spTree>
    <p:extLst>
      <p:ext uri="{BB962C8B-B14F-4D97-AF65-F5344CB8AC3E}">
        <p14:creationId xmlns:p14="http://schemas.microsoft.com/office/powerpoint/2010/main" val="58188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3D574-156C-4F1E-BA91-C7085DDC1698}" type="datetimeFigureOut">
              <a:rPr lang="en-US" smtClean="0"/>
              <a:t>7/18/2019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C2C57-38DA-42DE-A2B0-926220FC77FD}" type="slidenum">
              <a:rPr lang="en-US" smtClean="0"/>
              <a:t>‹#›</a:t>
            </a:fld>
            <a:endParaRPr lang="en-US"/>
          </a:p>
        </p:txBody>
      </p:sp>
    </p:spTree>
    <p:extLst>
      <p:ext uri="{BB962C8B-B14F-4D97-AF65-F5344CB8AC3E}">
        <p14:creationId xmlns:p14="http://schemas.microsoft.com/office/powerpoint/2010/main" val="653185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s://resources.csi.state.co.us/csi-sample-discipline-policy/"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2161605" y="2124086"/>
            <a:ext cx="5216700" cy="1000114"/>
          </a:xfrm>
          <a:prstGeom prst="rect">
            <a:avLst/>
          </a:prstGeom>
        </p:spPr>
        <p:txBody>
          <a:bodyPr spcFirstLastPara="1" vert="horz" wrap="square" lIns="91425" tIns="91425" rIns="91425" bIns="91425" rtlCol="0" anchor="t" anchorCtr="0">
            <a:noAutofit/>
          </a:bodyPr>
          <a:lstStyle/>
          <a:p>
            <a:r>
              <a:rPr lang="en-US" b="1" dirty="0" smtClean="0"/>
              <a:t>Discipline Webinar</a:t>
            </a:r>
            <a:r>
              <a:rPr lang="en-US" dirty="0" smtClean="0"/>
              <a:t/>
            </a:r>
            <a:br>
              <a:rPr lang="en-US" dirty="0" smtClean="0"/>
            </a:br>
            <a:r>
              <a:rPr lang="en-US" dirty="0"/>
              <a:t/>
            </a:r>
            <a:br>
              <a:rPr lang="en-US" dirty="0"/>
            </a:br>
            <a:r>
              <a:rPr lang="en-US" sz="2800" dirty="0" smtClean="0"/>
              <a:t>Anastasia Hawkins, Director of Legal and Policy Initiatives</a:t>
            </a:r>
            <a:br>
              <a:rPr lang="en-US" sz="2800" dirty="0" smtClean="0"/>
            </a:br>
            <a:r>
              <a:rPr lang="en-US" sz="2800" dirty="0" smtClean="0"/>
              <a:t/>
            </a:r>
            <a:br>
              <a:rPr lang="en-US" sz="2800" dirty="0" smtClean="0"/>
            </a:br>
            <a:r>
              <a:rPr lang="en-US" sz="2800" dirty="0" smtClean="0"/>
              <a:t>Marisa Bayless, Legal and Policy Associate  </a:t>
            </a:r>
            <a:endParaRPr dirty="0"/>
          </a:p>
        </p:txBody>
      </p:sp>
    </p:spTree>
    <p:extLst>
      <p:ext uri="{BB962C8B-B14F-4D97-AF65-F5344CB8AC3E}">
        <p14:creationId xmlns:p14="http://schemas.microsoft.com/office/powerpoint/2010/main" val="127077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2209675" y="1839186"/>
            <a:ext cx="7772400" cy="823803"/>
          </a:xfrm>
          <a:prstGeom prst="rect">
            <a:avLst/>
          </a:prstGeom>
        </p:spPr>
        <p:txBody>
          <a:bodyPr spcFirstLastPara="1" vert="horz" wrap="square" lIns="91425" tIns="91425" rIns="91425" bIns="91425" rtlCol="0" anchor="b" anchorCtr="0">
            <a:noAutofit/>
          </a:bodyPr>
          <a:lstStyle/>
          <a:p>
            <a:r>
              <a:rPr lang="en" dirty="0" smtClean="0"/>
              <a:t>Minor Disciplinary Offenses</a:t>
            </a:r>
            <a:endParaRPr dirty="0"/>
          </a:p>
        </p:txBody>
      </p:sp>
      <p:sp>
        <p:nvSpPr>
          <p:cNvPr id="113" name="Shape 113"/>
          <p:cNvSpPr txBox="1">
            <a:spLocks noGrp="1"/>
          </p:cNvSpPr>
          <p:nvPr>
            <p:ph type="sldNum" idx="12"/>
          </p:nvPr>
        </p:nvSpPr>
        <p:spPr>
          <a:xfrm>
            <a:off x="1523875" y="6440375"/>
            <a:ext cx="91440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10</a:t>
            </a:fld>
            <a:endParaRPr dirty="0"/>
          </a:p>
        </p:txBody>
      </p:sp>
      <p:pic>
        <p:nvPicPr>
          <p:cNvPr id="2" name="Picture 1"/>
          <p:cNvPicPr>
            <a:picLocks noChangeAspect="1"/>
          </p:cNvPicPr>
          <p:nvPr/>
        </p:nvPicPr>
        <p:blipFill>
          <a:blip r:embed="rId3"/>
          <a:stretch>
            <a:fillRect/>
          </a:stretch>
        </p:blipFill>
        <p:spPr>
          <a:xfrm>
            <a:off x="1244767" y="3168065"/>
            <a:ext cx="9762584" cy="1275599"/>
          </a:xfrm>
          <a:prstGeom prst="rect">
            <a:avLst/>
          </a:prstGeom>
        </p:spPr>
      </p:pic>
    </p:spTree>
    <p:extLst>
      <p:ext uri="{BB962C8B-B14F-4D97-AF65-F5344CB8AC3E}">
        <p14:creationId xmlns:p14="http://schemas.microsoft.com/office/powerpoint/2010/main" val="510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11</a:t>
            </a:fld>
            <a:endParaRPr dirty="0"/>
          </a:p>
        </p:txBody>
      </p:sp>
      <p:pic>
        <p:nvPicPr>
          <p:cNvPr id="2" name="Picture 1"/>
          <p:cNvPicPr>
            <a:picLocks noChangeAspect="1"/>
          </p:cNvPicPr>
          <p:nvPr/>
        </p:nvPicPr>
        <p:blipFill>
          <a:blip r:embed="rId3"/>
          <a:stretch>
            <a:fillRect/>
          </a:stretch>
        </p:blipFill>
        <p:spPr>
          <a:xfrm>
            <a:off x="1058778" y="1207167"/>
            <a:ext cx="10555706" cy="4781503"/>
          </a:xfrm>
          <a:prstGeom prst="rect">
            <a:avLst/>
          </a:prstGeom>
        </p:spPr>
      </p:pic>
    </p:spTree>
    <p:extLst>
      <p:ext uri="{BB962C8B-B14F-4D97-AF65-F5344CB8AC3E}">
        <p14:creationId xmlns:p14="http://schemas.microsoft.com/office/powerpoint/2010/main" val="1453833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539620" y="305130"/>
            <a:ext cx="6462600" cy="1143000"/>
          </a:xfrm>
          <a:prstGeom prst="rect">
            <a:avLst/>
          </a:prstGeom>
        </p:spPr>
        <p:txBody>
          <a:bodyPr spcFirstLastPara="1" vert="horz" wrap="square" lIns="91425" tIns="91425" rIns="91425" bIns="91425" rtlCol="0" anchor="b" anchorCtr="0">
            <a:noAutofit/>
          </a:bodyPr>
          <a:lstStyle/>
          <a:p>
            <a:r>
              <a:rPr lang="en" b="1" dirty="0" smtClean="0"/>
              <a:t>Other Disciplinary M</a:t>
            </a:r>
            <a:r>
              <a:rPr lang="en-US" b="1" dirty="0" smtClean="0"/>
              <a:t>e</a:t>
            </a:r>
            <a:r>
              <a:rPr lang="en" b="1" dirty="0" smtClean="0"/>
              <a:t>asures </a:t>
            </a:r>
            <a:endParaRPr b="1" dirty="0"/>
          </a:p>
        </p:txBody>
      </p:sp>
      <p:sp>
        <p:nvSpPr>
          <p:cNvPr id="125" name="Shape 125"/>
          <p:cNvSpPr txBox="1">
            <a:spLocks noGrp="1"/>
          </p:cNvSpPr>
          <p:nvPr>
            <p:ph type="body" idx="1"/>
          </p:nvPr>
        </p:nvSpPr>
        <p:spPr>
          <a:xfrm>
            <a:off x="2417700" y="1831450"/>
            <a:ext cx="6462600" cy="4736400"/>
          </a:xfrm>
          <a:prstGeom prst="rect">
            <a:avLst/>
          </a:prstGeom>
        </p:spPr>
        <p:txBody>
          <a:bodyPr spcFirstLastPara="1" vert="horz" wrap="square" lIns="91425" tIns="91425" rIns="91425" bIns="91425" rtlCol="0" anchor="t" anchorCtr="0">
            <a:noAutofit/>
          </a:bodyPr>
          <a:lstStyle/>
          <a:p>
            <a:r>
              <a:rPr lang="en-US" dirty="0" smtClean="0"/>
              <a:t>The goal is to have the child in the classroom so that educational opportunities are not missed.</a:t>
            </a:r>
          </a:p>
          <a:p>
            <a:endParaRPr lang="en-US" dirty="0"/>
          </a:p>
          <a:p>
            <a:r>
              <a:rPr lang="en-US" dirty="0" smtClean="0"/>
              <a:t>Can tailor this section specifically to what the school offers in the use of other interventions and what this looks like in practice.  </a:t>
            </a:r>
          </a:p>
          <a:p>
            <a:pPr marL="38100" indent="0">
              <a:buNone/>
            </a:pPr>
            <a:endParaRPr lang="en-US" dirty="0"/>
          </a:p>
          <a:p>
            <a:r>
              <a:rPr lang="en-US" dirty="0" smtClean="0"/>
              <a:t>Use other schools as resources.  Please reach out to CSI if you would like to know more about what other CSI schools use and we can help connect you. </a:t>
            </a:r>
            <a:endParaRPr lang="en-US" dirty="0"/>
          </a:p>
          <a:p>
            <a:pPr>
              <a:spcBef>
                <a:spcPts val="0"/>
              </a:spcBef>
            </a:pPr>
            <a:endParaRPr sz="2000" dirty="0"/>
          </a:p>
          <a:p>
            <a:pPr marL="0" indent="0">
              <a:buNone/>
            </a:pPr>
            <a:endParaRPr sz="2000" dirty="0"/>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12</a:t>
            </a:fld>
            <a:endParaRPr dirty="0"/>
          </a:p>
        </p:txBody>
      </p:sp>
    </p:spTree>
    <p:extLst>
      <p:ext uri="{BB962C8B-B14F-4D97-AF65-F5344CB8AC3E}">
        <p14:creationId xmlns:p14="http://schemas.microsoft.com/office/powerpoint/2010/main" val="4062496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prstGeom prst="rect">
            <a:avLst/>
          </a:prstGeom>
        </p:spPr>
        <p:txBody>
          <a:bodyPr spcFirstLastPara="1" vert="horz" wrap="square" lIns="91425" tIns="91425" rIns="91425" bIns="91425" rtlCol="0" anchor="t" anchorCtr="0">
            <a:noAutofit/>
          </a:bodyPr>
          <a:lstStyle/>
          <a:p>
            <a:fld id="{00000000-1234-1234-1234-123412341234}" type="slidenum">
              <a:rPr lang="en"/>
              <a:pPr/>
              <a:t>13</a:t>
            </a:fld>
            <a:endParaRPr dirty="0"/>
          </a:p>
        </p:txBody>
      </p:sp>
      <p:sp>
        <p:nvSpPr>
          <p:cNvPr id="124" name="Shape 124"/>
          <p:cNvSpPr txBox="1">
            <a:spLocks noGrp="1"/>
          </p:cNvSpPr>
          <p:nvPr>
            <p:ph type="title" idx="4294967295"/>
          </p:nvPr>
        </p:nvSpPr>
        <p:spPr>
          <a:xfrm>
            <a:off x="2286000" y="335598"/>
            <a:ext cx="6462713" cy="1143000"/>
          </a:xfrm>
          <a:prstGeom prst="rect">
            <a:avLst/>
          </a:prstGeom>
        </p:spPr>
        <p:txBody>
          <a:bodyPr spcFirstLastPara="1" vert="horz" wrap="square" lIns="91425" tIns="91425" rIns="91425" bIns="91425" rtlCol="0" anchor="b" anchorCtr="0">
            <a:noAutofit/>
          </a:bodyPr>
          <a:lstStyle/>
          <a:p>
            <a:pPr algn="ctr"/>
            <a:r>
              <a:rPr lang="en-US" sz="3200" b="1" dirty="0" smtClean="0">
                <a:solidFill>
                  <a:schemeClr val="bg1"/>
                </a:solidFill>
              </a:rPr>
              <a:t>Procedure for Removal of Disruptive Students from Classroom</a:t>
            </a:r>
            <a:endParaRPr sz="3200" b="1" dirty="0">
              <a:solidFill>
                <a:schemeClr val="bg1"/>
              </a:solidFill>
            </a:endParaRPr>
          </a:p>
        </p:txBody>
      </p:sp>
      <p:sp>
        <p:nvSpPr>
          <p:cNvPr id="125" name="Shape 125"/>
          <p:cNvSpPr txBox="1">
            <a:spLocks noGrp="1"/>
          </p:cNvSpPr>
          <p:nvPr>
            <p:ph type="body" idx="4294967295"/>
          </p:nvPr>
        </p:nvSpPr>
        <p:spPr>
          <a:xfrm>
            <a:off x="2880360" y="1628664"/>
            <a:ext cx="6462713" cy="4735513"/>
          </a:xfrm>
          <a:prstGeom prst="rect">
            <a:avLst/>
          </a:prstGeom>
        </p:spPr>
        <p:txBody>
          <a:bodyPr spcFirstLastPara="1" vert="horz" wrap="square" lIns="91425" tIns="91425" rIns="91425" bIns="91425" rtlCol="0" anchor="t" anchorCtr="0">
            <a:noAutofit/>
          </a:bodyPr>
          <a:lstStyle/>
          <a:p>
            <a:r>
              <a:rPr lang="en-US" sz="2000" dirty="0" smtClean="0">
                <a:solidFill>
                  <a:schemeClr val="bg1"/>
                </a:solidFill>
              </a:rPr>
              <a:t>Statutory based </a:t>
            </a:r>
          </a:p>
          <a:p>
            <a:endParaRPr lang="en-US" sz="2000" dirty="0"/>
          </a:p>
          <a:p>
            <a:r>
              <a:rPr lang="en-US" sz="2000" dirty="0" smtClean="0">
                <a:solidFill>
                  <a:srgbClr val="FF0000"/>
                </a:solidFill>
              </a:rPr>
              <a:t>A student may be deemed a “habitually disruptive” student, if the student has caused a disruption on school grounds, in a school vehicle, or at a school activity or sanctioned event </a:t>
            </a:r>
            <a:r>
              <a:rPr lang="en-US" sz="2000" b="1" dirty="0" smtClean="0">
                <a:solidFill>
                  <a:srgbClr val="FF0000"/>
                </a:solidFill>
              </a:rPr>
              <a:t>three or more times </a:t>
            </a:r>
            <a:r>
              <a:rPr lang="en-US" sz="2000" dirty="0" smtClean="0">
                <a:solidFill>
                  <a:srgbClr val="FF0000"/>
                </a:solidFill>
              </a:rPr>
              <a:t>during the school year. </a:t>
            </a:r>
          </a:p>
          <a:p>
            <a:endParaRPr lang="en-US" sz="2000" dirty="0">
              <a:solidFill>
                <a:srgbClr val="FF0000"/>
              </a:solidFill>
            </a:endParaRPr>
          </a:p>
          <a:p>
            <a:r>
              <a:rPr lang="en-US" sz="2000" b="1" dirty="0" smtClean="0">
                <a:solidFill>
                  <a:srgbClr val="FF0000"/>
                </a:solidFill>
              </a:rPr>
              <a:t>Notification</a:t>
            </a:r>
          </a:p>
          <a:p>
            <a:pPr lvl="1"/>
            <a:r>
              <a:rPr lang="en-US" sz="2000" dirty="0" smtClean="0">
                <a:solidFill>
                  <a:srgbClr val="FF0000"/>
                </a:solidFill>
                <a:latin typeface="+mj-lt"/>
              </a:rPr>
              <a:t>Each time a student’s disruption is considered “habitually disruptive”, the student and legal guardian must be notified. </a:t>
            </a:r>
            <a:endParaRPr sz="2000" dirty="0">
              <a:latin typeface="+mj-lt"/>
            </a:endParaRPr>
          </a:p>
          <a:p>
            <a:pPr marL="0" indent="0">
              <a:buNone/>
            </a:pPr>
            <a:endParaRPr sz="2000" dirty="0"/>
          </a:p>
        </p:txBody>
      </p:sp>
    </p:spTree>
    <p:extLst>
      <p:ext uri="{BB962C8B-B14F-4D97-AF65-F5344CB8AC3E}">
        <p14:creationId xmlns:p14="http://schemas.microsoft.com/office/powerpoint/2010/main" val="1848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17700" y="274650"/>
            <a:ext cx="6462600" cy="1143000"/>
          </a:xfrm>
          <a:prstGeom prst="rect">
            <a:avLst/>
          </a:prstGeom>
        </p:spPr>
        <p:txBody>
          <a:bodyPr spcFirstLastPara="1" vert="horz" wrap="square" lIns="91425" tIns="91425" rIns="91425" bIns="91425" rtlCol="0" anchor="b" anchorCtr="0">
            <a:noAutofit/>
          </a:bodyPr>
          <a:lstStyle/>
          <a:p>
            <a:pPr algn="ctr"/>
            <a:r>
              <a:rPr lang="en-US" sz="3200" b="1" dirty="0" smtClean="0"/>
              <a:t>Procedure for Removal of Disruptive Students from Classroom</a:t>
            </a:r>
            <a:endParaRPr sz="3200" b="1" dirty="0"/>
          </a:p>
        </p:txBody>
      </p:sp>
      <p:sp>
        <p:nvSpPr>
          <p:cNvPr id="125" name="Shape 125"/>
          <p:cNvSpPr txBox="1">
            <a:spLocks noGrp="1"/>
          </p:cNvSpPr>
          <p:nvPr>
            <p:ph type="body" idx="1"/>
          </p:nvPr>
        </p:nvSpPr>
        <p:spPr>
          <a:xfrm>
            <a:off x="1869000" y="1627777"/>
            <a:ext cx="8135575" cy="4736400"/>
          </a:xfrm>
          <a:prstGeom prst="rect">
            <a:avLst/>
          </a:prstGeom>
        </p:spPr>
        <p:txBody>
          <a:bodyPr spcFirstLastPara="1" vert="horz" wrap="square" lIns="91425" tIns="91425" rIns="91425" bIns="91425" rtlCol="0" anchor="t" anchorCtr="0">
            <a:noAutofit/>
          </a:bodyPr>
          <a:lstStyle/>
          <a:p>
            <a:r>
              <a:rPr lang="en-US" sz="1800" b="1" dirty="0" smtClean="0"/>
              <a:t>Behavior Plan</a:t>
            </a:r>
          </a:p>
          <a:p>
            <a:pPr lvl="1"/>
            <a:r>
              <a:rPr lang="en-US" dirty="0" smtClean="0">
                <a:solidFill>
                  <a:srgbClr val="FF0000"/>
                </a:solidFill>
                <a:latin typeface="+mj-lt"/>
              </a:rPr>
              <a:t>After the first removal, a behavior plan </a:t>
            </a:r>
            <a:r>
              <a:rPr lang="en-US" b="1" dirty="0" smtClean="0">
                <a:solidFill>
                  <a:srgbClr val="FF0000"/>
                </a:solidFill>
                <a:latin typeface="+mj-lt"/>
              </a:rPr>
              <a:t>may</a:t>
            </a:r>
            <a:r>
              <a:rPr lang="en-US" dirty="0" smtClean="0">
                <a:solidFill>
                  <a:srgbClr val="FF0000"/>
                </a:solidFill>
                <a:latin typeface="+mj-lt"/>
              </a:rPr>
              <a:t> be developed.</a:t>
            </a:r>
          </a:p>
          <a:p>
            <a:pPr lvl="1"/>
            <a:r>
              <a:rPr lang="en-US" dirty="0" smtClean="0">
                <a:solidFill>
                  <a:srgbClr val="FF0000"/>
                </a:solidFill>
                <a:latin typeface="+mj-lt"/>
              </a:rPr>
              <a:t>After the second removal, a behavior plan </a:t>
            </a:r>
            <a:r>
              <a:rPr lang="en-US" b="1" dirty="0" smtClean="0">
                <a:solidFill>
                  <a:srgbClr val="FF0000"/>
                </a:solidFill>
                <a:latin typeface="+mj-lt"/>
              </a:rPr>
              <a:t>must</a:t>
            </a:r>
            <a:r>
              <a:rPr lang="en-US" dirty="0" smtClean="0">
                <a:solidFill>
                  <a:srgbClr val="FF0000"/>
                </a:solidFill>
                <a:latin typeface="+mj-lt"/>
              </a:rPr>
              <a:t> be developed.  </a:t>
            </a:r>
          </a:p>
          <a:p>
            <a:pPr marL="38100" indent="0">
              <a:buNone/>
            </a:pPr>
            <a:endParaRPr lang="en-US" sz="1800" dirty="0"/>
          </a:p>
          <a:p>
            <a:r>
              <a:rPr lang="en-US" sz="1800" b="1" u="sng" dirty="0" smtClean="0"/>
              <a:t>Note</a:t>
            </a:r>
            <a:r>
              <a:rPr lang="en-US" sz="1800" dirty="0" smtClean="0"/>
              <a:t> the difference between a removal for disruption and the use of </a:t>
            </a:r>
            <a:r>
              <a:rPr lang="en-US" sz="1800" b="1" dirty="0" smtClean="0"/>
              <a:t>seclusion</a:t>
            </a:r>
            <a:r>
              <a:rPr lang="en-US" sz="1800" dirty="0" smtClean="0"/>
              <a:t>: </a:t>
            </a:r>
          </a:p>
          <a:p>
            <a:pPr lvl="1"/>
            <a:r>
              <a:rPr lang="en-US" b="1" dirty="0" smtClean="0">
                <a:solidFill>
                  <a:srgbClr val="FF0000"/>
                </a:solidFill>
                <a:latin typeface="+mj-lt"/>
              </a:rPr>
              <a:t>Definition of Seclusion</a:t>
            </a:r>
            <a:r>
              <a:rPr lang="en-US" dirty="0" smtClean="0">
                <a:solidFill>
                  <a:srgbClr val="FF0000"/>
                </a:solidFill>
                <a:latin typeface="+mj-lt"/>
              </a:rPr>
              <a:t>: "Seclusion</a:t>
            </a:r>
            <a:r>
              <a:rPr lang="en-US" dirty="0">
                <a:solidFill>
                  <a:srgbClr val="FF0000"/>
                </a:solidFill>
                <a:latin typeface="+mj-lt"/>
              </a:rPr>
              <a:t>" means the placement of a student alone in a room from which egress is involuntarily prevented. "Seclusion" does not mean:</a:t>
            </a:r>
          </a:p>
          <a:p>
            <a:pPr lvl="3"/>
            <a:r>
              <a:rPr lang="en-US" dirty="0">
                <a:solidFill>
                  <a:srgbClr val="FF0000"/>
                </a:solidFill>
                <a:latin typeface="+mj-lt"/>
              </a:rPr>
              <a:t>Placement of a student in residential services in the student's room for the night; or</a:t>
            </a:r>
          </a:p>
          <a:p>
            <a:pPr lvl="3"/>
            <a:r>
              <a:rPr lang="en-US" dirty="0">
                <a:solidFill>
                  <a:srgbClr val="FF0000"/>
                </a:solidFill>
                <a:latin typeface="+mj-lt"/>
              </a:rPr>
              <a:t>“Time-out”, which is the removal of a student from potentially rewarding people or situations. A time-out is not used primarily to confine the student, but to limit accessibility to reinforcement.  In time-out, the student is not physically prevented from leaving the designated time-out area and is effectively monitored by staff.</a:t>
            </a:r>
          </a:p>
          <a:p>
            <a:pPr marL="38100" indent="0">
              <a:buNone/>
            </a:pPr>
            <a:endParaRPr lang="en-US" dirty="0"/>
          </a:p>
          <a:p>
            <a:pPr lvl="1"/>
            <a:endParaRPr lang="en-US" sz="1400" dirty="0" smtClean="0"/>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14</a:t>
            </a:fld>
            <a:endParaRPr dirty="0"/>
          </a:p>
        </p:txBody>
      </p:sp>
    </p:spTree>
    <p:extLst>
      <p:ext uri="{BB962C8B-B14F-4D97-AF65-F5344CB8AC3E}">
        <p14:creationId xmlns:p14="http://schemas.microsoft.com/office/powerpoint/2010/main" val="1182963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15</a:t>
            </a:fld>
            <a:endParaRPr dirty="0"/>
          </a:p>
        </p:txBody>
      </p:sp>
      <p:pic>
        <p:nvPicPr>
          <p:cNvPr id="3" name="Picture 2"/>
          <p:cNvPicPr>
            <a:picLocks noChangeAspect="1"/>
          </p:cNvPicPr>
          <p:nvPr/>
        </p:nvPicPr>
        <p:blipFill>
          <a:blip r:embed="rId3"/>
          <a:stretch>
            <a:fillRect/>
          </a:stretch>
        </p:blipFill>
        <p:spPr>
          <a:xfrm>
            <a:off x="789140" y="748375"/>
            <a:ext cx="10672175" cy="5390777"/>
          </a:xfrm>
          <a:prstGeom prst="rect">
            <a:avLst/>
          </a:prstGeom>
        </p:spPr>
      </p:pic>
    </p:spTree>
    <p:extLst>
      <p:ext uri="{BB962C8B-B14F-4D97-AF65-F5344CB8AC3E}">
        <p14:creationId xmlns:p14="http://schemas.microsoft.com/office/powerpoint/2010/main" val="4041415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17700" y="274650"/>
            <a:ext cx="6462600" cy="1143000"/>
          </a:xfrm>
          <a:prstGeom prst="rect">
            <a:avLst/>
          </a:prstGeom>
        </p:spPr>
        <p:txBody>
          <a:bodyPr spcFirstLastPara="1" vert="horz" wrap="square" lIns="91425" tIns="91425" rIns="91425" bIns="91425" rtlCol="0" anchor="b" anchorCtr="0">
            <a:noAutofit/>
          </a:bodyPr>
          <a:lstStyle/>
          <a:p>
            <a:r>
              <a:rPr lang="en-US" sz="3200" b="1" dirty="0" smtClean="0"/>
              <a:t>Grounds for Suspension and Expulsion</a:t>
            </a:r>
            <a:endParaRPr sz="3200" b="1" dirty="0"/>
          </a:p>
        </p:txBody>
      </p:sp>
      <p:sp>
        <p:nvSpPr>
          <p:cNvPr id="125" name="Shape 125"/>
          <p:cNvSpPr txBox="1">
            <a:spLocks noGrp="1"/>
          </p:cNvSpPr>
          <p:nvPr>
            <p:ph type="body" idx="1"/>
          </p:nvPr>
        </p:nvSpPr>
        <p:spPr>
          <a:xfrm>
            <a:off x="2417700" y="1831450"/>
            <a:ext cx="6462600" cy="4736400"/>
          </a:xfrm>
          <a:prstGeom prst="rect">
            <a:avLst/>
          </a:prstGeom>
        </p:spPr>
        <p:txBody>
          <a:bodyPr spcFirstLastPara="1" vert="horz" wrap="square" lIns="91425" tIns="91425" rIns="91425" bIns="91425" rtlCol="0" anchor="t" anchorCtr="0">
            <a:noAutofit/>
          </a:bodyPr>
          <a:lstStyle/>
          <a:p>
            <a:r>
              <a:rPr lang="en-US" sz="2000" dirty="0" smtClean="0"/>
              <a:t>Please see the </a:t>
            </a:r>
            <a:r>
              <a:rPr lang="en-US" sz="2000" b="1" dirty="0" smtClean="0">
                <a:solidFill>
                  <a:srgbClr val="FF0000"/>
                </a:solidFill>
              </a:rPr>
              <a:t>notes</a:t>
            </a:r>
            <a:r>
              <a:rPr lang="en-US" sz="2000" dirty="0" smtClean="0"/>
              <a:t> for the full list of grounds for suspension and expulsion that are taken directly from statute and may not be altered. </a:t>
            </a:r>
          </a:p>
          <a:p>
            <a:pPr marL="38100" indent="0">
              <a:buNone/>
            </a:pPr>
            <a:endParaRPr lang="en-US" sz="2000" dirty="0"/>
          </a:p>
          <a:p>
            <a:r>
              <a:rPr lang="en-US" sz="2000" dirty="0" smtClean="0"/>
              <a:t>Certain categories need to be clearly defined, to ensure discipline is determined in an equitable manner . Administrators and teachers should all be knowledgeable and on the same page as to the definition of these offenses.</a:t>
            </a:r>
          </a:p>
          <a:p>
            <a:pPr lvl="1"/>
            <a:r>
              <a:rPr lang="en-US" sz="1400" dirty="0" smtClean="0"/>
              <a:t>“Continued willful disobedience or open and persistent defiance of proper authority” </a:t>
            </a:r>
          </a:p>
          <a:p>
            <a:pPr lvl="1"/>
            <a:r>
              <a:rPr lang="en-US" sz="1400" dirty="0" smtClean="0"/>
              <a:t>“Repeated interference with a school’s ability to provide education opportunities to other students” </a:t>
            </a:r>
          </a:p>
          <a:p>
            <a:endParaRPr lang="en-US" sz="2000" dirty="0"/>
          </a:p>
          <a:p>
            <a:endParaRPr sz="2000" dirty="0"/>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16</a:t>
            </a:fld>
            <a:endParaRPr dirty="0"/>
          </a:p>
        </p:txBody>
      </p:sp>
    </p:spTree>
    <p:extLst>
      <p:ext uri="{BB962C8B-B14F-4D97-AF65-F5344CB8AC3E}">
        <p14:creationId xmlns:p14="http://schemas.microsoft.com/office/powerpoint/2010/main" val="3869179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1809750" y="274650"/>
            <a:ext cx="7524750" cy="1143000"/>
          </a:xfrm>
          <a:prstGeom prst="rect">
            <a:avLst/>
          </a:prstGeom>
        </p:spPr>
        <p:txBody>
          <a:bodyPr spcFirstLastPara="1" vert="horz" wrap="square" lIns="91425" tIns="91425" rIns="91425" bIns="91425" rtlCol="0" anchor="b" anchorCtr="0">
            <a:noAutofit/>
          </a:bodyPr>
          <a:lstStyle/>
          <a:p>
            <a:r>
              <a:rPr lang="en-US" sz="3200" b="1" dirty="0" smtClean="0"/>
              <a:t>Procedure for Suspension of 10 Days or Less</a:t>
            </a:r>
            <a:endParaRPr sz="3200" b="1" dirty="0"/>
          </a:p>
        </p:txBody>
      </p:sp>
      <p:sp>
        <p:nvSpPr>
          <p:cNvPr id="125" name="Shape 125"/>
          <p:cNvSpPr txBox="1">
            <a:spLocks noGrp="1"/>
          </p:cNvSpPr>
          <p:nvPr>
            <p:ph type="body" idx="1"/>
          </p:nvPr>
        </p:nvSpPr>
        <p:spPr>
          <a:xfrm>
            <a:off x="2104200" y="2000250"/>
            <a:ext cx="7089600" cy="3767500"/>
          </a:xfrm>
          <a:prstGeom prst="rect">
            <a:avLst/>
          </a:prstGeom>
        </p:spPr>
        <p:txBody>
          <a:bodyPr spcFirstLastPara="1" vert="horz" wrap="square" lIns="91425" tIns="91425" rIns="91425" bIns="91425" rtlCol="0" anchor="t" anchorCtr="0">
            <a:noAutofit/>
          </a:bodyPr>
          <a:lstStyle/>
          <a:p>
            <a:pPr marL="495300" indent="-457200">
              <a:buFont typeface="+mj-lt"/>
              <a:buAutoNum type="arabicPeriod"/>
            </a:pPr>
            <a:r>
              <a:rPr lang="en-US" sz="1600" b="1" dirty="0" smtClean="0"/>
              <a:t>Discipline Determination Meeting</a:t>
            </a:r>
            <a:r>
              <a:rPr lang="en-US" sz="1600" dirty="0" smtClean="0"/>
              <a:t>	</a:t>
            </a:r>
          </a:p>
          <a:p>
            <a:pPr marL="838200" lvl="1" indent="-342900">
              <a:buFont typeface="+mj-lt"/>
              <a:buAutoNum type="alphaLcParenR"/>
            </a:pPr>
            <a:r>
              <a:rPr lang="en-US" sz="1600" dirty="0"/>
              <a:t>I</a:t>
            </a:r>
            <a:r>
              <a:rPr lang="en-US" sz="1600" dirty="0" smtClean="0"/>
              <a:t>nformal, should happen immediately </a:t>
            </a:r>
          </a:p>
          <a:p>
            <a:pPr marL="838200" lvl="1" indent="-342900">
              <a:buFont typeface="+mj-lt"/>
              <a:buAutoNum type="alphaLcParenR"/>
            </a:pPr>
            <a:r>
              <a:rPr lang="en-US" sz="1600" dirty="0" smtClean="0"/>
              <a:t>Place to gather evidence, let the student explain his or her position</a:t>
            </a:r>
          </a:p>
          <a:p>
            <a:pPr marL="838200" lvl="1" indent="-342900">
              <a:buFont typeface="+mj-lt"/>
              <a:buAutoNum type="alphaLcParenR"/>
            </a:pPr>
            <a:r>
              <a:rPr lang="en-US" sz="1600" dirty="0" smtClean="0"/>
              <a:t>This is not an extensive meeting and should not last a significant period of time </a:t>
            </a:r>
            <a:endParaRPr lang="en-US" sz="1600" dirty="0"/>
          </a:p>
          <a:p>
            <a:pPr marL="381000" indent="-342900">
              <a:buFont typeface="+mj-lt"/>
              <a:buAutoNum type="arabicPeriod"/>
            </a:pPr>
            <a:r>
              <a:rPr lang="en-US" sz="1600" dirty="0" smtClean="0"/>
              <a:t> </a:t>
            </a:r>
            <a:r>
              <a:rPr lang="en-US" sz="1600" b="1" dirty="0" smtClean="0">
                <a:solidFill>
                  <a:srgbClr val="FF0000"/>
                </a:solidFill>
              </a:rPr>
              <a:t>Notice</a:t>
            </a:r>
            <a:r>
              <a:rPr lang="en-US" sz="1600" dirty="0" smtClean="0">
                <a:solidFill>
                  <a:srgbClr val="FF0000"/>
                </a:solidFill>
              </a:rPr>
              <a:t> </a:t>
            </a:r>
          </a:p>
          <a:p>
            <a:pPr marL="838200" lvl="1" indent="-342900">
              <a:buFont typeface="+mj-lt"/>
              <a:buAutoNum type="alphaLcParenR"/>
            </a:pPr>
            <a:r>
              <a:rPr lang="en-US" sz="1600" dirty="0" smtClean="0">
                <a:solidFill>
                  <a:srgbClr val="FF0000"/>
                </a:solidFill>
              </a:rPr>
              <a:t>Head of school shall immediately notify the student and parent of the decision to suspend.  May be oral or in writing, but should always include a follow-up written notice if the decision is stated orally. </a:t>
            </a:r>
          </a:p>
          <a:p>
            <a:pPr marL="381000" indent="-342900">
              <a:buFont typeface="+mj-lt"/>
              <a:buAutoNum type="arabicPeriod"/>
            </a:pPr>
            <a:r>
              <a:rPr lang="en-US" sz="1600" b="1" dirty="0" smtClean="0">
                <a:solidFill>
                  <a:srgbClr val="FF0000"/>
                </a:solidFill>
              </a:rPr>
              <a:t>Contents of Notice </a:t>
            </a:r>
          </a:p>
          <a:p>
            <a:pPr marL="838200" lvl="1" indent="-342900">
              <a:buFont typeface="+mj-lt"/>
              <a:buAutoNum type="alphaLcParenR"/>
            </a:pPr>
            <a:r>
              <a:rPr lang="en-US" sz="1600" dirty="0" smtClean="0">
                <a:solidFill>
                  <a:srgbClr val="FF0000"/>
                </a:solidFill>
              </a:rPr>
              <a:t>Statement of what the student is accused of doing, basis for the accusation, statement of what school/rules policies the student is accused of violating, period of suspension, and time and place for the parent/guardian to meet with the school to review the suspension. </a:t>
            </a:r>
            <a:endParaRPr lang="en-US" sz="1600" dirty="0">
              <a:solidFill>
                <a:srgbClr val="FF0000"/>
              </a:solidFill>
            </a:endParaRPr>
          </a:p>
          <a:p>
            <a:endParaRPr sz="2000" dirty="0"/>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17</a:t>
            </a:fld>
            <a:endParaRPr dirty="0"/>
          </a:p>
        </p:txBody>
      </p:sp>
    </p:spTree>
    <p:extLst>
      <p:ext uri="{BB962C8B-B14F-4D97-AF65-F5344CB8AC3E}">
        <p14:creationId xmlns:p14="http://schemas.microsoft.com/office/powerpoint/2010/main" val="1161380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prstGeom prst="rect">
            <a:avLst/>
          </a:prstGeom>
        </p:spPr>
        <p:txBody>
          <a:bodyPr spcFirstLastPara="1" vert="horz" wrap="square" lIns="91425" tIns="91425" rIns="91425" bIns="91425" rtlCol="0" anchor="t" anchorCtr="0">
            <a:noAutofit/>
          </a:bodyPr>
          <a:lstStyle/>
          <a:p>
            <a:fld id="{00000000-1234-1234-1234-123412341234}" type="slidenum">
              <a:rPr lang="en"/>
              <a:pPr/>
              <a:t>18</a:t>
            </a:fld>
            <a:endParaRPr dirty="0"/>
          </a:p>
        </p:txBody>
      </p:sp>
      <p:sp>
        <p:nvSpPr>
          <p:cNvPr id="124" name="Shape 124"/>
          <p:cNvSpPr txBox="1">
            <a:spLocks noGrp="1"/>
          </p:cNvSpPr>
          <p:nvPr>
            <p:ph type="title" idx="4294967295"/>
          </p:nvPr>
        </p:nvSpPr>
        <p:spPr>
          <a:xfrm>
            <a:off x="1840706" y="312738"/>
            <a:ext cx="7962900" cy="1143000"/>
          </a:xfrm>
          <a:prstGeom prst="rect">
            <a:avLst/>
          </a:prstGeom>
        </p:spPr>
        <p:txBody>
          <a:bodyPr spcFirstLastPara="1" vert="horz" wrap="square" lIns="91425" tIns="91425" rIns="91425" bIns="91425" rtlCol="0" anchor="b" anchorCtr="0">
            <a:noAutofit/>
          </a:bodyPr>
          <a:lstStyle/>
          <a:p>
            <a:r>
              <a:rPr lang="en-US" sz="3200" b="1" dirty="0" smtClean="0">
                <a:solidFill>
                  <a:schemeClr val="bg1"/>
                </a:solidFill>
              </a:rPr>
              <a:t>Procedure for Suspension of 10 Days or Less</a:t>
            </a:r>
            <a:endParaRPr sz="3200" b="1" dirty="0">
              <a:solidFill>
                <a:schemeClr val="bg1"/>
              </a:solidFill>
            </a:endParaRPr>
          </a:p>
        </p:txBody>
      </p:sp>
      <p:sp>
        <p:nvSpPr>
          <p:cNvPr id="125" name="Shape 125"/>
          <p:cNvSpPr txBox="1">
            <a:spLocks noGrp="1"/>
          </p:cNvSpPr>
          <p:nvPr>
            <p:ph type="body" idx="4294967295"/>
          </p:nvPr>
        </p:nvSpPr>
        <p:spPr>
          <a:xfrm>
            <a:off x="2305050" y="1628664"/>
            <a:ext cx="6462713" cy="4735513"/>
          </a:xfrm>
          <a:prstGeom prst="rect">
            <a:avLst/>
          </a:prstGeom>
        </p:spPr>
        <p:txBody>
          <a:bodyPr spcFirstLastPara="1" vert="horz" wrap="square" lIns="91425" tIns="91425" rIns="91425" bIns="91425" rtlCol="0" anchor="t" anchorCtr="0">
            <a:noAutofit/>
          </a:bodyPr>
          <a:lstStyle/>
          <a:p>
            <a:r>
              <a:rPr lang="en-US" sz="2000" b="1" dirty="0" smtClean="0">
                <a:solidFill>
                  <a:srgbClr val="FF0000"/>
                </a:solidFill>
              </a:rPr>
              <a:t>Removal from school grounds </a:t>
            </a:r>
          </a:p>
          <a:p>
            <a:pPr lvl="1"/>
            <a:r>
              <a:rPr lang="en-US" sz="1400" dirty="0" smtClean="0">
                <a:solidFill>
                  <a:srgbClr val="FF0000"/>
                </a:solidFill>
              </a:rPr>
              <a:t>A suspended student shall be required to leave the school building and the school grounds immediately following a determination by the parent/guardian and the Head of School or designee of the best way to transfer custody of the student. </a:t>
            </a:r>
          </a:p>
          <a:p>
            <a:pPr lvl="1"/>
            <a:r>
              <a:rPr lang="en-US" sz="1400" b="1" dirty="0" smtClean="0">
                <a:solidFill>
                  <a:schemeClr val="bg1"/>
                </a:solidFill>
              </a:rPr>
              <a:t>Consider</a:t>
            </a:r>
            <a:r>
              <a:rPr lang="en-US" sz="1400" dirty="0" smtClean="0">
                <a:solidFill>
                  <a:schemeClr val="bg1"/>
                </a:solidFill>
              </a:rPr>
              <a:t>: when a parent chooses to not pick up a student </a:t>
            </a:r>
          </a:p>
          <a:p>
            <a:endParaRPr lang="en-US" sz="2000" dirty="0" smtClean="0"/>
          </a:p>
          <a:p>
            <a:r>
              <a:rPr lang="en-US" sz="2000" b="1" dirty="0" err="1" smtClean="0">
                <a:solidFill>
                  <a:srgbClr val="FF0000"/>
                </a:solidFill>
              </a:rPr>
              <a:t>Readmittance</a:t>
            </a:r>
            <a:r>
              <a:rPr lang="en-US" sz="2000" dirty="0" smtClean="0"/>
              <a:t> </a:t>
            </a:r>
          </a:p>
          <a:p>
            <a:pPr lvl="1"/>
            <a:r>
              <a:rPr lang="en-US" sz="1400" dirty="0" smtClean="0">
                <a:solidFill>
                  <a:srgbClr val="FF0000"/>
                </a:solidFill>
              </a:rPr>
              <a:t>School should make every reasonable effort to </a:t>
            </a:r>
            <a:r>
              <a:rPr lang="en-US" sz="1400" dirty="0" smtClean="0">
                <a:solidFill>
                  <a:srgbClr val="FF0000"/>
                </a:solidFill>
              </a:rPr>
              <a:t>meet </a:t>
            </a:r>
            <a:r>
              <a:rPr lang="en-US" sz="1400" dirty="0" smtClean="0">
                <a:solidFill>
                  <a:srgbClr val="FF0000"/>
                </a:solidFill>
              </a:rPr>
              <a:t>with the parent/guardian of the student during the suspension period.  However, if the Head of School or designee cannot contact the parent/guardian or if the parent/guardian fails to appear for scheduled meetings, the suspending authority may admit the student.  The Head of School or designee shall not extend a period of suspension because of the failure of the Head of School or designee to meet with the parent/guardian during the suspension. </a:t>
            </a:r>
          </a:p>
          <a:p>
            <a:endParaRPr sz="2000" dirty="0"/>
          </a:p>
        </p:txBody>
      </p:sp>
    </p:spTree>
    <p:extLst>
      <p:ext uri="{BB962C8B-B14F-4D97-AF65-F5344CB8AC3E}">
        <p14:creationId xmlns:p14="http://schemas.microsoft.com/office/powerpoint/2010/main" val="3845762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17700" y="274650"/>
            <a:ext cx="7316850" cy="1143000"/>
          </a:xfrm>
          <a:prstGeom prst="rect">
            <a:avLst/>
          </a:prstGeom>
        </p:spPr>
        <p:txBody>
          <a:bodyPr spcFirstLastPara="1" vert="horz" wrap="square" lIns="91425" tIns="91425" rIns="91425" bIns="91425" rtlCol="0" anchor="b" anchorCtr="0">
            <a:noAutofit/>
          </a:bodyPr>
          <a:lstStyle/>
          <a:p>
            <a:r>
              <a:rPr lang="en-US" sz="3200" b="1" dirty="0" smtClean="0"/>
              <a:t>Procedure for Suspension of 10 Days or Less</a:t>
            </a:r>
            <a:endParaRPr sz="3200" b="1" dirty="0"/>
          </a:p>
        </p:txBody>
      </p:sp>
      <p:sp>
        <p:nvSpPr>
          <p:cNvPr id="125" name="Shape 125"/>
          <p:cNvSpPr txBox="1">
            <a:spLocks noGrp="1"/>
          </p:cNvSpPr>
          <p:nvPr>
            <p:ph type="body" idx="1"/>
          </p:nvPr>
        </p:nvSpPr>
        <p:spPr>
          <a:xfrm>
            <a:off x="2371525" y="2286000"/>
            <a:ext cx="7907400" cy="5615350"/>
          </a:xfrm>
          <a:prstGeom prst="rect">
            <a:avLst/>
          </a:prstGeom>
        </p:spPr>
        <p:txBody>
          <a:bodyPr spcFirstLastPara="1" vert="horz" wrap="square" lIns="91425" tIns="91425" rIns="91425" bIns="91425" rtlCol="0" anchor="t" anchorCtr="0">
            <a:noAutofit/>
          </a:bodyPr>
          <a:lstStyle/>
          <a:p>
            <a:r>
              <a:rPr lang="en-US" sz="2800" b="1" dirty="0" smtClean="0">
                <a:solidFill>
                  <a:srgbClr val="FF0000"/>
                </a:solidFill>
              </a:rPr>
              <a:t>Make-up Work </a:t>
            </a:r>
          </a:p>
          <a:p>
            <a:pPr lvl="1"/>
            <a:r>
              <a:rPr lang="en-US" dirty="0" smtClean="0">
                <a:solidFill>
                  <a:srgbClr val="FF0000"/>
                </a:solidFill>
                <a:latin typeface="+mj-lt"/>
              </a:rPr>
              <a:t>School should have a policy in place for suspended students to have an opportunity make up school work during the suspension period. </a:t>
            </a:r>
          </a:p>
          <a:p>
            <a:pPr lvl="1"/>
            <a:r>
              <a:rPr lang="en-US" dirty="0" smtClean="0">
                <a:solidFill>
                  <a:srgbClr val="FF0000"/>
                </a:solidFill>
                <a:latin typeface="+mj-lt"/>
              </a:rPr>
              <a:t>The goal is to reintegrate the student back into the classroom and prevent the student from dropping out. </a:t>
            </a:r>
            <a:endParaRPr dirty="0">
              <a:solidFill>
                <a:srgbClr val="FF0000"/>
              </a:solidFill>
              <a:latin typeface="+mj-lt"/>
            </a:endParaRPr>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19</a:t>
            </a:fld>
            <a:endParaRPr dirty="0"/>
          </a:p>
        </p:txBody>
      </p:sp>
    </p:spTree>
    <p:extLst>
      <p:ext uri="{BB962C8B-B14F-4D97-AF65-F5344CB8AC3E}">
        <p14:creationId xmlns:p14="http://schemas.microsoft.com/office/powerpoint/2010/main" val="33057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2000"/>
                                        <p:tgtEl>
                                          <p:spTgt spid="125">
                                            <p:txEl>
                                              <p:pRg st="0" end="0"/>
                                            </p:txEl>
                                          </p:spTgt>
                                        </p:tgtEl>
                                      </p:cBhvr>
                                    </p:animEffect>
                                    <p:anim calcmode="lin" valueType="num">
                                      <p:cBhvr>
                                        <p:cTn id="8" dur="2000" fill="hold"/>
                                        <p:tgtEl>
                                          <p:spTgt spid="12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125">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Effect transition="in" filter="fade">
                                      <p:cBhvr>
                                        <p:cTn id="12" dur="2000"/>
                                        <p:tgtEl>
                                          <p:spTgt spid="125">
                                            <p:txEl>
                                              <p:pRg st="1" end="1"/>
                                            </p:txEl>
                                          </p:spTgt>
                                        </p:tgtEl>
                                      </p:cBhvr>
                                    </p:animEffect>
                                    <p:anim calcmode="lin" valueType="num">
                                      <p:cBhvr>
                                        <p:cTn id="13" dur="2000" fill="hold"/>
                                        <p:tgtEl>
                                          <p:spTgt spid="125">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125">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Effect transition="in" filter="fade">
                                      <p:cBhvr>
                                        <p:cTn id="17" dur="2000"/>
                                        <p:tgtEl>
                                          <p:spTgt spid="125">
                                            <p:txEl>
                                              <p:pRg st="2" end="2"/>
                                            </p:txEl>
                                          </p:spTgt>
                                        </p:tgtEl>
                                      </p:cBhvr>
                                    </p:animEffect>
                                    <p:anim calcmode="lin" valueType="num">
                                      <p:cBhvr>
                                        <p:cTn id="18" dur="2000" fill="hold"/>
                                        <p:tgtEl>
                                          <p:spTgt spid="125">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12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2209675" y="1935480"/>
            <a:ext cx="7772400" cy="2490993"/>
          </a:xfrm>
          <a:prstGeom prst="rect">
            <a:avLst/>
          </a:prstGeom>
        </p:spPr>
        <p:txBody>
          <a:bodyPr spcFirstLastPara="1" vert="horz" wrap="square" lIns="91425" tIns="91425" rIns="91425" bIns="91425" rtlCol="0" anchor="b" anchorCtr="0">
            <a:noAutofit/>
          </a:bodyPr>
          <a:lstStyle/>
          <a:p>
            <a:r>
              <a:rPr lang="en-US" sz="2000" b="1" dirty="0">
                <a:solidFill>
                  <a:schemeClr val="bg1"/>
                </a:solidFill>
              </a:rPr>
              <a:t>The following is provided for informational purposes only and is not to be construed as legal advice or </a:t>
            </a:r>
            <a:r>
              <a:rPr lang="en-US" sz="2000" b="1" dirty="0" smtClean="0">
                <a:solidFill>
                  <a:schemeClr val="bg1"/>
                </a:solidFill>
              </a:rPr>
              <a:t>a formal </a:t>
            </a:r>
            <a:r>
              <a:rPr lang="en-US" sz="2000" b="1" dirty="0">
                <a:solidFill>
                  <a:schemeClr val="bg1"/>
                </a:solidFill>
              </a:rPr>
              <a:t>legal opinion on the behalf of the author or CSI.  Use of this information does not create an attorney-client relationship, nor is the creation of such relationship intended by the provision of this information.  This information does not constitute a formal administrative opinion on behalf of CSI.  CSI recommends that each school contact its attorney to obtain legal advice with respect to any particular issue</a:t>
            </a:r>
            <a:r>
              <a:rPr lang="en-US" sz="2000" b="1" dirty="0" smtClean="0">
                <a:solidFill>
                  <a:schemeClr val="bg1"/>
                </a:solidFill>
              </a:rPr>
              <a:t>.</a:t>
            </a:r>
            <a:r>
              <a:rPr lang="en-US" sz="2000" b="1" dirty="0">
                <a:solidFill>
                  <a:schemeClr val="bg1"/>
                </a:solidFill>
              </a:rPr>
              <a:t> </a:t>
            </a:r>
            <a:r>
              <a:rPr lang="en-US" sz="1600" dirty="0"/>
              <a:t/>
            </a:r>
            <a:br>
              <a:rPr lang="en-US" sz="1600" dirty="0"/>
            </a:br>
            <a:r>
              <a:rPr lang="en-US" sz="1600" dirty="0" smtClean="0"/>
              <a:t> </a:t>
            </a:r>
            <a:endParaRPr sz="1600" dirty="0"/>
          </a:p>
        </p:txBody>
      </p:sp>
      <p:sp>
        <p:nvSpPr>
          <p:cNvPr id="113" name="Shape 113"/>
          <p:cNvSpPr txBox="1">
            <a:spLocks noGrp="1"/>
          </p:cNvSpPr>
          <p:nvPr>
            <p:ph type="sldNum" idx="12"/>
          </p:nvPr>
        </p:nvSpPr>
        <p:spPr>
          <a:xfrm>
            <a:off x="1523875" y="6440375"/>
            <a:ext cx="91440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2</a:t>
            </a:fld>
            <a:endParaRPr dirty="0"/>
          </a:p>
        </p:txBody>
      </p:sp>
    </p:spTree>
    <p:extLst>
      <p:ext uri="{BB962C8B-B14F-4D97-AF65-F5344CB8AC3E}">
        <p14:creationId xmlns:p14="http://schemas.microsoft.com/office/powerpoint/2010/main" val="941557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prstGeom prst="rect">
            <a:avLst/>
          </a:prstGeom>
        </p:spPr>
        <p:txBody>
          <a:bodyPr spcFirstLastPara="1" vert="horz" wrap="square" lIns="91425" tIns="91425" rIns="91425" bIns="91425" rtlCol="0" anchor="t" anchorCtr="0">
            <a:noAutofit/>
          </a:bodyPr>
          <a:lstStyle/>
          <a:p>
            <a:fld id="{00000000-1234-1234-1234-123412341234}" type="slidenum">
              <a:rPr lang="en"/>
              <a:pPr/>
              <a:t>20</a:t>
            </a:fld>
            <a:endParaRPr dirty="0"/>
          </a:p>
        </p:txBody>
      </p:sp>
      <p:pic>
        <p:nvPicPr>
          <p:cNvPr id="3" name="Picture 2"/>
          <p:cNvPicPr>
            <a:picLocks noChangeAspect="1"/>
          </p:cNvPicPr>
          <p:nvPr/>
        </p:nvPicPr>
        <p:blipFill>
          <a:blip r:embed="rId3"/>
          <a:stretch>
            <a:fillRect/>
          </a:stretch>
        </p:blipFill>
        <p:spPr>
          <a:xfrm>
            <a:off x="642422" y="1041992"/>
            <a:ext cx="11311196" cy="4625162"/>
          </a:xfrm>
          <a:prstGeom prst="rect">
            <a:avLst/>
          </a:prstGeom>
        </p:spPr>
      </p:pic>
    </p:spTree>
    <p:extLst>
      <p:ext uri="{BB962C8B-B14F-4D97-AF65-F5344CB8AC3E}">
        <p14:creationId xmlns:p14="http://schemas.microsoft.com/office/powerpoint/2010/main" val="2496550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prstGeom prst="rect">
            <a:avLst/>
          </a:prstGeom>
        </p:spPr>
        <p:txBody>
          <a:bodyPr spcFirstLastPara="1" vert="horz" wrap="square" lIns="91425" tIns="91425" rIns="91425" bIns="91425" rtlCol="0" anchor="t" anchorCtr="0">
            <a:noAutofit/>
          </a:bodyPr>
          <a:lstStyle/>
          <a:p>
            <a:fld id="{00000000-1234-1234-1234-123412341234}" type="slidenum">
              <a:rPr lang="en"/>
              <a:pPr/>
              <a:t>21</a:t>
            </a:fld>
            <a:endParaRPr dirty="0"/>
          </a:p>
        </p:txBody>
      </p:sp>
      <p:pic>
        <p:nvPicPr>
          <p:cNvPr id="2" name="Picture 1"/>
          <p:cNvPicPr>
            <a:picLocks noChangeAspect="1"/>
          </p:cNvPicPr>
          <p:nvPr/>
        </p:nvPicPr>
        <p:blipFill>
          <a:blip r:embed="rId3"/>
          <a:stretch>
            <a:fillRect/>
          </a:stretch>
        </p:blipFill>
        <p:spPr>
          <a:xfrm>
            <a:off x="482600" y="765544"/>
            <a:ext cx="11252200" cy="5305056"/>
          </a:xfrm>
          <a:prstGeom prst="rect">
            <a:avLst/>
          </a:prstGeom>
        </p:spPr>
      </p:pic>
    </p:spTree>
    <p:extLst>
      <p:ext uri="{BB962C8B-B14F-4D97-AF65-F5344CB8AC3E}">
        <p14:creationId xmlns:p14="http://schemas.microsoft.com/office/powerpoint/2010/main" val="2288932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17700" y="274650"/>
            <a:ext cx="6462600" cy="1143000"/>
          </a:xfrm>
          <a:prstGeom prst="rect">
            <a:avLst/>
          </a:prstGeom>
        </p:spPr>
        <p:txBody>
          <a:bodyPr spcFirstLastPara="1" vert="horz" wrap="square" lIns="91425" tIns="91425" rIns="91425" bIns="91425" rtlCol="0" anchor="b" anchorCtr="0">
            <a:noAutofit/>
          </a:bodyPr>
          <a:lstStyle/>
          <a:p>
            <a:r>
              <a:rPr lang="en-US" sz="4000" b="1" dirty="0" smtClean="0"/>
              <a:t>Procedure for Expulsion </a:t>
            </a:r>
            <a:endParaRPr sz="4000" b="1" dirty="0"/>
          </a:p>
        </p:txBody>
      </p:sp>
      <p:sp>
        <p:nvSpPr>
          <p:cNvPr id="125" name="Shape 125"/>
          <p:cNvSpPr txBox="1">
            <a:spLocks noGrp="1"/>
          </p:cNvSpPr>
          <p:nvPr>
            <p:ph type="body" idx="1"/>
          </p:nvPr>
        </p:nvSpPr>
        <p:spPr>
          <a:xfrm>
            <a:off x="1066800" y="1831450"/>
            <a:ext cx="7813500" cy="4736400"/>
          </a:xfrm>
          <a:prstGeom prst="rect">
            <a:avLst/>
          </a:prstGeom>
        </p:spPr>
        <p:txBody>
          <a:bodyPr spcFirstLastPara="1" vert="horz" wrap="square" lIns="91425" tIns="91425" rIns="91425" bIns="91425" rtlCol="0" anchor="t" anchorCtr="0">
            <a:noAutofit/>
          </a:bodyPr>
          <a:lstStyle/>
          <a:p>
            <a:r>
              <a:rPr lang="en-US" b="1" dirty="0" smtClean="0"/>
              <a:t>Notice</a:t>
            </a:r>
          </a:p>
          <a:p>
            <a:pPr lvl="1"/>
            <a:r>
              <a:rPr lang="en-US" dirty="0" smtClean="0"/>
              <a:t>Prior to the date of the expulsion, Head of School will provide written notice of the action as soon as possible. </a:t>
            </a:r>
            <a:endParaRPr lang="en-US" dirty="0"/>
          </a:p>
          <a:p>
            <a:r>
              <a:rPr lang="en-US" b="1" dirty="0" smtClean="0"/>
              <a:t>Contents of notice</a:t>
            </a:r>
          </a:p>
          <a:p>
            <a:pPr lvl="1"/>
            <a:r>
              <a:rPr lang="en-US" dirty="0"/>
              <a:t>A statement of the reasons alleged for the contemplated denial of admission or expulsion;</a:t>
            </a:r>
          </a:p>
          <a:p>
            <a:pPr lvl="1"/>
            <a:r>
              <a:rPr lang="en-US" dirty="0"/>
              <a:t>A statement that a hearing on the question of expulsion or denial of </a:t>
            </a:r>
            <a:r>
              <a:rPr lang="en-US" dirty="0" smtClean="0"/>
              <a:t>admission will be held;</a:t>
            </a:r>
            <a:endParaRPr lang="en-US" dirty="0"/>
          </a:p>
          <a:p>
            <a:pPr lvl="1"/>
            <a:r>
              <a:rPr lang="en-US" dirty="0"/>
              <a:t>A statement of the date, time, and place of the </a:t>
            </a:r>
            <a:r>
              <a:rPr lang="en-US" dirty="0" smtClean="0"/>
              <a:t>hearing;</a:t>
            </a:r>
            <a:endParaRPr lang="en-US" dirty="0"/>
          </a:p>
          <a:p>
            <a:pPr lvl="1"/>
            <a:r>
              <a:rPr lang="en-US" dirty="0"/>
              <a:t>A statement that the student may be present at the hearing and hear all information against him or her, that the student will have an opportunity to present defending or clarifying information, and that the student may be accompanied and represented by a parent/guardian and an attorney; </a:t>
            </a:r>
          </a:p>
          <a:p>
            <a:pPr lvl="1"/>
            <a:r>
              <a:rPr lang="en-US" dirty="0"/>
              <a:t>A statement that failure to participate in such hearing constitutes a waiver of further rights in the manner. </a:t>
            </a:r>
          </a:p>
          <a:p>
            <a:endParaRPr lang="en-US" dirty="0" smtClean="0">
              <a:solidFill>
                <a:srgbClr val="FF0000"/>
              </a:solidFill>
            </a:endParaRPr>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22</a:t>
            </a:fld>
            <a:endParaRPr dirty="0"/>
          </a:p>
        </p:txBody>
      </p:sp>
    </p:spTree>
    <p:extLst>
      <p:ext uri="{BB962C8B-B14F-4D97-AF65-F5344CB8AC3E}">
        <p14:creationId xmlns:p14="http://schemas.microsoft.com/office/powerpoint/2010/main" val="1208573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17700" y="274650"/>
            <a:ext cx="6462600" cy="1143000"/>
          </a:xfrm>
          <a:prstGeom prst="rect">
            <a:avLst/>
          </a:prstGeom>
        </p:spPr>
        <p:txBody>
          <a:bodyPr spcFirstLastPara="1" vert="horz" wrap="square" lIns="91425" tIns="91425" rIns="91425" bIns="91425" rtlCol="0" anchor="b" anchorCtr="0">
            <a:noAutofit/>
          </a:bodyPr>
          <a:lstStyle/>
          <a:p>
            <a:r>
              <a:rPr lang="en-US" sz="4000" b="1" dirty="0" smtClean="0"/>
              <a:t>Procedure for Expulsion </a:t>
            </a:r>
            <a:endParaRPr sz="4000" b="1" dirty="0"/>
          </a:p>
        </p:txBody>
      </p:sp>
      <p:sp>
        <p:nvSpPr>
          <p:cNvPr id="125" name="Shape 125"/>
          <p:cNvSpPr txBox="1">
            <a:spLocks noGrp="1"/>
          </p:cNvSpPr>
          <p:nvPr>
            <p:ph type="body" idx="1"/>
          </p:nvPr>
        </p:nvSpPr>
        <p:spPr>
          <a:xfrm>
            <a:off x="1066800" y="1831450"/>
            <a:ext cx="7813500" cy="4736400"/>
          </a:xfrm>
          <a:prstGeom prst="rect">
            <a:avLst/>
          </a:prstGeom>
        </p:spPr>
        <p:txBody>
          <a:bodyPr spcFirstLastPara="1" vert="horz" wrap="square" lIns="91425" tIns="91425" rIns="91425" bIns="91425" rtlCol="0" anchor="t" anchorCtr="0">
            <a:noAutofit/>
          </a:bodyPr>
          <a:lstStyle/>
          <a:p>
            <a:r>
              <a:rPr lang="en-US" b="1" dirty="0" smtClean="0"/>
              <a:t>Conduct of Hearing </a:t>
            </a:r>
          </a:p>
          <a:p>
            <a:pPr lvl="1"/>
            <a:r>
              <a:rPr lang="en-US" sz="2400" dirty="0" smtClean="0"/>
              <a:t>Should be conducted by a hearing officer. </a:t>
            </a:r>
          </a:p>
          <a:p>
            <a:pPr lvl="1"/>
            <a:r>
              <a:rPr lang="en-US" sz="2400" dirty="0" smtClean="0"/>
              <a:t>A sufficient record should be kept for any future appeals. </a:t>
            </a:r>
          </a:p>
          <a:p>
            <a:pPr lvl="1"/>
            <a:r>
              <a:rPr lang="en-US" sz="2400" dirty="0" smtClean="0">
                <a:solidFill>
                  <a:srgbClr val="FF0000"/>
                </a:solidFill>
              </a:rPr>
              <a:t>The hearing officer will forward its findings to the Executive Officer designated by the Governing Board who will make the final decision. </a:t>
            </a:r>
          </a:p>
          <a:p>
            <a:pPr lvl="1"/>
            <a:r>
              <a:rPr lang="en-US" sz="2400" dirty="0" smtClean="0">
                <a:solidFill>
                  <a:srgbClr val="FF0000"/>
                </a:solidFill>
              </a:rPr>
              <a:t>The Executive Officer will render a decision no later than five school days. </a:t>
            </a:r>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23</a:t>
            </a:fld>
            <a:endParaRPr dirty="0"/>
          </a:p>
        </p:txBody>
      </p:sp>
    </p:spTree>
    <p:extLst>
      <p:ext uri="{BB962C8B-B14F-4D97-AF65-F5344CB8AC3E}">
        <p14:creationId xmlns:p14="http://schemas.microsoft.com/office/powerpoint/2010/main" val="816652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prstGeom prst="rect">
            <a:avLst/>
          </a:prstGeom>
        </p:spPr>
        <p:txBody>
          <a:bodyPr spcFirstLastPara="1" vert="horz" wrap="square" lIns="91425" tIns="91425" rIns="91425" bIns="91425" rtlCol="0" anchor="t" anchorCtr="0">
            <a:noAutofit/>
          </a:bodyPr>
          <a:lstStyle/>
          <a:p>
            <a:fld id="{00000000-1234-1234-1234-123412341234}" type="slidenum">
              <a:rPr lang="en"/>
              <a:pPr/>
              <a:t>24</a:t>
            </a:fld>
            <a:endParaRPr dirty="0"/>
          </a:p>
        </p:txBody>
      </p:sp>
      <p:sp>
        <p:nvSpPr>
          <p:cNvPr id="124" name="Shape 124"/>
          <p:cNvSpPr txBox="1">
            <a:spLocks noGrp="1"/>
          </p:cNvSpPr>
          <p:nvPr>
            <p:ph type="title" idx="4294967295"/>
          </p:nvPr>
        </p:nvSpPr>
        <p:spPr>
          <a:xfrm>
            <a:off x="2228850" y="179388"/>
            <a:ext cx="6462713" cy="1143000"/>
          </a:xfrm>
          <a:prstGeom prst="rect">
            <a:avLst/>
          </a:prstGeom>
        </p:spPr>
        <p:txBody>
          <a:bodyPr spcFirstLastPara="1" vert="horz" wrap="square" lIns="91425" tIns="91425" rIns="91425" bIns="91425" rtlCol="0" anchor="b" anchorCtr="0">
            <a:noAutofit/>
          </a:bodyPr>
          <a:lstStyle/>
          <a:p>
            <a:pPr algn="ctr"/>
            <a:r>
              <a:rPr lang="en-US" sz="4400" b="1" dirty="0" smtClean="0">
                <a:solidFill>
                  <a:schemeClr val="bg1"/>
                </a:solidFill>
              </a:rPr>
              <a:t>Appeal</a:t>
            </a:r>
            <a:endParaRPr sz="4400" b="1" dirty="0">
              <a:solidFill>
                <a:schemeClr val="bg1"/>
              </a:solidFill>
            </a:endParaRPr>
          </a:p>
        </p:txBody>
      </p:sp>
      <p:sp>
        <p:nvSpPr>
          <p:cNvPr id="125" name="Shape 125"/>
          <p:cNvSpPr txBox="1">
            <a:spLocks noGrp="1"/>
          </p:cNvSpPr>
          <p:nvPr>
            <p:ph type="body" idx="4294967295"/>
          </p:nvPr>
        </p:nvSpPr>
        <p:spPr>
          <a:xfrm>
            <a:off x="2000250" y="1322388"/>
            <a:ext cx="7813675" cy="4735513"/>
          </a:xfrm>
          <a:prstGeom prst="rect">
            <a:avLst/>
          </a:prstGeom>
        </p:spPr>
        <p:txBody>
          <a:bodyPr spcFirstLastPara="1" vert="horz" wrap="square" lIns="91425" tIns="91425" rIns="91425" bIns="91425" rtlCol="0" anchor="t" anchorCtr="0">
            <a:noAutofit/>
          </a:bodyPr>
          <a:lstStyle/>
          <a:p>
            <a:r>
              <a:rPr lang="en-US" dirty="0" smtClean="0">
                <a:solidFill>
                  <a:srgbClr val="FF0000"/>
                </a:solidFill>
              </a:rPr>
              <a:t>Student or guardian may appeal in writing within 10 days of the Executive Officer’s decision.  </a:t>
            </a:r>
          </a:p>
          <a:p>
            <a:r>
              <a:rPr lang="en-US" sz="2400" dirty="0" smtClean="0">
                <a:solidFill>
                  <a:srgbClr val="FF0000"/>
                </a:solidFill>
              </a:rPr>
              <a:t>The Governing Board will set the matter for hearing at its next regular meeting </a:t>
            </a:r>
          </a:p>
          <a:p>
            <a:pPr lvl="1"/>
            <a:r>
              <a:rPr lang="en-US" dirty="0" smtClean="0">
                <a:solidFill>
                  <a:srgbClr val="FF0000"/>
                </a:solidFill>
                <a:latin typeface="+mj-lt"/>
              </a:rPr>
              <a:t>During this time, the 25 </a:t>
            </a:r>
            <a:r>
              <a:rPr lang="en-US" dirty="0" smtClean="0">
                <a:solidFill>
                  <a:srgbClr val="FF0000"/>
                </a:solidFill>
                <a:latin typeface="+mj-lt"/>
              </a:rPr>
              <a:t>school day </a:t>
            </a:r>
            <a:r>
              <a:rPr lang="en-US" dirty="0" smtClean="0">
                <a:solidFill>
                  <a:srgbClr val="FF0000"/>
                </a:solidFill>
                <a:latin typeface="+mj-lt"/>
              </a:rPr>
              <a:t>suspension rule is still in place and the Governing Board may have to call a special meeting to ensure this timeline is met. </a:t>
            </a:r>
          </a:p>
          <a:p>
            <a:pPr marL="533400" lvl="1" indent="0">
              <a:buNone/>
            </a:pPr>
            <a:endParaRPr lang="en-US" dirty="0">
              <a:solidFill>
                <a:srgbClr val="FF0000"/>
              </a:solidFill>
              <a:latin typeface="+mj-lt"/>
            </a:endParaRPr>
          </a:p>
          <a:p>
            <a:pPr marL="533400" lvl="1" indent="0">
              <a:buNone/>
            </a:pPr>
            <a:r>
              <a:rPr lang="en-US" b="1" u="sng" dirty="0" smtClean="0">
                <a:solidFill>
                  <a:srgbClr val="FF0000"/>
                </a:solidFill>
                <a:latin typeface="+mj-lt"/>
              </a:rPr>
              <a:t>NOTE: If you do not have the waiver for 22-33-105(7)(b), then expulsions appeals are heard before the CSI Governing Board, not the school’s governing board. This waiver only waives the school out of this procedure for appeals to go to the CSI Governing Board. The school is still bound by the other provisions in 22-33-105 and 22-33-106. </a:t>
            </a:r>
            <a:endParaRPr lang="en-US" b="1" u="sng" dirty="0">
              <a:solidFill>
                <a:srgbClr val="FF0000"/>
              </a:solidFill>
              <a:latin typeface="+mj-lt"/>
            </a:endParaRPr>
          </a:p>
        </p:txBody>
      </p:sp>
    </p:spTree>
    <p:extLst>
      <p:ext uri="{BB962C8B-B14F-4D97-AF65-F5344CB8AC3E}">
        <p14:creationId xmlns:p14="http://schemas.microsoft.com/office/powerpoint/2010/main" val="238999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124"/>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prstGeom prst="rect">
            <a:avLst/>
          </a:prstGeom>
        </p:spPr>
        <p:txBody>
          <a:bodyPr spcFirstLastPara="1" vert="horz" wrap="square" lIns="91425" tIns="91425" rIns="91425" bIns="91425" rtlCol="0" anchor="t" anchorCtr="0">
            <a:noAutofit/>
          </a:bodyPr>
          <a:lstStyle/>
          <a:p>
            <a:fld id="{00000000-1234-1234-1234-123412341234}" type="slidenum">
              <a:rPr lang="en"/>
              <a:pPr/>
              <a:t>25</a:t>
            </a:fld>
            <a:endParaRPr dirty="0"/>
          </a:p>
        </p:txBody>
      </p:sp>
      <p:sp>
        <p:nvSpPr>
          <p:cNvPr id="124" name="Shape 124"/>
          <p:cNvSpPr txBox="1">
            <a:spLocks noGrp="1"/>
          </p:cNvSpPr>
          <p:nvPr>
            <p:ph type="title" idx="4294967295"/>
          </p:nvPr>
        </p:nvSpPr>
        <p:spPr>
          <a:xfrm>
            <a:off x="1570830" y="331788"/>
            <a:ext cx="6462713" cy="1143000"/>
          </a:xfrm>
          <a:prstGeom prst="rect">
            <a:avLst/>
          </a:prstGeom>
        </p:spPr>
        <p:txBody>
          <a:bodyPr spcFirstLastPara="1" vert="horz" wrap="square" lIns="91425" tIns="91425" rIns="91425" bIns="91425" rtlCol="0" anchor="b" anchorCtr="0">
            <a:noAutofit/>
          </a:bodyPr>
          <a:lstStyle/>
          <a:p>
            <a:r>
              <a:rPr lang="en-US" sz="4400" b="1" dirty="0" smtClean="0">
                <a:solidFill>
                  <a:schemeClr val="bg1"/>
                </a:solidFill>
              </a:rPr>
              <a:t>Appeal</a:t>
            </a:r>
            <a:endParaRPr sz="4400" b="1" dirty="0">
              <a:solidFill>
                <a:schemeClr val="bg1"/>
              </a:solidFill>
            </a:endParaRPr>
          </a:p>
        </p:txBody>
      </p:sp>
      <p:sp>
        <p:nvSpPr>
          <p:cNvPr id="125" name="Shape 125"/>
          <p:cNvSpPr txBox="1">
            <a:spLocks noGrp="1"/>
          </p:cNvSpPr>
          <p:nvPr>
            <p:ph type="body" idx="4294967295"/>
          </p:nvPr>
        </p:nvSpPr>
        <p:spPr>
          <a:xfrm>
            <a:off x="895350" y="1837614"/>
            <a:ext cx="7813675" cy="4735513"/>
          </a:xfrm>
          <a:prstGeom prst="rect">
            <a:avLst/>
          </a:prstGeom>
        </p:spPr>
        <p:txBody>
          <a:bodyPr spcFirstLastPara="1" vert="horz" wrap="square" lIns="91425" tIns="91425" rIns="91425" bIns="91425" rtlCol="0" anchor="t" anchorCtr="0">
            <a:noAutofit/>
          </a:bodyPr>
          <a:lstStyle/>
          <a:p>
            <a:r>
              <a:rPr lang="en-US" dirty="0" smtClean="0">
                <a:solidFill>
                  <a:schemeClr val="bg1"/>
                </a:solidFill>
              </a:rPr>
              <a:t>Appeals should be heard in Executive Session.  </a:t>
            </a:r>
          </a:p>
          <a:p>
            <a:endParaRPr lang="en-US" b="1" u="sng" dirty="0">
              <a:solidFill>
                <a:schemeClr val="bg1"/>
              </a:solidFill>
            </a:endParaRPr>
          </a:p>
          <a:p>
            <a:r>
              <a:rPr lang="en-US" dirty="0" smtClean="0">
                <a:solidFill>
                  <a:schemeClr val="bg1"/>
                </a:solidFill>
              </a:rPr>
              <a:t>Upon conclusion of review, the Governing Board may vote to affirm, reverse, or modify the Executive Officer’s decision. </a:t>
            </a:r>
          </a:p>
          <a:p>
            <a:endParaRPr lang="en-US" dirty="0">
              <a:solidFill>
                <a:schemeClr val="bg1"/>
              </a:solidFill>
            </a:endParaRPr>
          </a:p>
          <a:p>
            <a:r>
              <a:rPr lang="en-US" dirty="0" smtClean="0">
                <a:solidFill>
                  <a:schemeClr val="bg1"/>
                </a:solidFill>
              </a:rPr>
              <a:t>Any written public order should be redacted to ensure compliance with FERPA. </a:t>
            </a:r>
            <a:endParaRPr lang="en-US" dirty="0">
              <a:solidFill>
                <a:schemeClr val="bg1"/>
              </a:solidFill>
            </a:endParaRPr>
          </a:p>
        </p:txBody>
      </p:sp>
    </p:spTree>
    <p:extLst>
      <p:ext uri="{BB962C8B-B14F-4D97-AF65-F5344CB8AC3E}">
        <p14:creationId xmlns:p14="http://schemas.microsoft.com/office/powerpoint/2010/main" val="7024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24"/>
                                        </p:tgtEl>
                                        <p:attrNameLst>
                                          <p:attrName>ppt_x</p:attrName>
                                          <p:attrName>ppt_y</p:attrName>
                                        </p:attrNameLst>
                                      </p:cBhvr>
                                    </p:animMotion>
                                    <p:animRot by="1500000">
                                      <p:cBhvr>
                                        <p:cTn id="7" dur="125" fill="hold">
                                          <p:stCondLst>
                                            <p:cond delay="0"/>
                                          </p:stCondLst>
                                        </p:cTn>
                                        <p:tgtEl>
                                          <p:spTgt spid="124"/>
                                        </p:tgtEl>
                                        <p:attrNameLst>
                                          <p:attrName>r</p:attrName>
                                        </p:attrNameLst>
                                      </p:cBhvr>
                                    </p:animRot>
                                    <p:animRot by="-1500000">
                                      <p:cBhvr>
                                        <p:cTn id="8" dur="125" fill="hold">
                                          <p:stCondLst>
                                            <p:cond delay="125"/>
                                          </p:stCondLst>
                                        </p:cTn>
                                        <p:tgtEl>
                                          <p:spTgt spid="124"/>
                                        </p:tgtEl>
                                        <p:attrNameLst>
                                          <p:attrName>r</p:attrName>
                                        </p:attrNameLst>
                                      </p:cBhvr>
                                    </p:animRot>
                                    <p:animRot by="-1500000">
                                      <p:cBhvr>
                                        <p:cTn id="9" dur="125" fill="hold">
                                          <p:stCondLst>
                                            <p:cond delay="250"/>
                                          </p:stCondLst>
                                        </p:cTn>
                                        <p:tgtEl>
                                          <p:spTgt spid="124"/>
                                        </p:tgtEl>
                                        <p:attrNameLst>
                                          <p:attrName>r</p:attrName>
                                        </p:attrNameLst>
                                      </p:cBhvr>
                                    </p:animRot>
                                    <p:animRot by="1500000">
                                      <p:cBhvr>
                                        <p:cTn id="10" dur="125" fill="hold">
                                          <p:stCondLst>
                                            <p:cond delay="375"/>
                                          </p:stCondLst>
                                        </p:cTn>
                                        <p:tgtEl>
                                          <p:spTgt spid="1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26</a:t>
            </a:fld>
            <a:endParaRPr dirty="0"/>
          </a:p>
        </p:txBody>
      </p:sp>
      <p:pic>
        <p:nvPicPr>
          <p:cNvPr id="3" name="Picture 2"/>
          <p:cNvPicPr>
            <a:picLocks noChangeAspect="1"/>
          </p:cNvPicPr>
          <p:nvPr/>
        </p:nvPicPr>
        <p:blipFill>
          <a:blip r:embed="rId3"/>
          <a:stretch>
            <a:fillRect/>
          </a:stretch>
        </p:blipFill>
        <p:spPr>
          <a:xfrm>
            <a:off x="723900" y="469901"/>
            <a:ext cx="10261600" cy="5489708"/>
          </a:xfrm>
          <a:prstGeom prst="rect">
            <a:avLst/>
          </a:prstGeom>
        </p:spPr>
      </p:pic>
    </p:spTree>
    <p:extLst>
      <p:ext uri="{BB962C8B-B14F-4D97-AF65-F5344CB8AC3E}">
        <p14:creationId xmlns:p14="http://schemas.microsoft.com/office/powerpoint/2010/main" val="2022787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prstGeom prst="rect">
            <a:avLst/>
          </a:prstGeom>
        </p:spPr>
        <p:txBody>
          <a:bodyPr spcFirstLastPara="1" vert="horz" wrap="square" lIns="91425" tIns="91425" rIns="91425" bIns="91425" rtlCol="0" anchor="t" anchorCtr="0">
            <a:noAutofit/>
          </a:bodyPr>
          <a:lstStyle/>
          <a:p>
            <a:fld id="{00000000-1234-1234-1234-123412341234}" type="slidenum">
              <a:rPr lang="en"/>
              <a:pPr/>
              <a:t>27</a:t>
            </a:fld>
            <a:endParaRPr dirty="0"/>
          </a:p>
        </p:txBody>
      </p:sp>
      <p:pic>
        <p:nvPicPr>
          <p:cNvPr id="2" name="Picture 1"/>
          <p:cNvPicPr>
            <a:picLocks noChangeAspect="1"/>
          </p:cNvPicPr>
          <p:nvPr/>
        </p:nvPicPr>
        <p:blipFill>
          <a:blip r:embed="rId3"/>
          <a:stretch>
            <a:fillRect/>
          </a:stretch>
        </p:blipFill>
        <p:spPr>
          <a:xfrm>
            <a:off x="409515" y="1193800"/>
            <a:ext cx="10952945" cy="4305299"/>
          </a:xfrm>
          <a:prstGeom prst="rect">
            <a:avLst/>
          </a:prstGeom>
        </p:spPr>
      </p:pic>
    </p:spTree>
    <p:extLst>
      <p:ext uri="{BB962C8B-B14F-4D97-AF65-F5344CB8AC3E}">
        <p14:creationId xmlns:p14="http://schemas.microsoft.com/office/powerpoint/2010/main" val="8541295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17700" y="274650"/>
            <a:ext cx="6462600" cy="1143000"/>
          </a:xfrm>
          <a:prstGeom prst="rect">
            <a:avLst/>
          </a:prstGeom>
        </p:spPr>
        <p:txBody>
          <a:bodyPr spcFirstLastPara="1" vert="horz" wrap="square" lIns="91425" tIns="91425" rIns="91425" bIns="91425" rtlCol="0" anchor="b" anchorCtr="0">
            <a:noAutofit/>
          </a:bodyPr>
          <a:lstStyle/>
          <a:p>
            <a:r>
              <a:rPr lang="en-US" sz="3200" b="1" dirty="0" err="1" smtClean="0"/>
              <a:t>Readmittance</a:t>
            </a:r>
            <a:r>
              <a:rPr lang="en-US" sz="3200" b="1" dirty="0" smtClean="0"/>
              <a:t> after Expulsion </a:t>
            </a:r>
            <a:endParaRPr sz="3200" b="1" dirty="0"/>
          </a:p>
        </p:txBody>
      </p:sp>
      <p:sp>
        <p:nvSpPr>
          <p:cNvPr id="125" name="Shape 125"/>
          <p:cNvSpPr txBox="1">
            <a:spLocks noGrp="1"/>
          </p:cNvSpPr>
          <p:nvPr>
            <p:ph type="body" idx="1"/>
          </p:nvPr>
        </p:nvSpPr>
        <p:spPr>
          <a:xfrm>
            <a:off x="1066800" y="1831450"/>
            <a:ext cx="7813500" cy="4736400"/>
          </a:xfrm>
          <a:prstGeom prst="rect">
            <a:avLst/>
          </a:prstGeom>
        </p:spPr>
        <p:txBody>
          <a:bodyPr spcFirstLastPara="1" vert="horz" wrap="square" lIns="91425" tIns="91425" rIns="91425" bIns="91425" rtlCol="0" anchor="t" anchorCtr="0">
            <a:noAutofit/>
          </a:bodyPr>
          <a:lstStyle/>
          <a:p>
            <a:r>
              <a:rPr lang="en-US" dirty="0" smtClean="0"/>
              <a:t>Your </a:t>
            </a:r>
            <a:r>
              <a:rPr lang="en-US" dirty="0" err="1" smtClean="0"/>
              <a:t>readmittance</a:t>
            </a:r>
            <a:r>
              <a:rPr lang="en-US" dirty="0" smtClean="0"/>
              <a:t> procedure for expelled students should include whether or not the child must apply and reenroll in the school or if the school holds that spot for them after the expulsion period has ended </a:t>
            </a:r>
          </a:p>
          <a:p>
            <a:endParaRPr lang="en-US" dirty="0"/>
          </a:p>
          <a:p>
            <a:r>
              <a:rPr lang="en-US" dirty="0" smtClean="0"/>
              <a:t>This is not a settled legal question. You should ask your legal counsel on how your school should proceed. </a:t>
            </a:r>
          </a:p>
          <a:p>
            <a:pPr marL="38100" indent="0">
              <a:buNone/>
            </a:pPr>
            <a:endParaRPr lang="en-US" dirty="0"/>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28</a:t>
            </a:fld>
            <a:endParaRPr dirty="0"/>
          </a:p>
        </p:txBody>
      </p:sp>
    </p:spTree>
    <p:extLst>
      <p:ext uri="{BB962C8B-B14F-4D97-AF65-F5344CB8AC3E}">
        <p14:creationId xmlns:p14="http://schemas.microsoft.com/office/powerpoint/2010/main" val="1351356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17700" y="274650"/>
            <a:ext cx="6462600" cy="1143000"/>
          </a:xfrm>
          <a:prstGeom prst="rect">
            <a:avLst/>
          </a:prstGeom>
        </p:spPr>
        <p:txBody>
          <a:bodyPr spcFirstLastPara="1" vert="horz" wrap="square" lIns="91425" tIns="91425" rIns="91425" bIns="91425" rtlCol="0" anchor="b" anchorCtr="0">
            <a:noAutofit/>
          </a:bodyPr>
          <a:lstStyle/>
          <a:p>
            <a:r>
              <a:rPr lang="en-US" sz="3200" b="1" dirty="0" smtClean="0"/>
              <a:t>Discipline Related to Title IX </a:t>
            </a:r>
            <a:endParaRPr sz="3200" b="1" dirty="0"/>
          </a:p>
        </p:txBody>
      </p:sp>
      <p:sp>
        <p:nvSpPr>
          <p:cNvPr id="125" name="Shape 125"/>
          <p:cNvSpPr txBox="1">
            <a:spLocks noGrp="1"/>
          </p:cNvSpPr>
          <p:nvPr>
            <p:ph type="body" idx="1"/>
          </p:nvPr>
        </p:nvSpPr>
        <p:spPr>
          <a:xfrm>
            <a:off x="1066800" y="1831450"/>
            <a:ext cx="7813500" cy="4736400"/>
          </a:xfrm>
          <a:prstGeom prst="rect">
            <a:avLst/>
          </a:prstGeom>
        </p:spPr>
        <p:txBody>
          <a:bodyPr spcFirstLastPara="1" vert="horz" wrap="square" lIns="91425" tIns="91425" rIns="91425" bIns="91425" rtlCol="0" anchor="t" anchorCtr="0">
            <a:noAutofit/>
          </a:bodyPr>
          <a:lstStyle/>
          <a:p>
            <a:r>
              <a:rPr lang="en-US" dirty="0" smtClean="0"/>
              <a:t>The Legal &amp; Policy team will be providing a Title IX webinar and training this year which will go in depth about all things Title IX in a K-12 school</a:t>
            </a:r>
          </a:p>
          <a:p>
            <a:r>
              <a:rPr lang="en-US" dirty="0" smtClean="0"/>
              <a:t>If you are in the process of completing a Title IX investigation and are considering discipline related to the conduct at issue, ensure that your legal counsel has been consulted. </a:t>
            </a:r>
          </a:p>
          <a:p>
            <a:pPr marL="38100" indent="0">
              <a:buNone/>
            </a:pPr>
            <a:endParaRPr lang="en-US" dirty="0"/>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29</a:t>
            </a:fld>
            <a:endParaRPr dirty="0"/>
          </a:p>
        </p:txBody>
      </p:sp>
    </p:spTree>
    <p:extLst>
      <p:ext uri="{BB962C8B-B14F-4D97-AF65-F5344CB8AC3E}">
        <p14:creationId xmlns:p14="http://schemas.microsoft.com/office/powerpoint/2010/main" val="1073047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17700" y="274650"/>
            <a:ext cx="6462600" cy="1143000"/>
          </a:xfrm>
          <a:prstGeom prst="rect">
            <a:avLst/>
          </a:prstGeom>
        </p:spPr>
        <p:txBody>
          <a:bodyPr spcFirstLastPara="1" vert="horz" wrap="square" lIns="91425" tIns="91425" rIns="91425" bIns="91425" rtlCol="0" anchor="b" anchorCtr="0">
            <a:noAutofit/>
          </a:bodyPr>
          <a:lstStyle/>
          <a:p>
            <a:r>
              <a:rPr lang="en" b="1" dirty="0" smtClean="0"/>
              <a:t>Overview</a:t>
            </a:r>
            <a:endParaRPr b="1" dirty="0"/>
          </a:p>
        </p:txBody>
      </p:sp>
      <p:sp>
        <p:nvSpPr>
          <p:cNvPr id="125" name="Shape 125"/>
          <p:cNvSpPr txBox="1">
            <a:spLocks noGrp="1"/>
          </p:cNvSpPr>
          <p:nvPr>
            <p:ph type="body" idx="1"/>
          </p:nvPr>
        </p:nvSpPr>
        <p:spPr>
          <a:xfrm>
            <a:off x="2417700" y="1627777"/>
            <a:ext cx="6462600" cy="4736400"/>
          </a:xfrm>
          <a:prstGeom prst="rect">
            <a:avLst/>
          </a:prstGeom>
        </p:spPr>
        <p:txBody>
          <a:bodyPr spcFirstLastPara="1" vert="horz" wrap="square" lIns="91425" tIns="91425" rIns="91425" bIns="91425" rtlCol="0" anchor="t" anchorCtr="0">
            <a:noAutofit/>
          </a:bodyPr>
          <a:lstStyle/>
          <a:p>
            <a:r>
              <a:rPr lang="en-US" sz="2000" dirty="0" smtClean="0"/>
              <a:t>This presentation is intended to review key aspects of the CSI Sample Discipline Policy. Reviewing the presentation with the policy in hand will be the most beneficial.</a:t>
            </a:r>
          </a:p>
          <a:p>
            <a:pPr marL="38100" indent="0">
              <a:buNone/>
            </a:pPr>
            <a:endParaRPr sz="2000" dirty="0"/>
          </a:p>
          <a:p>
            <a:pPr>
              <a:spcBef>
                <a:spcPts val="0"/>
              </a:spcBef>
            </a:pPr>
            <a:r>
              <a:rPr lang="en-US" sz="2000" dirty="0" smtClean="0"/>
              <a:t>Please see the sample policy </a:t>
            </a:r>
            <a:r>
              <a:rPr lang="en-US" sz="2000" dirty="0" smtClean="0">
                <a:hlinkClick r:id="rId3"/>
              </a:rPr>
              <a:t>here</a:t>
            </a:r>
            <a:r>
              <a:rPr lang="en-US" sz="2000" dirty="0" smtClean="0"/>
              <a:t>. </a:t>
            </a:r>
          </a:p>
          <a:p>
            <a:pPr>
              <a:spcBef>
                <a:spcPts val="0"/>
              </a:spcBef>
            </a:pPr>
            <a:endParaRPr sz="2000" dirty="0"/>
          </a:p>
          <a:p>
            <a:pPr>
              <a:spcBef>
                <a:spcPts val="0"/>
              </a:spcBef>
            </a:pPr>
            <a:r>
              <a:rPr lang="en-US" sz="2000" dirty="0" smtClean="0"/>
              <a:t>This sample policy can be used in its entirety or specific portions may be utilized to enhance existing policies.  </a:t>
            </a:r>
            <a:r>
              <a:rPr lang="en-US" sz="2000" dirty="0" smtClean="0">
                <a:solidFill>
                  <a:srgbClr val="FF0000"/>
                </a:solidFill>
              </a:rPr>
              <a:t>However, all parts in </a:t>
            </a:r>
            <a:r>
              <a:rPr lang="en-US" sz="2000" b="1" dirty="0" smtClean="0">
                <a:solidFill>
                  <a:srgbClr val="FF0000"/>
                </a:solidFill>
              </a:rPr>
              <a:t>red</a:t>
            </a:r>
            <a:r>
              <a:rPr lang="en-US" sz="2000" dirty="0" smtClean="0">
                <a:solidFill>
                  <a:srgbClr val="FF0000"/>
                </a:solidFill>
              </a:rPr>
              <a:t> are taken directly from statute and if used, may not be altered.</a:t>
            </a:r>
            <a:r>
              <a:rPr lang="en-US" sz="2000" dirty="0" smtClean="0"/>
              <a:t>  </a:t>
            </a:r>
          </a:p>
          <a:p>
            <a:pPr marL="38100" indent="0">
              <a:spcBef>
                <a:spcPts val="0"/>
              </a:spcBef>
              <a:buNone/>
            </a:pPr>
            <a:endParaRPr lang="en-US" sz="2000" dirty="0" smtClean="0"/>
          </a:p>
          <a:p>
            <a:pPr>
              <a:spcBef>
                <a:spcPts val="0"/>
              </a:spcBef>
            </a:pPr>
            <a:r>
              <a:rPr lang="en-US" sz="2000" dirty="0" smtClean="0"/>
              <a:t>You should have your counsel review this policy if you decide to make any changes and before any policy is distributed. </a:t>
            </a:r>
          </a:p>
          <a:p>
            <a:pPr>
              <a:spcBef>
                <a:spcPts val="0"/>
              </a:spcBef>
            </a:pPr>
            <a:endParaRPr lang="en-US" sz="2000" dirty="0"/>
          </a:p>
          <a:p>
            <a:pPr>
              <a:spcBef>
                <a:spcPts val="0"/>
              </a:spcBef>
            </a:pPr>
            <a:endParaRPr sz="2000" dirty="0"/>
          </a:p>
          <a:p>
            <a:pPr marL="0" indent="0">
              <a:buNone/>
            </a:pPr>
            <a:endParaRPr sz="2000" dirty="0"/>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3</a:t>
            </a:fld>
            <a:endParaRPr dirty="0"/>
          </a:p>
        </p:txBody>
      </p:sp>
    </p:spTree>
    <p:extLst>
      <p:ext uri="{BB962C8B-B14F-4D97-AF65-F5344CB8AC3E}">
        <p14:creationId xmlns:p14="http://schemas.microsoft.com/office/powerpoint/2010/main" val="15642830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ctrTitle" idx="4294967295"/>
          </p:nvPr>
        </p:nvSpPr>
        <p:spPr>
          <a:xfrm>
            <a:off x="1436724" y="3190625"/>
            <a:ext cx="9942475" cy="1546500"/>
          </a:xfrm>
          <a:prstGeom prst="rect">
            <a:avLst/>
          </a:prstGeom>
        </p:spPr>
        <p:txBody>
          <a:bodyPr spcFirstLastPara="1" vert="horz" wrap="square" lIns="91425" tIns="91425" rIns="91425" bIns="91425" rtlCol="0" anchor="b" anchorCtr="0">
            <a:noAutofit/>
          </a:bodyPr>
          <a:lstStyle/>
          <a:p>
            <a:pPr>
              <a:spcBef>
                <a:spcPts val="0"/>
              </a:spcBef>
            </a:pPr>
            <a:r>
              <a:rPr lang="en" sz="3600" dirty="0" smtClean="0">
                <a:solidFill>
                  <a:schemeClr val="bg1"/>
                </a:solidFill>
                <a:ea typeface="Arial Unicode MS" panose="020B0604020202020204" pitchFamily="34" charset="-128"/>
                <a:cs typeface="Arial Unicode MS" panose="020B0604020202020204" pitchFamily="34" charset="-128"/>
              </a:rPr>
              <a:t>Keep an eye out for an upcoming webinar by the </a:t>
            </a:r>
            <a:r>
              <a:rPr lang="en" sz="3600" b="1" dirty="0" smtClean="0">
                <a:solidFill>
                  <a:schemeClr val="bg1"/>
                </a:solidFill>
                <a:ea typeface="Arial Unicode MS" panose="020B0604020202020204" pitchFamily="34" charset="-128"/>
                <a:cs typeface="Arial Unicode MS" panose="020B0604020202020204" pitchFamily="34" charset="-128"/>
              </a:rPr>
              <a:t>CSI Data &amp; S</a:t>
            </a:r>
            <a:r>
              <a:rPr lang="en-US" sz="3600" b="1" dirty="0" err="1" smtClean="0">
                <a:solidFill>
                  <a:schemeClr val="bg1"/>
                </a:solidFill>
                <a:ea typeface="Arial Unicode MS" panose="020B0604020202020204" pitchFamily="34" charset="-128"/>
                <a:cs typeface="Arial Unicode MS" panose="020B0604020202020204" pitchFamily="34" charset="-128"/>
              </a:rPr>
              <a:t>ubmissions</a:t>
            </a:r>
            <a:r>
              <a:rPr lang="en" sz="3600" b="1" dirty="0" smtClean="0">
                <a:solidFill>
                  <a:schemeClr val="bg1"/>
                </a:solidFill>
                <a:ea typeface="Arial Unicode MS" panose="020B0604020202020204" pitchFamily="34" charset="-128"/>
                <a:cs typeface="Arial Unicode MS" panose="020B0604020202020204" pitchFamily="34" charset="-128"/>
              </a:rPr>
              <a:t> Team</a:t>
            </a:r>
            <a:r>
              <a:rPr lang="en" sz="3600" dirty="0" smtClean="0">
                <a:solidFill>
                  <a:schemeClr val="bg1"/>
                </a:solidFill>
                <a:ea typeface="Arial Unicode MS" panose="020B0604020202020204" pitchFamily="34" charset="-128"/>
                <a:cs typeface="Arial Unicode MS" panose="020B0604020202020204" pitchFamily="34" charset="-128"/>
              </a:rPr>
              <a:t>.  This webinar will discuss how to track and input discipline related information into your SIS.  This webinar will take place in mid-August. </a:t>
            </a:r>
            <a:endParaRPr sz="3600" dirty="0">
              <a:solidFill>
                <a:schemeClr val="bg1"/>
              </a:solidFill>
              <a:ea typeface="Arial Unicode MS" panose="020B0604020202020204" pitchFamily="34" charset="-128"/>
              <a:cs typeface="Arial Unicode MS" panose="020B0604020202020204" pitchFamily="34" charset="-128"/>
            </a:endParaRPr>
          </a:p>
        </p:txBody>
      </p:sp>
      <p:sp>
        <p:nvSpPr>
          <p:cNvPr id="340" name="Shape 340"/>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30</a:t>
            </a:fld>
            <a:endParaRPr dirty="0"/>
          </a:p>
        </p:txBody>
      </p:sp>
    </p:spTree>
    <p:extLst>
      <p:ext uri="{BB962C8B-B14F-4D97-AF65-F5344CB8AC3E}">
        <p14:creationId xmlns:p14="http://schemas.microsoft.com/office/powerpoint/2010/main" val="30148864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ctrTitle" idx="4294967295"/>
          </p:nvPr>
        </p:nvSpPr>
        <p:spPr>
          <a:xfrm>
            <a:off x="2440025" y="968125"/>
            <a:ext cx="5561100" cy="1546500"/>
          </a:xfrm>
          <a:prstGeom prst="rect">
            <a:avLst/>
          </a:prstGeom>
        </p:spPr>
        <p:txBody>
          <a:bodyPr spcFirstLastPara="1" vert="horz" wrap="square" lIns="91425" tIns="91425" rIns="91425" bIns="91425" rtlCol="0" anchor="b" anchorCtr="0">
            <a:noAutofit/>
          </a:bodyPr>
          <a:lstStyle/>
          <a:p>
            <a:pPr>
              <a:spcBef>
                <a:spcPts val="0"/>
              </a:spcBef>
            </a:pPr>
            <a:r>
              <a:rPr lang="en" sz="6000" dirty="0">
                <a:solidFill>
                  <a:schemeClr val="bg1"/>
                </a:solidFill>
                <a:ea typeface="Arial Unicode MS" panose="020B0604020202020204" pitchFamily="34" charset="-128"/>
                <a:cs typeface="Arial Unicode MS" panose="020B0604020202020204" pitchFamily="34" charset="-128"/>
              </a:rPr>
              <a:t>Thanks!</a:t>
            </a:r>
            <a:endParaRPr sz="6000" dirty="0">
              <a:solidFill>
                <a:schemeClr val="bg1"/>
              </a:solidFill>
              <a:ea typeface="Arial Unicode MS" panose="020B0604020202020204" pitchFamily="34" charset="-128"/>
              <a:cs typeface="Arial Unicode MS" panose="020B0604020202020204" pitchFamily="34" charset="-128"/>
            </a:endParaRPr>
          </a:p>
        </p:txBody>
      </p:sp>
      <p:sp>
        <p:nvSpPr>
          <p:cNvPr id="338" name="Shape 338"/>
          <p:cNvSpPr txBox="1">
            <a:spLocks noGrp="1"/>
          </p:cNvSpPr>
          <p:nvPr>
            <p:ph type="subTitle" idx="4294967295"/>
          </p:nvPr>
        </p:nvSpPr>
        <p:spPr>
          <a:xfrm>
            <a:off x="2440025" y="2338950"/>
            <a:ext cx="5561100" cy="1046400"/>
          </a:xfrm>
          <a:prstGeom prst="rect">
            <a:avLst/>
          </a:prstGeom>
        </p:spPr>
        <p:txBody>
          <a:bodyPr spcFirstLastPara="1" vert="horz" wrap="square" lIns="91425" tIns="91425" rIns="91425" bIns="91425" rtlCol="0" anchor="t" anchorCtr="0">
            <a:noAutofit/>
          </a:bodyPr>
          <a:lstStyle/>
          <a:p>
            <a:pPr marL="0" indent="0">
              <a:spcBef>
                <a:spcPts val="600"/>
              </a:spcBef>
              <a:buNone/>
            </a:pPr>
            <a:r>
              <a:rPr lang="en" sz="4800" b="1" dirty="0">
                <a:solidFill>
                  <a:srgbClr val="FFFFFF"/>
                </a:solidFill>
                <a:latin typeface="+mj-lt"/>
                <a:ea typeface="Arial Unicode MS" panose="020B0604020202020204" pitchFamily="34" charset="-128"/>
                <a:cs typeface="Arial Unicode MS" panose="020B0604020202020204" pitchFamily="34" charset="-128"/>
              </a:rPr>
              <a:t>Any questions?</a:t>
            </a:r>
            <a:endParaRPr sz="4800" b="1" dirty="0">
              <a:solidFill>
                <a:srgbClr val="FFFFFF"/>
              </a:solidFill>
              <a:latin typeface="+mj-lt"/>
              <a:ea typeface="Arial Unicode MS" panose="020B0604020202020204" pitchFamily="34" charset="-128"/>
              <a:cs typeface="Arial Unicode MS" panose="020B0604020202020204" pitchFamily="34" charset="-128"/>
            </a:endParaRPr>
          </a:p>
        </p:txBody>
      </p:sp>
      <p:sp>
        <p:nvSpPr>
          <p:cNvPr id="339" name="Shape 339"/>
          <p:cNvSpPr txBox="1">
            <a:spLocks noGrp="1"/>
          </p:cNvSpPr>
          <p:nvPr>
            <p:ph type="body" idx="4294967295"/>
          </p:nvPr>
        </p:nvSpPr>
        <p:spPr>
          <a:xfrm>
            <a:off x="2440025" y="3678675"/>
            <a:ext cx="5561100" cy="2660700"/>
          </a:xfrm>
          <a:prstGeom prst="rect">
            <a:avLst/>
          </a:prstGeom>
        </p:spPr>
        <p:txBody>
          <a:bodyPr spcFirstLastPara="1" vert="horz" wrap="square" lIns="91425" tIns="91425" rIns="91425" bIns="91425" rtlCol="0" anchor="t" anchorCtr="0">
            <a:noAutofit/>
          </a:bodyPr>
          <a:lstStyle/>
          <a:p>
            <a:pPr marL="0" indent="0">
              <a:spcBef>
                <a:spcPts val="600"/>
              </a:spcBef>
              <a:buNone/>
            </a:pPr>
            <a:r>
              <a:rPr lang="en-US" sz="2400" dirty="0" smtClean="0">
                <a:solidFill>
                  <a:srgbClr val="FFFFFF"/>
                </a:solidFill>
                <a:latin typeface="+mj-lt"/>
                <a:ea typeface="Arial Unicode MS" panose="020B0604020202020204" pitchFamily="34" charset="-128"/>
                <a:cs typeface="Arial Unicode MS" panose="020B0604020202020204" pitchFamily="34" charset="-128"/>
              </a:rPr>
              <a:t>Anastasia Hawkins (303-866-6960), anastasiahawkins@csi.state.co.us. </a:t>
            </a:r>
          </a:p>
          <a:p>
            <a:pPr marL="0" indent="0">
              <a:spcBef>
                <a:spcPts val="600"/>
              </a:spcBef>
              <a:buNone/>
            </a:pPr>
            <a:endParaRPr lang="en-US" sz="2400" dirty="0">
              <a:solidFill>
                <a:srgbClr val="FFFFFF"/>
              </a:solidFill>
              <a:latin typeface="+mj-lt"/>
              <a:ea typeface="Arial Unicode MS" panose="020B0604020202020204" pitchFamily="34" charset="-128"/>
              <a:cs typeface="Arial Unicode MS" panose="020B0604020202020204" pitchFamily="34" charset="-128"/>
            </a:endParaRPr>
          </a:p>
          <a:p>
            <a:pPr marL="0" indent="0">
              <a:spcBef>
                <a:spcPts val="600"/>
              </a:spcBef>
              <a:buNone/>
            </a:pPr>
            <a:r>
              <a:rPr lang="en-US" sz="2400" dirty="0" smtClean="0">
                <a:solidFill>
                  <a:srgbClr val="FFFFFF"/>
                </a:solidFill>
                <a:latin typeface="+mj-lt"/>
                <a:ea typeface="Arial Unicode MS" panose="020B0604020202020204" pitchFamily="34" charset="-128"/>
                <a:cs typeface="Arial Unicode MS" panose="020B0604020202020204" pitchFamily="34" charset="-128"/>
              </a:rPr>
              <a:t>Marisa Bayless (303-866-6714), marisabayless@csi.state.co.us. </a:t>
            </a:r>
            <a:endParaRPr sz="2400" dirty="0">
              <a:solidFill>
                <a:schemeClr val="bg1"/>
              </a:solidFill>
              <a:latin typeface="+mj-lt"/>
              <a:ea typeface="Arial Unicode MS" panose="020B0604020202020204" pitchFamily="34" charset="-128"/>
              <a:cs typeface="Arial Unicode MS" panose="020B0604020202020204" pitchFamily="34" charset="-128"/>
            </a:endParaRPr>
          </a:p>
        </p:txBody>
      </p:sp>
      <p:sp>
        <p:nvSpPr>
          <p:cNvPr id="340" name="Shape 340"/>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31</a:t>
            </a:fld>
            <a:endParaRPr dirty="0"/>
          </a:p>
        </p:txBody>
      </p:sp>
    </p:spTree>
    <p:extLst>
      <p:ext uri="{BB962C8B-B14F-4D97-AF65-F5344CB8AC3E}">
        <p14:creationId xmlns:p14="http://schemas.microsoft.com/office/powerpoint/2010/main" val="1894497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prstGeom prst="rect">
            <a:avLst/>
          </a:prstGeom>
        </p:spPr>
        <p:txBody>
          <a:bodyPr spcFirstLastPara="1" vert="horz" wrap="square" lIns="91425" tIns="91425" rIns="91425" bIns="91425" rtlCol="0" anchor="t" anchorCtr="0">
            <a:noAutofit/>
          </a:bodyPr>
          <a:lstStyle/>
          <a:p>
            <a:fld id="{00000000-1234-1234-1234-123412341234}" type="slidenum">
              <a:rPr lang="en"/>
              <a:pPr/>
              <a:t>4</a:t>
            </a:fld>
            <a:endParaRPr dirty="0"/>
          </a:p>
        </p:txBody>
      </p:sp>
      <p:sp>
        <p:nvSpPr>
          <p:cNvPr id="124" name="Shape 124"/>
          <p:cNvSpPr txBox="1">
            <a:spLocks noGrp="1"/>
          </p:cNvSpPr>
          <p:nvPr>
            <p:ph type="title" idx="4294967295"/>
          </p:nvPr>
        </p:nvSpPr>
        <p:spPr>
          <a:xfrm>
            <a:off x="2590800" y="366078"/>
            <a:ext cx="6462713" cy="1143000"/>
          </a:xfrm>
          <a:prstGeom prst="rect">
            <a:avLst/>
          </a:prstGeom>
        </p:spPr>
        <p:txBody>
          <a:bodyPr spcFirstLastPara="1" vert="horz" wrap="square" lIns="91425" tIns="91425" rIns="91425" bIns="91425" rtlCol="0" anchor="b" anchorCtr="0">
            <a:noAutofit/>
          </a:bodyPr>
          <a:lstStyle/>
          <a:p>
            <a:pPr algn="ctr"/>
            <a:r>
              <a:rPr lang="en" b="1" dirty="0" smtClean="0">
                <a:solidFill>
                  <a:schemeClr val="bg1"/>
                </a:solidFill>
              </a:rPr>
              <a:t>Overview</a:t>
            </a:r>
            <a:endParaRPr b="1" dirty="0">
              <a:solidFill>
                <a:schemeClr val="bg1"/>
              </a:solidFill>
            </a:endParaRPr>
          </a:p>
        </p:txBody>
      </p:sp>
      <p:sp>
        <p:nvSpPr>
          <p:cNvPr id="125" name="Shape 125"/>
          <p:cNvSpPr txBox="1">
            <a:spLocks noGrp="1"/>
          </p:cNvSpPr>
          <p:nvPr>
            <p:ph type="body" idx="4294967295"/>
          </p:nvPr>
        </p:nvSpPr>
        <p:spPr>
          <a:xfrm>
            <a:off x="3002280" y="1628664"/>
            <a:ext cx="6462713" cy="4735513"/>
          </a:xfrm>
          <a:prstGeom prst="rect">
            <a:avLst/>
          </a:prstGeom>
        </p:spPr>
        <p:txBody>
          <a:bodyPr spcFirstLastPara="1" vert="horz" wrap="square" lIns="91425" tIns="91425" rIns="91425" bIns="91425" rtlCol="0" anchor="t" anchorCtr="0">
            <a:noAutofit/>
          </a:bodyPr>
          <a:lstStyle/>
          <a:p>
            <a:r>
              <a:rPr lang="en-US" sz="2000" dirty="0" smtClean="0">
                <a:solidFill>
                  <a:schemeClr val="bg1"/>
                </a:solidFill>
              </a:rPr>
              <a:t>If you hold the waiver from </a:t>
            </a:r>
            <a:r>
              <a:rPr lang="en-US" sz="2000" b="1" dirty="0" smtClean="0">
                <a:solidFill>
                  <a:schemeClr val="bg1"/>
                </a:solidFill>
              </a:rPr>
              <a:t>C.R.S. 22-33-105(7)(b), </a:t>
            </a:r>
            <a:r>
              <a:rPr lang="en-US" sz="2000" dirty="0" smtClean="0">
                <a:solidFill>
                  <a:schemeClr val="bg1"/>
                </a:solidFill>
              </a:rPr>
              <a:t>the process for disciplinary appeals, CSI must review and approve the School’s disciplinary process. </a:t>
            </a:r>
          </a:p>
          <a:p>
            <a:pPr marL="0" indent="0">
              <a:buNone/>
            </a:pPr>
            <a:endParaRPr lang="en-US" sz="2000" dirty="0">
              <a:solidFill>
                <a:schemeClr val="bg1"/>
              </a:solidFill>
            </a:endParaRPr>
          </a:p>
          <a:p>
            <a:r>
              <a:rPr lang="en-US" sz="2000" dirty="0" smtClean="0">
                <a:solidFill>
                  <a:schemeClr val="bg1"/>
                </a:solidFill>
              </a:rPr>
              <a:t>The Legal and Policy Team is happy to help any schools who do not hold the waiver in reviewing their discipline policies and procedures. </a:t>
            </a:r>
          </a:p>
          <a:p>
            <a:endParaRPr lang="en-US" sz="2000" dirty="0">
              <a:solidFill>
                <a:schemeClr val="bg1"/>
              </a:solidFill>
            </a:endParaRPr>
          </a:p>
          <a:p>
            <a:r>
              <a:rPr lang="en-US" sz="2000" dirty="0" smtClean="0">
                <a:solidFill>
                  <a:schemeClr val="bg1"/>
                </a:solidFill>
              </a:rPr>
              <a:t>If you have any questions regarding the waiver, please </a:t>
            </a:r>
            <a:r>
              <a:rPr lang="en-US" sz="2000" b="1" dirty="0" smtClean="0">
                <a:solidFill>
                  <a:schemeClr val="bg1"/>
                </a:solidFill>
              </a:rPr>
              <a:t>contact the CSI Legal and Policy Team</a:t>
            </a:r>
            <a:r>
              <a:rPr lang="en-US" sz="2000" dirty="0" smtClean="0">
                <a:solidFill>
                  <a:schemeClr val="bg1"/>
                </a:solidFill>
              </a:rPr>
              <a:t>.</a:t>
            </a:r>
          </a:p>
          <a:p>
            <a:pPr lvl="1"/>
            <a:r>
              <a:rPr lang="en-US" sz="1600" dirty="0" smtClean="0">
                <a:solidFill>
                  <a:schemeClr val="bg1"/>
                </a:solidFill>
              </a:rPr>
              <a:t>Contact information is included at the end of this presentation</a:t>
            </a:r>
          </a:p>
          <a:p>
            <a:pPr>
              <a:spcBef>
                <a:spcPts val="0"/>
              </a:spcBef>
            </a:pPr>
            <a:endParaRPr lang="en-US" sz="2000" dirty="0"/>
          </a:p>
          <a:p>
            <a:pPr>
              <a:spcBef>
                <a:spcPts val="0"/>
              </a:spcBef>
            </a:pPr>
            <a:endParaRPr sz="2000" dirty="0"/>
          </a:p>
          <a:p>
            <a:pPr marL="0" indent="0">
              <a:buNone/>
            </a:pPr>
            <a:endParaRPr sz="2000" dirty="0"/>
          </a:p>
        </p:txBody>
      </p:sp>
    </p:spTree>
    <p:extLst>
      <p:ext uri="{BB962C8B-B14F-4D97-AF65-F5344CB8AC3E}">
        <p14:creationId xmlns:p14="http://schemas.microsoft.com/office/powerpoint/2010/main" val="2800844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17700" y="274650"/>
            <a:ext cx="6462600" cy="1143000"/>
          </a:xfrm>
          <a:prstGeom prst="rect">
            <a:avLst/>
          </a:prstGeom>
        </p:spPr>
        <p:txBody>
          <a:bodyPr spcFirstLastPara="1" vert="horz" wrap="square" lIns="91425" tIns="91425" rIns="91425" bIns="91425" rtlCol="0" anchor="b" anchorCtr="0">
            <a:noAutofit/>
          </a:bodyPr>
          <a:lstStyle/>
          <a:p>
            <a:r>
              <a:rPr lang="en-US" b="1" dirty="0" smtClean="0"/>
              <a:t>Why this policy?</a:t>
            </a:r>
            <a:endParaRPr b="1" dirty="0"/>
          </a:p>
        </p:txBody>
      </p:sp>
      <p:sp>
        <p:nvSpPr>
          <p:cNvPr id="125" name="Shape 125"/>
          <p:cNvSpPr txBox="1">
            <a:spLocks noGrp="1"/>
          </p:cNvSpPr>
          <p:nvPr>
            <p:ph type="body" idx="1"/>
          </p:nvPr>
        </p:nvSpPr>
        <p:spPr>
          <a:xfrm>
            <a:off x="2417700" y="1831450"/>
            <a:ext cx="6462600" cy="4736400"/>
          </a:xfrm>
          <a:prstGeom prst="rect">
            <a:avLst/>
          </a:prstGeom>
        </p:spPr>
        <p:txBody>
          <a:bodyPr spcFirstLastPara="1" vert="horz" wrap="square" lIns="91425" tIns="91425" rIns="91425" bIns="91425" rtlCol="0" anchor="t" anchorCtr="0">
            <a:noAutofit/>
          </a:bodyPr>
          <a:lstStyle/>
          <a:p>
            <a:r>
              <a:rPr lang="en-US" sz="2000" dirty="0" smtClean="0"/>
              <a:t>Schools’ discipline policies and procedures are continually being reviewed and monitored by districts, authorizers, and outside parties in response to a growing understanding of how discipline practices affect students and their future lives and careers. </a:t>
            </a:r>
          </a:p>
          <a:p>
            <a:endParaRPr lang="en-US" sz="2000" dirty="0"/>
          </a:p>
          <a:p>
            <a:r>
              <a:rPr lang="en-US" sz="2000" dirty="0" smtClean="0"/>
              <a:t>This sample policy is intended to help schools outline their discipline process for parents and students, as well as give a guideline for school administrators and teachers. </a:t>
            </a:r>
          </a:p>
          <a:p>
            <a:endParaRPr lang="en-US" sz="2000" dirty="0"/>
          </a:p>
          <a:p>
            <a:r>
              <a:rPr lang="en-US" sz="2000" dirty="0" smtClean="0"/>
              <a:t>CSI receives complaints from the public and parents of students. These complaints typically revolve around discipline.  By creating a discipline policy, CSI will be able to better inform parents of the process. </a:t>
            </a:r>
            <a:endParaRPr lang="en-US" sz="2000" dirty="0"/>
          </a:p>
          <a:p>
            <a:pPr>
              <a:spcBef>
                <a:spcPts val="0"/>
              </a:spcBef>
            </a:pPr>
            <a:endParaRPr sz="2000" dirty="0"/>
          </a:p>
          <a:p>
            <a:pPr marL="0" indent="0">
              <a:buNone/>
            </a:pPr>
            <a:endParaRPr sz="2000" dirty="0"/>
          </a:p>
        </p:txBody>
      </p:sp>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5</a:t>
            </a:fld>
            <a:endParaRPr dirty="0"/>
          </a:p>
        </p:txBody>
      </p:sp>
    </p:spTree>
    <p:extLst>
      <p:ext uri="{BB962C8B-B14F-4D97-AF65-F5344CB8AC3E}">
        <p14:creationId xmlns:p14="http://schemas.microsoft.com/office/powerpoint/2010/main" val="398348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2153292" y="2727573"/>
            <a:ext cx="7772400" cy="1546500"/>
          </a:xfrm>
          <a:prstGeom prst="rect">
            <a:avLst/>
          </a:prstGeom>
        </p:spPr>
        <p:txBody>
          <a:bodyPr spcFirstLastPara="1" vert="horz" wrap="square" lIns="91425" tIns="91425" rIns="91425" bIns="91425" rtlCol="0" anchor="b" anchorCtr="0">
            <a:noAutofit/>
          </a:bodyPr>
          <a:lstStyle/>
          <a:p>
            <a:r>
              <a:rPr lang="en-US" sz="4000" b="1" dirty="0" smtClean="0"/>
              <a:t>CSI’s Sample Discipline Policy </a:t>
            </a:r>
            <a:endParaRPr sz="4000" b="1" dirty="0"/>
          </a:p>
        </p:txBody>
      </p:sp>
      <p:sp>
        <p:nvSpPr>
          <p:cNvPr id="113" name="Shape 113"/>
          <p:cNvSpPr txBox="1">
            <a:spLocks noGrp="1"/>
          </p:cNvSpPr>
          <p:nvPr>
            <p:ph type="sldNum" idx="12"/>
          </p:nvPr>
        </p:nvSpPr>
        <p:spPr>
          <a:xfrm>
            <a:off x="1523875" y="6440375"/>
            <a:ext cx="91440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6</a:t>
            </a:fld>
            <a:endParaRPr dirty="0"/>
          </a:p>
        </p:txBody>
      </p:sp>
    </p:spTree>
    <p:extLst>
      <p:ext uri="{BB962C8B-B14F-4D97-AF65-F5344CB8AC3E}">
        <p14:creationId xmlns:p14="http://schemas.microsoft.com/office/powerpoint/2010/main" val="39934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p:nvPr/>
        </p:nvSpPr>
        <p:spPr>
          <a:xfrm>
            <a:off x="2417700" y="3550"/>
            <a:ext cx="3232500" cy="3125400"/>
          </a:xfrm>
          <a:prstGeom prst="rect">
            <a:avLst/>
          </a:prstGeom>
          <a:solidFill>
            <a:srgbClr val="97ABBC"/>
          </a:solidFill>
          <a:ln>
            <a:noFill/>
          </a:ln>
        </p:spPr>
        <p:txBody>
          <a:bodyPr spcFirstLastPara="1" wrap="square" lIns="91425" tIns="91425" rIns="91425" bIns="91425" anchor="ctr" anchorCtr="0">
            <a:noAutofit/>
          </a:bodyPr>
          <a:lstStyle/>
          <a:p>
            <a:endParaRPr/>
          </a:p>
        </p:txBody>
      </p:sp>
      <p:sp>
        <p:nvSpPr>
          <p:cNvPr id="132" name="Shape 132"/>
          <p:cNvSpPr txBox="1">
            <a:spLocks noGrp="1"/>
          </p:cNvSpPr>
          <p:nvPr>
            <p:ph type="ctrTitle" idx="4294967295"/>
          </p:nvPr>
        </p:nvSpPr>
        <p:spPr>
          <a:xfrm>
            <a:off x="2302225" y="3177925"/>
            <a:ext cx="6623100" cy="1546500"/>
          </a:xfrm>
          <a:prstGeom prst="rect">
            <a:avLst/>
          </a:prstGeom>
        </p:spPr>
        <p:txBody>
          <a:bodyPr spcFirstLastPara="1" vert="horz" wrap="square" lIns="91425" tIns="91425" rIns="91425" bIns="91425" rtlCol="0" anchor="b" anchorCtr="0">
            <a:noAutofit/>
          </a:bodyPr>
          <a:lstStyle/>
          <a:p>
            <a:pPr>
              <a:spcBef>
                <a:spcPts val="0"/>
              </a:spcBef>
            </a:pPr>
            <a:r>
              <a:rPr lang="en" sz="6000" dirty="0" smtClean="0">
                <a:solidFill>
                  <a:srgbClr val="FFFFFF"/>
                </a:solidFill>
                <a:ea typeface="Arial Unicode MS" panose="020B0604020202020204" pitchFamily="34" charset="-128"/>
                <a:cs typeface="Arial Unicode MS" panose="020B0604020202020204" pitchFamily="34" charset="-128"/>
              </a:rPr>
              <a:t>Discipline Philosophy</a:t>
            </a:r>
            <a:endParaRPr sz="6000" dirty="0">
              <a:solidFill>
                <a:srgbClr val="FFFFFF"/>
              </a:solidFill>
              <a:ea typeface="Arial Unicode MS" panose="020B0604020202020204" pitchFamily="34" charset="-128"/>
              <a:cs typeface="Arial Unicode MS" panose="020B0604020202020204" pitchFamily="34" charset="-128"/>
            </a:endParaRPr>
          </a:p>
        </p:txBody>
      </p:sp>
      <p:sp>
        <p:nvSpPr>
          <p:cNvPr id="133" name="Shape 133"/>
          <p:cNvSpPr txBox="1">
            <a:spLocks noGrp="1"/>
          </p:cNvSpPr>
          <p:nvPr>
            <p:ph type="subTitle" idx="4294967295"/>
          </p:nvPr>
        </p:nvSpPr>
        <p:spPr>
          <a:xfrm>
            <a:off x="2302225" y="4929750"/>
            <a:ext cx="6623100" cy="1046400"/>
          </a:xfrm>
          <a:prstGeom prst="rect">
            <a:avLst/>
          </a:prstGeom>
        </p:spPr>
        <p:txBody>
          <a:bodyPr spcFirstLastPara="1" vert="horz" wrap="square" lIns="91425" tIns="91425" rIns="91425" bIns="91425" rtlCol="0" anchor="t" anchorCtr="0">
            <a:noAutofit/>
          </a:bodyPr>
          <a:lstStyle/>
          <a:p>
            <a:pPr marL="0" indent="0">
              <a:spcBef>
                <a:spcPts val="600"/>
              </a:spcBef>
              <a:buNone/>
            </a:pPr>
            <a:r>
              <a:rPr lang="en" sz="2400" dirty="0" smtClean="0">
                <a:solidFill>
                  <a:schemeClr val="lt1"/>
                </a:solidFill>
                <a:latin typeface="+mj-lt"/>
                <a:ea typeface="Arial Unicode MS" panose="020B0604020202020204" pitchFamily="34" charset="-128"/>
                <a:cs typeface="Arial Unicode MS" panose="020B0604020202020204" pitchFamily="34" charset="-128"/>
              </a:rPr>
              <a:t>Discipline policies should include a statement of the school’s discipline philosophy and how that coincides with the school’s mission and vision and other focuses.</a:t>
            </a:r>
            <a:endParaRPr sz="2400" dirty="0">
              <a:solidFill>
                <a:schemeClr val="lt1"/>
              </a:solidFill>
              <a:latin typeface="+mj-lt"/>
              <a:ea typeface="Arial Unicode MS" panose="020B0604020202020204" pitchFamily="34" charset="-128"/>
              <a:cs typeface="Arial Unicode MS" panose="020B0604020202020204" pitchFamily="34" charset="-128"/>
            </a:endParaRPr>
          </a:p>
        </p:txBody>
      </p:sp>
      <p:grpSp>
        <p:nvGrpSpPr>
          <p:cNvPr id="134" name="Shape 134"/>
          <p:cNvGrpSpPr/>
          <p:nvPr/>
        </p:nvGrpSpPr>
        <p:grpSpPr>
          <a:xfrm>
            <a:off x="2916061" y="448355"/>
            <a:ext cx="2235784" cy="2235777"/>
            <a:chOff x="570875" y="4322250"/>
            <a:chExt cx="443300" cy="443325"/>
          </a:xfrm>
        </p:grpSpPr>
        <p:sp>
          <p:nvSpPr>
            <p:cNvPr id="135" name="Shape 135"/>
            <p:cNvSpPr/>
            <p:nvPr/>
          </p:nvSpPr>
          <p:spPr>
            <a:xfrm>
              <a:off x="570875" y="4322250"/>
              <a:ext cx="443300" cy="443325"/>
            </a:xfrm>
            <a:custGeom>
              <a:avLst/>
              <a:gdLst/>
              <a:ahLst/>
              <a:cxnLst/>
              <a:rect l="0" t="0" r="0" b="0"/>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36" name="Shape 136"/>
            <p:cNvSpPr/>
            <p:nvPr/>
          </p:nvSpPr>
          <p:spPr>
            <a:xfrm>
              <a:off x="597725" y="4665400"/>
              <a:ext cx="73300" cy="73300"/>
            </a:xfrm>
            <a:custGeom>
              <a:avLst/>
              <a:gdLst/>
              <a:ahLst/>
              <a:cxnLst/>
              <a:rect l="0" t="0" r="0" b="0"/>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37" name="Shape 137"/>
            <p:cNvSpPr/>
            <p:nvPr/>
          </p:nvSpPr>
          <p:spPr>
            <a:xfrm>
              <a:off x="654525" y="4708150"/>
              <a:ext cx="47025" cy="47025"/>
            </a:xfrm>
            <a:custGeom>
              <a:avLst/>
              <a:gdLst/>
              <a:ahLst/>
              <a:cxnLst/>
              <a:rect l="0" t="0" r="0" b="0"/>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38" name="Shape 138"/>
            <p:cNvSpPr/>
            <p:nvPr/>
          </p:nvSpPr>
          <p:spPr>
            <a:xfrm>
              <a:off x="581250" y="4634875"/>
              <a:ext cx="47050" cy="47050"/>
            </a:xfrm>
            <a:custGeom>
              <a:avLst/>
              <a:gdLst/>
              <a:ahLst/>
              <a:cxnLst/>
              <a:rect l="0" t="0" r="0" b="0"/>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FFFFFF"/>
            </a:solidFill>
            <a:ln>
              <a:noFill/>
            </a:ln>
          </p:spPr>
          <p:txBody>
            <a:bodyPr spcFirstLastPara="1" wrap="square" lIns="91425" tIns="91425" rIns="91425" bIns="91425" anchor="ctr" anchorCtr="0">
              <a:noAutofit/>
            </a:bodyPr>
            <a:lstStyle/>
            <a:p>
              <a:endParaRPr/>
            </a:p>
          </p:txBody>
        </p:sp>
      </p:grpSp>
      <p:sp>
        <p:nvSpPr>
          <p:cNvPr id="139" name="Shape 139"/>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7</a:t>
            </a:fld>
            <a:endParaRPr dirty="0"/>
          </a:p>
        </p:txBody>
      </p:sp>
    </p:spTree>
    <p:extLst>
      <p:ext uri="{BB962C8B-B14F-4D97-AF65-F5344CB8AC3E}">
        <p14:creationId xmlns:p14="http://schemas.microsoft.com/office/powerpoint/2010/main" val="1981260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p:nvPr/>
        </p:nvSpPr>
        <p:spPr>
          <a:xfrm>
            <a:off x="2417700" y="3550"/>
            <a:ext cx="3232500" cy="3125400"/>
          </a:xfrm>
          <a:prstGeom prst="rect">
            <a:avLst/>
          </a:prstGeom>
          <a:solidFill>
            <a:srgbClr val="97ABBC"/>
          </a:solidFill>
          <a:ln>
            <a:noFill/>
          </a:ln>
        </p:spPr>
        <p:txBody>
          <a:bodyPr spcFirstLastPara="1" wrap="square" lIns="91425" tIns="91425" rIns="91425" bIns="91425" anchor="ctr" anchorCtr="0">
            <a:noAutofit/>
          </a:bodyPr>
          <a:lstStyle/>
          <a:p>
            <a:endParaRPr/>
          </a:p>
        </p:txBody>
      </p:sp>
      <p:sp>
        <p:nvSpPr>
          <p:cNvPr id="132" name="Shape 132"/>
          <p:cNvSpPr txBox="1">
            <a:spLocks noGrp="1"/>
          </p:cNvSpPr>
          <p:nvPr>
            <p:ph type="ctrTitle" idx="4294967295"/>
          </p:nvPr>
        </p:nvSpPr>
        <p:spPr>
          <a:xfrm>
            <a:off x="2302225" y="3177925"/>
            <a:ext cx="6623100" cy="1546500"/>
          </a:xfrm>
          <a:prstGeom prst="rect">
            <a:avLst/>
          </a:prstGeom>
        </p:spPr>
        <p:txBody>
          <a:bodyPr spcFirstLastPara="1" vert="horz" wrap="square" lIns="91425" tIns="91425" rIns="91425" bIns="91425" rtlCol="0" anchor="b" anchorCtr="0">
            <a:noAutofit/>
          </a:bodyPr>
          <a:lstStyle/>
          <a:p>
            <a:pPr>
              <a:spcBef>
                <a:spcPts val="0"/>
              </a:spcBef>
            </a:pPr>
            <a:r>
              <a:rPr lang="en" sz="4800" b="1" dirty="0" smtClean="0">
                <a:solidFill>
                  <a:srgbClr val="FFFFFF"/>
                </a:solidFill>
                <a:ea typeface="Arial Unicode MS" panose="020B0604020202020204" pitchFamily="34" charset="-128"/>
                <a:cs typeface="Arial Unicode MS" panose="020B0604020202020204" pitchFamily="34" charset="-128"/>
              </a:rPr>
              <a:t>Students with Disabilities</a:t>
            </a:r>
            <a:endParaRPr sz="4800" b="1" dirty="0">
              <a:solidFill>
                <a:srgbClr val="FFFFFF"/>
              </a:solidFill>
              <a:ea typeface="Arial Unicode MS" panose="020B0604020202020204" pitchFamily="34" charset="-128"/>
              <a:cs typeface="Arial Unicode MS" panose="020B0604020202020204" pitchFamily="34" charset="-128"/>
            </a:endParaRPr>
          </a:p>
        </p:txBody>
      </p:sp>
      <p:sp>
        <p:nvSpPr>
          <p:cNvPr id="133" name="Shape 133"/>
          <p:cNvSpPr txBox="1">
            <a:spLocks noGrp="1"/>
          </p:cNvSpPr>
          <p:nvPr>
            <p:ph type="subTitle" idx="4294967295"/>
          </p:nvPr>
        </p:nvSpPr>
        <p:spPr>
          <a:xfrm>
            <a:off x="2302225" y="4929750"/>
            <a:ext cx="6623100" cy="1046400"/>
          </a:xfrm>
          <a:prstGeom prst="rect">
            <a:avLst/>
          </a:prstGeom>
        </p:spPr>
        <p:txBody>
          <a:bodyPr spcFirstLastPara="1" vert="horz" wrap="square" lIns="91425" tIns="91425" rIns="91425" bIns="91425" rtlCol="0" anchor="t" anchorCtr="0">
            <a:noAutofit/>
          </a:bodyPr>
          <a:lstStyle/>
          <a:p>
            <a:pPr marL="0" indent="0">
              <a:spcBef>
                <a:spcPts val="600"/>
              </a:spcBef>
              <a:buNone/>
            </a:pPr>
            <a:r>
              <a:rPr lang="en-US" sz="2400" dirty="0" smtClean="0">
                <a:solidFill>
                  <a:schemeClr val="lt1"/>
                </a:solidFill>
                <a:latin typeface="+mj-lt"/>
                <a:ea typeface="Arial Unicode MS" panose="020B0604020202020204" pitchFamily="34" charset="-128"/>
                <a:cs typeface="Arial Unicode MS" panose="020B0604020202020204" pitchFamily="34" charset="-128"/>
              </a:rPr>
              <a:t>Discipline for students with disabilities must be in accordance with a student’s IEP or 504 and include all the procedural safeguards for students with disabilities mandated by state and federal law. </a:t>
            </a:r>
            <a:endParaRPr sz="2400" dirty="0">
              <a:solidFill>
                <a:schemeClr val="lt1"/>
              </a:solidFill>
              <a:latin typeface="+mj-lt"/>
              <a:ea typeface="Arial Unicode MS" panose="020B0604020202020204" pitchFamily="34" charset="-128"/>
              <a:cs typeface="Arial Unicode MS" panose="020B0604020202020204" pitchFamily="34" charset="-128"/>
            </a:endParaRPr>
          </a:p>
        </p:txBody>
      </p:sp>
      <p:grpSp>
        <p:nvGrpSpPr>
          <p:cNvPr id="134" name="Shape 134"/>
          <p:cNvGrpSpPr/>
          <p:nvPr/>
        </p:nvGrpSpPr>
        <p:grpSpPr>
          <a:xfrm>
            <a:off x="2916061" y="448355"/>
            <a:ext cx="2235784" cy="2235777"/>
            <a:chOff x="570875" y="4322250"/>
            <a:chExt cx="443300" cy="443325"/>
          </a:xfrm>
        </p:grpSpPr>
        <p:sp>
          <p:nvSpPr>
            <p:cNvPr id="135" name="Shape 135"/>
            <p:cNvSpPr/>
            <p:nvPr/>
          </p:nvSpPr>
          <p:spPr>
            <a:xfrm>
              <a:off x="570875" y="4322250"/>
              <a:ext cx="443300" cy="443325"/>
            </a:xfrm>
            <a:custGeom>
              <a:avLst/>
              <a:gdLst/>
              <a:ahLst/>
              <a:cxnLst/>
              <a:rect l="0" t="0" r="0" b="0"/>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36" name="Shape 136"/>
            <p:cNvSpPr/>
            <p:nvPr/>
          </p:nvSpPr>
          <p:spPr>
            <a:xfrm>
              <a:off x="597725" y="4665400"/>
              <a:ext cx="73300" cy="73300"/>
            </a:xfrm>
            <a:custGeom>
              <a:avLst/>
              <a:gdLst/>
              <a:ahLst/>
              <a:cxnLst/>
              <a:rect l="0" t="0" r="0" b="0"/>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37" name="Shape 137"/>
            <p:cNvSpPr/>
            <p:nvPr/>
          </p:nvSpPr>
          <p:spPr>
            <a:xfrm>
              <a:off x="654525" y="4708150"/>
              <a:ext cx="47025" cy="47025"/>
            </a:xfrm>
            <a:custGeom>
              <a:avLst/>
              <a:gdLst/>
              <a:ahLst/>
              <a:cxnLst/>
              <a:rect l="0" t="0" r="0" b="0"/>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38" name="Shape 138"/>
            <p:cNvSpPr/>
            <p:nvPr/>
          </p:nvSpPr>
          <p:spPr>
            <a:xfrm>
              <a:off x="581250" y="4634875"/>
              <a:ext cx="47050" cy="47050"/>
            </a:xfrm>
            <a:custGeom>
              <a:avLst/>
              <a:gdLst/>
              <a:ahLst/>
              <a:cxnLst/>
              <a:rect l="0" t="0" r="0" b="0"/>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FFFFFF"/>
            </a:solidFill>
            <a:ln>
              <a:noFill/>
            </a:ln>
          </p:spPr>
          <p:txBody>
            <a:bodyPr spcFirstLastPara="1" wrap="square" lIns="91425" tIns="91425" rIns="91425" bIns="91425" anchor="ctr" anchorCtr="0">
              <a:noAutofit/>
            </a:bodyPr>
            <a:lstStyle/>
            <a:p>
              <a:endParaRPr/>
            </a:p>
          </p:txBody>
        </p:sp>
      </p:grpSp>
      <p:sp>
        <p:nvSpPr>
          <p:cNvPr id="139" name="Shape 139"/>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8</a:t>
            </a:fld>
            <a:endParaRPr dirty="0"/>
          </a:p>
        </p:txBody>
      </p:sp>
    </p:spTree>
    <p:extLst>
      <p:ext uri="{BB962C8B-B14F-4D97-AF65-F5344CB8AC3E}">
        <p14:creationId xmlns:p14="http://schemas.microsoft.com/office/powerpoint/2010/main" val="3131909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Shape 126"/>
          <p:cNvSpPr txBox="1">
            <a:spLocks noGrp="1"/>
          </p:cNvSpPr>
          <p:nvPr>
            <p:ph type="sldNum" idx="12"/>
          </p:nvPr>
        </p:nvSpPr>
        <p:spPr>
          <a:xfrm>
            <a:off x="10004575" y="6364177"/>
            <a:ext cx="548700" cy="417900"/>
          </a:xfrm>
          <a:prstGeom prst="rect">
            <a:avLst/>
          </a:prstGeom>
        </p:spPr>
        <p:txBody>
          <a:bodyPr spcFirstLastPara="1" vert="horz" wrap="square" lIns="91425" tIns="91425" rIns="91425" bIns="91425" rtlCol="0" anchor="t" anchorCtr="0">
            <a:noAutofit/>
          </a:bodyPr>
          <a:lstStyle/>
          <a:p>
            <a:fld id="{00000000-1234-1234-1234-123412341234}" type="slidenum">
              <a:rPr lang="en"/>
              <a:pPr/>
              <a:t>9</a:t>
            </a:fld>
            <a:endParaRPr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117" y="1282923"/>
            <a:ext cx="10408767" cy="3882635"/>
          </a:xfrm>
          <a:prstGeom prst="rect">
            <a:avLst/>
          </a:prstGeom>
        </p:spPr>
      </p:pic>
    </p:spTree>
    <p:extLst>
      <p:ext uri="{BB962C8B-B14F-4D97-AF65-F5344CB8AC3E}">
        <p14:creationId xmlns:p14="http://schemas.microsoft.com/office/powerpoint/2010/main" val="3188443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TotalTime>
  <Words>2693</Words>
  <Application>Microsoft Office PowerPoint</Application>
  <PresentationFormat>Widescreen</PresentationFormat>
  <Paragraphs>212</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Arial Unicode MS</vt:lpstr>
      <vt:lpstr>Calibri</vt:lpstr>
      <vt:lpstr>Calibri Light</vt:lpstr>
      <vt:lpstr>Office Theme</vt:lpstr>
      <vt:lpstr>Discipline Webinar  Anastasia Hawkins, Director of Legal and Policy Initiatives  Marisa Bayless, Legal and Policy Associate  </vt:lpstr>
      <vt:lpstr>The following is provided for informational purposes only and is not to be construed as legal advice or a formal legal opinion on the behalf of the author or CSI.  Use of this information does not create an attorney-client relationship, nor is the creation of such relationship intended by the provision of this information.  This information does not constitute a formal administrative opinion on behalf of CSI.  CSI recommends that each school contact its attorney to obtain legal advice with respect to any particular issue.   </vt:lpstr>
      <vt:lpstr>Overview</vt:lpstr>
      <vt:lpstr>Overview</vt:lpstr>
      <vt:lpstr>Why this policy?</vt:lpstr>
      <vt:lpstr>CSI’s Sample Discipline Policy </vt:lpstr>
      <vt:lpstr>Discipline Philosophy</vt:lpstr>
      <vt:lpstr>Students with Disabilities</vt:lpstr>
      <vt:lpstr>PowerPoint Presentation</vt:lpstr>
      <vt:lpstr>Minor Disciplinary Offenses</vt:lpstr>
      <vt:lpstr>PowerPoint Presentation</vt:lpstr>
      <vt:lpstr>Other Disciplinary Measures </vt:lpstr>
      <vt:lpstr>Procedure for Removal of Disruptive Students from Classroom</vt:lpstr>
      <vt:lpstr>Procedure for Removal of Disruptive Students from Classroom</vt:lpstr>
      <vt:lpstr>PowerPoint Presentation</vt:lpstr>
      <vt:lpstr>Grounds for Suspension and Expulsion</vt:lpstr>
      <vt:lpstr>Procedure for Suspension of 10 Days or Less</vt:lpstr>
      <vt:lpstr>Procedure for Suspension of 10 Days or Less</vt:lpstr>
      <vt:lpstr>Procedure for Suspension of 10 Days or Less</vt:lpstr>
      <vt:lpstr>PowerPoint Presentation</vt:lpstr>
      <vt:lpstr>PowerPoint Presentation</vt:lpstr>
      <vt:lpstr>Procedure for Expulsion </vt:lpstr>
      <vt:lpstr>Procedure for Expulsion </vt:lpstr>
      <vt:lpstr>Appeal</vt:lpstr>
      <vt:lpstr>Appeal</vt:lpstr>
      <vt:lpstr>PowerPoint Presentation</vt:lpstr>
      <vt:lpstr>PowerPoint Presentation</vt:lpstr>
      <vt:lpstr>Readmittance after Expulsion </vt:lpstr>
      <vt:lpstr>Discipline Related to Title IX </vt:lpstr>
      <vt:lpstr>Keep an eye out for an upcoming webinar by the CSI Data &amp; Submissions Team.  This webinar will discuss how to track and input discipline related information into your SIS.  This webinar will take place in mid-August. </vt:lpstr>
      <vt:lpstr>Thanks!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Discipline Webinar  Anastasia Hawkins, Director of Legal and Policy Initiatives Marisa Bayless, Legal and Policy Associate</dc:title>
  <dc:creator>Bayless, Marisa</dc:creator>
  <cp:lastModifiedBy>Bayless, Marisa</cp:lastModifiedBy>
  <cp:revision>39</cp:revision>
  <dcterms:created xsi:type="dcterms:W3CDTF">2019-07-12T20:52:29Z</dcterms:created>
  <dcterms:modified xsi:type="dcterms:W3CDTF">2019-07-18T18:20:28Z</dcterms:modified>
</cp:coreProperties>
</file>