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sldIdLst>
    <p:sldId id="256" r:id="rId2"/>
    <p:sldId id="313" r:id="rId3"/>
    <p:sldId id="257" r:id="rId4"/>
    <p:sldId id="258" r:id="rId5"/>
    <p:sldId id="259" r:id="rId6"/>
    <p:sldId id="260" r:id="rId7"/>
    <p:sldId id="301" r:id="rId8"/>
    <p:sldId id="296" r:id="rId9"/>
    <p:sldId id="261" r:id="rId10"/>
    <p:sldId id="304" r:id="rId11"/>
    <p:sldId id="307" r:id="rId12"/>
    <p:sldId id="305" r:id="rId13"/>
    <p:sldId id="306" r:id="rId14"/>
    <p:sldId id="266" r:id="rId15"/>
    <p:sldId id="298" r:id="rId16"/>
    <p:sldId id="308" r:id="rId17"/>
    <p:sldId id="299" r:id="rId18"/>
    <p:sldId id="262" r:id="rId19"/>
    <p:sldId id="263" r:id="rId20"/>
    <p:sldId id="292" r:id="rId21"/>
    <p:sldId id="264" r:id="rId22"/>
    <p:sldId id="265" r:id="rId23"/>
    <p:sldId id="267" r:id="rId24"/>
    <p:sldId id="268" r:id="rId25"/>
    <p:sldId id="269" r:id="rId26"/>
    <p:sldId id="270" r:id="rId27"/>
    <p:sldId id="271" r:id="rId28"/>
    <p:sldId id="272" r:id="rId29"/>
    <p:sldId id="273" r:id="rId30"/>
    <p:sldId id="274" r:id="rId31"/>
    <p:sldId id="275" r:id="rId32"/>
    <p:sldId id="277" r:id="rId33"/>
    <p:sldId id="276" r:id="rId34"/>
    <p:sldId id="283" r:id="rId35"/>
    <p:sldId id="284" r:id="rId36"/>
    <p:sldId id="285" r:id="rId37"/>
    <p:sldId id="289" r:id="rId38"/>
    <p:sldId id="286" r:id="rId39"/>
    <p:sldId id="291" r:id="rId40"/>
    <p:sldId id="287" r:id="rId41"/>
    <p:sldId id="290" r:id="rId42"/>
    <p:sldId id="310" r:id="rId43"/>
    <p:sldId id="309" r:id="rId44"/>
    <p:sldId id="311" r:id="rId45"/>
    <p:sldId id="279" r:id="rId46"/>
    <p:sldId id="281" r:id="rId47"/>
    <p:sldId id="295" r:id="rId48"/>
    <p:sldId id="280" r:id="rId49"/>
    <p:sldId id="282" r:id="rId50"/>
    <p:sldId id="293" r:id="rId51"/>
    <p:sldId id="294" r:id="rId52"/>
    <p:sldId id="297" r:id="rId53"/>
    <p:sldId id="300" r:id="rId54"/>
    <p:sldId id="302"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6064" autoAdjust="0"/>
  </p:normalViewPr>
  <p:slideViewPr>
    <p:cSldViewPr snapToGrid="0">
      <p:cViewPr varScale="1">
        <p:scale>
          <a:sx n="67" d="100"/>
          <a:sy n="67" d="100"/>
        </p:scale>
        <p:origin x="179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E752-EE57-47BF-B0D3-A4E4090F07F2}" type="datetimeFigureOut">
              <a:rPr lang="en-US" smtClean="0"/>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84FCB-98F0-42EB-8B5E-975E9B778280}" type="slidenum">
              <a:rPr lang="en-US" smtClean="0"/>
              <a:t>‹#›</a:t>
            </a:fld>
            <a:endParaRPr lang="en-US"/>
          </a:p>
        </p:txBody>
      </p:sp>
    </p:spTree>
    <p:extLst>
      <p:ext uri="{BB962C8B-B14F-4D97-AF65-F5344CB8AC3E}">
        <p14:creationId xmlns:p14="http://schemas.microsoft.com/office/powerpoint/2010/main" val="315229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students who have opted out of services </a:t>
            </a:r>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5</a:t>
            </a:fld>
            <a:endParaRPr lang="en-US"/>
          </a:p>
        </p:txBody>
      </p:sp>
    </p:spTree>
    <p:extLst>
      <p:ext uri="{BB962C8B-B14F-4D97-AF65-F5344CB8AC3E}">
        <p14:creationId xmlns:p14="http://schemas.microsoft.com/office/powerpoint/2010/main" val="115981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Calibri" charset="0"/>
              </a:rPr>
              <a:t>Here are the estimated maximum times it would take to complete each domain from the time a student finishes</a:t>
            </a:r>
            <a:r>
              <a:rPr lang="en-US" altLang="en-US" baseline="0" dirty="0" smtClean="0">
                <a:latin typeface="Calibri" charset="0"/>
              </a:rPr>
              <a:t> the embedded test practice and begins the test </a:t>
            </a:r>
            <a:r>
              <a:rPr lang="en-US" altLang="en-US" dirty="0" smtClean="0">
                <a:latin typeface="Calibri" charset="0"/>
              </a:rPr>
              <a:t>to the time the student completes the domain.</a:t>
            </a:r>
          </a:p>
          <a:p>
            <a:endParaRPr lang="en-US" altLang="en-US" dirty="0" smtClean="0">
              <a:latin typeface="Calibri" charset="0"/>
            </a:endParaRPr>
          </a:p>
          <a:p>
            <a:r>
              <a:rPr lang="en-US" altLang="en-US" dirty="0" smtClean="0">
                <a:latin typeface="Calibri" charset="0"/>
              </a:rPr>
              <a:t>While there are suggested guidelines for timing for each test, ACCESS for ELLs 2.0 is not a timed test.  Test Administrators have professional discretion to allow necessary time for each student who is working productively.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24</a:t>
            </a:fld>
            <a:endParaRPr lang="en-US"/>
          </a:p>
        </p:txBody>
      </p:sp>
    </p:spTree>
    <p:extLst>
      <p:ext uri="{BB962C8B-B14F-4D97-AF65-F5344CB8AC3E}">
        <p14:creationId xmlns:p14="http://schemas.microsoft.com/office/powerpoint/2010/main" val="395807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ACCESS for ELLs 2.0 test has been designed to maximize student engagement and accessibility.  Key features include graphic-supported items, audio-supported directions, narrated and guided introduction by a human voice for each domain test, thematic folders pertaining to a unified theme, practice items, and modeled responses for the productive domains.</a:t>
            </a:r>
          </a:p>
          <a:p>
            <a:endParaRPr lang="en-US" altLang="en-US" dirty="0" smtClean="0"/>
          </a:p>
          <a:p>
            <a:r>
              <a:rPr lang="en-US" altLang="en-US" dirty="0" smtClean="0"/>
              <a:t>Additional features unique to the online test include simple navigation and an uncluttered and streamlined interface. In addition, the new assessment will offer embedded accessibility features such as magnification/enlargement, highlighter, and writing tools that may include cut and paste, copy, and underline, as possible options.</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26</a:t>
            </a:fld>
            <a:endParaRPr lang="en-US"/>
          </a:p>
        </p:txBody>
      </p:sp>
    </p:spTree>
    <p:extLst>
      <p:ext uri="{BB962C8B-B14F-4D97-AF65-F5344CB8AC3E}">
        <p14:creationId xmlns:p14="http://schemas.microsoft.com/office/powerpoint/2010/main" val="365447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order to test, each student will need a unique test ticket that contains student specific login credentials he or she must use to access and begin the test. These tickets are secure materials and must be treated as such. The test tickets for a given test session are part of the Student Test Roster. The Student Test Roster summarizes test session information such as the test name, test session name, and the district and school. </a:t>
            </a:r>
          </a:p>
          <a:p>
            <a:endParaRPr lang="en-US" altLang="en-US" dirty="0" smtClean="0"/>
          </a:p>
          <a:p>
            <a:r>
              <a:rPr lang="en-US" altLang="en-US" dirty="0" smtClean="0"/>
              <a:t>These may be provided to you by your test coordinator or you may need to print these yourself from WIDA AMS depending on your school’s policy. We will discuss WIDA AMS later in this presentation. For detailed information about WIDA AMS see the WIDA AMS User Guide, available in the training course.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27</a:t>
            </a:fld>
            <a:endParaRPr lang="en-US"/>
          </a:p>
        </p:txBody>
      </p:sp>
    </p:spTree>
    <p:extLst>
      <p:ext uri="{BB962C8B-B14F-4D97-AF65-F5344CB8AC3E}">
        <p14:creationId xmlns:p14="http://schemas.microsoft.com/office/powerpoint/2010/main" val="326727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sample Speaking test item on this slide is an approximation of what students will see on the screen. In the center, students will see a picture.  To the left, they will see a virtual test administrator and a model student.  The virtual test administrator will guide the student through the Speaking passages with directions and prompts. Next to the virtual test administrator, students will see a model student.  The role of the model student is to provide examples of expected responses. As shown on this slide, the virtual test administrator will first ask a question to the model student.    </a:t>
            </a:r>
          </a:p>
          <a:p>
            <a:endParaRPr lang="en-US" altLang="en-US" dirty="0" smtClean="0"/>
          </a:p>
          <a:p>
            <a:r>
              <a:rPr lang="en-US" altLang="en-US" dirty="0" smtClean="0"/>
              <a:t>After the model student has responded, students will be prompted to record their responses.  Students will record their responses on the computer using a record button and will continue through the speaking items at their own pace.   Because students’ voices will be recorded into the online test engine, all students will need headsets with microphones for the Speaking test.  Students will be able to pause, if needed, while responding orally to the test items.  Upon completion, the files will automatically be sent to DRC for scoring.</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29</a:t>
            </a:fld>
            <a:endParaRPr lang="en-US"/>
          </a:p>
        </p:txBody>
      </p:sp>
    </p:spTree>
    <p:extLst>
      <p:ext uri="{BB962C8B-B14F-4D97-AF65-F5344CB8AC3E}">
        <p14:creationId xmlns:p14="http://schemas.microsoft.com/office/powerpoint/2010/main" val="401883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Because it is essential that each student Speaking response is correctly captured, after logging in and before beginning the Speaking test, students are required to do a microphone check.  The microphone check is only done once prior to the student beginning the Speaking test. During the microphone check, the students will record their voice and listen to make sure it recorded. Refer to Test Administrator’s Script to assist students during the microphone check. Please refer to the Test Administrator Manual for more information.</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30</a:t>
            </a:fld>
            <a:endParaRPr lang="en-US"/>
          </a:p>
        </p:txBody>
      </p:sp>
    </p:spTree>
    <p:extLst>
      <p:ext uri="{BB962C8B-B14F-4D97-AF65-F5344CB8AC3E}">
        <p14:creationId xmlns:p14="http://schemas.microsoft.com/office/powerpoint/2010/main" val="371252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a few additional considerations that vary by grade and proficiency level for the Writing domain. To meet the needs of all learners, including those with limited keyboarding experience, the mode in which students take the Writing test will depend on their grades and proficiency levels.  Students who handwrite their response to the Writing test (in a paper test booklet) are still considered Online testers because they will take all other domains Online. It is important to note that even students in grades 4–12 can handwrite their responses if this is a better option for them rather than keyboarding. </a:t>
            </a:r>
          </a:p>
          <a:p>
            <a:pPr>
              <a:lnSpc>
                <a:spcPct val="107000"/>
              </a:lnSpc>
            </a:pPr>
            <a:endParaRPr lang="en-US" altLang="en-US" dirty="0" smtClean="0"/>
          </a:p>
          <a:p>
            <a:pPr>
              <a:lnSpc>
                <a:spcPct val="107000"/>
              </a:lnSpc>
            </a:pPr>
            <a:r>
              <a:rPr lang="en-US" altLang="en-US" dirty="0" smtClean="0">
                <a:solidFill>
                  <a:srgbClr val="000000"/>
                </a:solidFill>
              </a:rPr>
              <a:t>For all students in grades 1–3, the students will read the prompts as well as write their answers in paper booklets. </a:t>
            </a:r>
          </a:p>
          <a:p>
            <a:pPr>
              <a:lnSpc>
                <a:spcPct val="107000"/>
              </a:lnSpc>
            </a:pPr>
            <a:endParaRPr lang="en-US" altLang="en-US" dirty="0" smtClean="0">
              <a:solidFill>
                <a:srgbClr val="000000"/>
              </a:solidFill>
            </a:endParaRPr>
          </a:p>
          <a:p>
            <a:pPr>
              <a:lnSpc>
                <a:spcPct val="107000"/>
              </a:lnSpc>
            </a:pPr>
            <a:r>
              <a:rPr lang="en-US" altLang="en-US" dirty="0" smtClean="0">
                <a:solidFill>
                  <a:srgbClr val="000000"/>
                </a:solidFill>
              </a:rPr>
              <a:t>For Grades 4–12, there are two potential options for the Writing Test. Students may either keyboard their response as they are prompted on the screen, or they will follow along on the screen and write in a paper booklet when they are prompted. Please note that depending on the grade of the student and the state, the default response mode (Keyboarding or Handwriting) will vary.</a:t>
            </a:r>
            <a:endParaRPr lang="en-US" altLang="en-US" dirty="0" smtClean="0">
              <a:latin typeface="Calibri" charset="0"/>
            </a:endParaRPr>
          </a:p>
          <a:p>
            <a:pPr>
              <a:lnSpc>
                <a:spcPct val="107000"/>
              </a:lnSpc>
            </a:pPr>
            <a:r>
              <a:rPr lang="en-US" altLang="en-US" dirty="0" smtClean="0">
                <a:solidFill>
                  <a:srgbClr val="000000"/>
                </a:solidFill>
              </a:rPr>
              <a:t> </a:t>
            </a:r>
            <a:endParaRPr lang="en-US" altLang="en-US" dirty="0" smtClean="0">
              <a:latin typeface="Calibri" charset="0"/>
            </a:endParaRPr>
          </a:p>
          <a:p>
            <a:pPr>
              <a:lnSpc>
                <a:spcPct val="107000"/>
              </a:lnSpc>
            </a:pPr>
            <a:r>
              <a:rPr lang="en-US" altLang="en-US" dirty="0" smtClean="0">
                <a:solidFill>
                  <a:srgbClr val="000000"/>
                </a:solidFill>
              </a:rPr>
              <a:t>For grades 4–5, each WIDA member state sets guidelines on whether the default setting will be keyboarding or handwriting.  This means the WIDA Assessment Management System (WIDA AMS) will be set to this option for students unless the designated state or district staff changes the option to the other mode.  The WIDA states’ pages will also include this state-specific information on this.</a:t>
            </a:r>
          </a:p>
          <a:p>
            <a:pPr>
              <a:lnSpc>
                <a:spcPct val="107000"/>
              </a:lnSpc>
            </a:pPr>
            <a:endParaRPr lang="en-US" altLang="en-US" dirty="0" smtClean="0">
              <a:latin typeface="Calibri" charset="0"/>
            </a:endParaRPr>
          </a:p>
          <a:p>
            <a:pPr>
              <a:lnSpc>
                <a:spcPct val="107000"/>
              </a:lnSpc>
            </a:pPr>
            <a:r>
              <a:rPr lang="en-US" altLang="en-US" dirty="0" smtClean="0">
                <a:solidFill>
                  <a:srgbClr val="000000"/>
                </a:solidFill>
              </a:rPr>
              <a:t>For all students in grade 6–12, the default response mode will be keyboarding.  This means the test will be set up so that students keyboard their responses unless designated staff determine they should handwrite their responses in a booklet. </a:t>
            </a:r>
          </a:p>
          <a:p>
            <a:pPr>
              <a:lnSpc>
                <a:spcPct val="107000"/>
              </a:lnSpc>
            </a:pPr>
            <a:endParaRPr lang="en-US" altLang="en-US" dirty="0" smtClean="0">
              <a:solidFill>
                <a:srgbClr val="000000"/>
              </a:solidFill>
            </a:endParaRPr>
          </a:p>
          <a:p>
            <a:pPr>
              <a:lnSpc>
                <a:spcPct val="107000"/>
              </a:lnSpc>
            </a:pPr>
            <a:r>
              <a:rPr lang="en-US" altLang="en-US" dirty="0" smtClean="0"/>
              <a:t>Should a student in grades 6–12 require a handwriting booklet rather than keyboarding their response, test coordinators will need to order these as Additional Materials in WIDA AMS. Please refer to the District and School Test Coordinator Manual for more information on this process.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31</a:t>
            </a:fld>
            <a:endParaRPr lang="en-US"/>
          </a:p>
        </p:txBody>
      </p:sp>
    </p:spTree>
    <p:extLst>
      <p:ext uri="{BB962C8B-B14F-4D97-AF65-F5344CB8AC3E}">
        <p14:creationId xmlns:p14="http://schemas.microsoft.com/office/powerpoint/2010/main" val="77759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Alternate ACCESS for ELLs is a separate assessment for ELLs</a:t>
            </a:r>
            <a:r>
              <a:rPr lang="en-US" altLang="en-US" baseline="0" dirty="0" smtClean="0"/>
              <a:t> </a:t>
            </a:r>
            <a:r>
              <a:rPr lang="en-US" altLang="en-US" dirty="0" smtClean="0"/>
              <a:t>in grades 1–12 with significant cognitive disabilities. </a:t>
            </a:r>
            <a:endParaRPr lang="en-US" baseline="0" dirty="0" smtClean="0"/>
          </a:p>
          <a:p>
            <a:endParaRPr lang="en-US" baseline="0" dirty="0" smtClean="0"/>
          </a:p>
          <a:p>
            <a:r>
              <a:rPr lang="en-US" sz="1200" dirty="0" smtClean="0"/>
              <a:t>Alternate ACCESS for ELLs aligns with the WIDA Alternate English Language Proficiency levels. These levels were designed to expand upon Level P1 - Entering, by increasing the sensitivity of the measure for students who have significant cognitive disabilities. The alternate ELP levels give students a chance to demonstrate progress within Level P1. Information about participation criteria and test administration of the Alternate ACCESS test can be found in the Test Administration</a:t>
            </a:r>
            <a:r>
              <a:rPr lang="en-US" sz="1200" baseline="0" dirty="0" smtClean="0"/>
              <a:t> Manual.</a:t>
            </a:r>
            <a:endParaRPr lang="en-US" sz="1200" dirty="0" smtClean="0"/>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presentation will not go into detail about that assessment. Please see the Alternate ACCESS for ELLs presentation for more information about that assessment.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36</a:t>
            </a:fld>
            <a:endParaRPr lang="en-US"/>
          </a:p>
        </p:txBody>
      </p:sp>
    </p:spTree>
    <p:extLst>
      <p:ext uri="{BB962C8B-B14F-4D97-AF65-F5344CB8AC3E}">
        <p14:creationId xmlns:p14="http://schemas.microsoft.com/office/powerpoint/2010/main" val="3579241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After you log-on, you’ll be granted access to the My Account and Secure Portal. </a:t>
            </a:r>
          </a:p>
          <a:p>
            <a:endParaRPr lang="en-US" altLang="en-US" b="1" dirty="0" smtClean="0"/>
          </a:p>
          <a:p>
            <a:r>
              <a:rPr lang="en-US" altLang="en-US" b="1" dirty="0" smtClean="0"/>
              <a:t>Click 1: </a:t>
            </a:r>
            <a:r>
              <a:rPr lang="en-US" altLang="en-US" dirty="0" smtClean="0"/>
              <a:t>Records of individuals’ certification quiz progress are available within the WIDA Secure Portal, and individuals can print a certificate of their completed training. All individual certifications from previous years will remain available in the WIDA Secure Portal as the tests have not changed, although the format of the training has been updated.</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Click 2: </a:t>
            </a:r>
            <a:r>
              <a:rPr lang="en-US" altLang="en-US" dirty="0" smtClean="0"/>
              <a:t>All preparation materials for the ACCESS for ELLs 2.0 Operational Test are posted in the WIDA Secure Portal,</a:t>
            </a:r>
            <a:r>
              <a:rPr lang="en-US" altLang="en-US" baseline="0" dirty="0" smtClean="0"/>
              <a:t> including manuals, tutorials, webinars, and technology documentation. </a:t>
            </a:r>
            <a:r>
              <a:rPr lang="en-US" altLang="en-US" dirty="0" smtClean="0"/>
              <a:t>You can click on tile for the assessment you will administer: Kindergarten, Alternate, Paper-Based, Online. Within the ACCESS for ELLs 2.0 Training Course, information and web-based training modules for each assessment can be accessed.</a:t>
            </a:r>
            <a:r>
              <a:rPr lang="en-US" altLang="en-US" b="1" dirty="0" smtClean="0"/>
              <a:t> </a:t>
            </a:r>
            <a:r>
              <a:rPr lang="en-US" altLang="en-US" dirty="0" smtClean="0"/>
              <a:t>For Test Administrators who were certified to administer the ACCESS for ELLs 2.0 suite of assessments in previous years, information on recertification can be found within your state checklist. Even if you are not required to recertify this year, it is recommended that all Test Administrators review the training materials to prepare for the upcoming administration. We will review specific training information on the next slide.</a:t>
            </a:r>
          </a:p>
          <a:p>
            <a:pPr marL="0" lvl="1" eaLnBrk="1" hangingPunct="1">
              <a:spcBef>
                <a:spcPct val="0"/>
              </a:spcBef>
            </a:pPr>
            <a:r>
              <a:rPr lang="en-US" altLang="en-US" dirty="0" smtClean="0"/>
              <a:t> </a:t>
            </a:r>
          </a:p>
          <a:p>
            <a:pPr marL="0" lvl="1" eaLnBrk="1" hangingPunct="1">
              <a:spcBef>
                <a:spcPct val="0"/>
              </a:spcBef>
            </a:pPr>
            <a:r>
              <a:rPr lang="en-US" altLang="en-US" b="1" dirty="0" smtClean="0"/>
              <a:t>Click 3: </a:t>
            </a:r>
            <a:r>
              <a:rPr lang="en-US" altLang="en-US" dirty="0" smtClean="0"/>
              <a:t>Test Coordinators are responsible for ensuring that all Test Administrators have completed applicable training components before giving ACCESS for ELLs 2.0. Please make sure your information within the My Account Info is correct. Most importantly, please make sure your email address, district, and school is correct. If not, please update and save. </a:t>
            </a:r>
            <a:endParaRPr lang="en-US" altLang="en-US" b="1" dirty="0" smtClean="0"/>
          </a:p>
        </p:txBody>
      </p:sp>
      <p:sp>
        <p:nvSpPr>
          <p:cNvPr id="4" name="Slide Number Placeholder 3"/>
          <p:cNvSpPr>
            <a:spLocks noGrp="1"/>
          </p:cNvSpPr>
          <p:nvPr>
            <p:ph type="sldNum" sz="quarter" idx="10"/>
          </p:nvPr>
        </p:nvSpPr>
        <p:spPr/>
        <p:txBody>
          <a:bodyPr/>
          <a:lstStyle/>
          <a:p>
            <a:fld id="{2A7D5504-7911-47DD-A0B4-5C7FC246D5C8}" type="slidenum">
              <a:rPr lang="en-US" smtClean="0"/>
              <a:t>46</a:t>
            </a:fld>
            <a:endParaRPr lang="en-US"/>
          </a:p>
        </p:txBody>
      </p:sp>
    </p:spTree>
    <p:extLst>
      <p:ext uri="{BB962C8B-B14F-4D97-AF65-F5344CB8AC3E}">
        <p14:creationId xmlns:p14="http://schemas.microsoft.com/office/powerpoint/2010/main" val="235369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Step 1:</a:t>
            </a:r>
            <a:r>
              <a:rPr lang="en-US" dirty="0" smtClean="0"/>
              <a:t> Test Administrators need to view training tutorials that are pertinent to the test administration. The training tutorials are short presentations designed to teach you about a specific aspect of training. Your state checklist should define these tasks. </a:t>
            </a:r>
          </a:p>
          <a:p>
            <a:pPr>
              <a:defRPr/>
            </a:pPr>
            <a:r>
              <a:rPr lang="en-US" b="1" dirty="0" smtClean="0"/>
              <a:t>Step 2: </a:t>
            </a:r>
            <a:r>
              <a:rPr lang="en-US" dirty="0" smtClean="0"/>
              <a:t>Complete the knowledge checks at the end of each training tutorial. These activities help Test Administrators review key concepts and prepare for the test administration quiz. </a:t>
            </a:r>
          </a:p>
          <a:p>
            <a:pPr>
              <a:defRPr/>
            </a:pPr>
            <a:r>
              <a:rPr lang="en-US" b="1" dirty="0" smtClean="0"/>
              <a:t>Step 3</a:t>
            </a:r>
            <a:r>
              <a:rPr lang="en-US" dirty="0" smtClean="0"/>
              <a:t>: Take appropriate Quizzes </a:t>
            </a:r>
          </a:p>
          <a:p>
            <a:pPr marL="1031875" indent="-457200">
              <a:defRPr/>
            </a:pPr>
            <a:r>
              <a:rPr lang="en-US" dirty="0" smtClean="0"/>
              <a:t>Kindergarten ACCESS for ELLs </a:t>
            </a:r>
          </a:p>
          <a:p>
            <a:pPr marL="1031875" indent="-457200">
              <a:defRPr/>
            </a:pPr>
            <a:r>
              <a:rPr lang="en-US" dirty="0" smtClean="0"/>
              <a:t>Grades 1–12 Online Administration </a:t>
            </a:r>
          </a:p>
          <a:p>
            <a:pPr marL="1031875" indent="-457200">
              <a:defRPr/>
            </a:pPr>
            <a:r>
              <a:rPr lang="en-US" dirty="0" smtClean="0"/>
              <a:t>Grades 1–12 Paper Administration </a:t>
            </a:r>
          </a:p>
          <a:p>
            <a:pPr marL="1031875" indent="-457200">
              <a:defRPr/>
            </a:pPr>
            <a:r>
              <a:rPr lang="en-US" dirty="0" smtClean="0"/>
              <a:t>Grades 1–5 Paper Speaking (locally scored) </a:t>
            </a:r>
          </a:p>
          <a:p>
            <a:pPr marL="1031875" indent="-457200">
              <a:defRPr/>
            </a:pPr>
            <a:r>
              <a:rPr lang="en-US" dirty="0" smtClean="0"/>
              <a:t>Grades 6–12 Paper Speaking (locally scored) </a:t>
            </a:r>
          </a:p>
          <a:p>
            <a:pPr marL="1031875" indent="-457200">
              <a:defRPr/>
            </a:pPr>
            <a:r>
              <a:rPr lang="en-US" dirty="0" smtClean="0"/>
              <a:t>Alternate ACCESS for ELLs </a:t>
            </a:r>
          </a:p>
          <a:p>
            <a:pPr>
              <a:defRPr/>
            </a:pPr>
            <a:r>
              <a:rPr lang="en-US" dirty="0" smtClean="0"/>
              <a:t>The next slides define the quizzes in more detail.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48</a:t>
            </a:fld>
            <a:endParaRPr lang="en-US"/>
          </a:p>
        </p:txBody>
      </p:sp>
    </p:spTree>
    <p:extLst>
      <p:ext uri="{BB962C8B-B14F-4D97-AF65-F5344CB8AC3E}">
        <p14:creationId xmlns:p14="http://schemas.microsoft.com/office/powerpoint/2010/main" val="202111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https://portal.wida.us/ACCESSTraining/Online/index.aspx</a:t>
            </a:r>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8</a:t>
            </a:fld>
            <a:endParaRPr lang="en-US"/>
          </a:p>
        </p:txBody>
      </p:sp>
    </p:spTree>
    <p:extLst>
      <p:ext uri="{BB962C8B-B14F-4D97-AF65-F5344CB8AC3E}">
        <p14:creationId xmlns:p14="http://schemas.microsoft.com/office/powerpoint/2010/main" val="346787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your teachers know this? Your students?</a:t>
            </a:r>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9</a:t>
            </a:fld>
            <a:endParaRPr lang="en-US"/>
          </a:p>
        </p:txBody>
      </p:sp>
    </p:spTree>
    <p:extLst>
      <p:ext uri="{BB962C8B-B14F-4D97-AF65-F5344CB8AC3E}">
        <p14:creationId xmlns:p14="http://schemas.microsoft.com/office/powerpoint/2010/main" val="12613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Kindergarten test form is individually administered and adaptive. Reading and Writing items allow students to demonstrate pre-literacy skills that many Kindergarteners are still in the process of acquiring. All components are scored by the Test Administrator (TA) during test administration.</a:t>
            </a:r>
          </a:p>
          <a:p>
            <a:r>
              <a:rPr lang="en-US" altLang="en-US" dirty="0" smtClean="0"/>
              <a:t>There is a separate presentation which explains in much more detail how to administer and score the Kindergarten assessment-</a:t>
            </a:r>
            <a:r>
              <a:rPr lang="en-US" altLang="en-US" baseline="0" dirty="0" smtClean="0"/>
              <a:t> see WIDA website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14</a:t>
            </a:fld>
            <a:endParaRPr lang="en-US"/>
          </a:p>
        </p:txBody>
      </p:sp>
    </p:spTree>
    <p:extLst>
      <p:ext uri="{BB962C8B-B14F-4D97-AF65-F5344CB8AC3E}">
        <p14:creationId xmlns:p14="http://schemas.microsoft.com/office/powerpoint/2010/main" val="38251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 incredibly</a:t>
            </a:r>
            <a:r>
              <a:rPr lang="en-US" baseline="0" dirty="0" smtClean="0"/>
              <a:t> important, as the tests must be scored in real time. Assign your most competent teachers to give and score this test. </a:t>
            </a:r>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17</a:t>
            </a:fld>
            <a:endParaRPr lang="en-US"/>
          </a:p>
        </p:txBody>
      </p:sp>
    </p:spTree>
    <p:extLst>
      <p:ext uri="{BB962C8B-B14F-4D97-AF65-F5344CB8AC3E}">
        <p14:creationId xmlns:p14="http://schemas.microsoft.com/office/powerpoint/2010/main" val="6830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788"/>
            <a:r>
              <a:rPr lang="en-US" altLang="en-US" dirty="0" smtClean="0"/>
              <a:t>ACCESS for ELLs 2.0 Paper includes six grade-level clusters. In order to better measure younger students’ language development, ACCESS for ELLs 2.0 Paper includes a separate test form for Grade 1. There is also a separate Grade 2 form and a Grade 3 form. Grades 4 and 5, Grades 6 through 8, and 9 through 12 have grade cluster test forms. Kindergarten will remain an</a:t>
            </a:r>
            <a:r>
              <a:rPr lang="en-US" altLang="en-US" baseline="0" dirty="0" smtClean="0"/>
              <a:t> </a:t>
            </a:r>
            <a:r>
              <a:rPr lang="en-US" altLang="en-US" dirty="0" smtClean="0"/>
              <a:t>interactive, paper-based test for the foreseeable future. Note that when you receive the materials, you will notice that the Speaking test booklets are divided into five grade clusters</a:t>
            </a:r>
            <a:r>
              <a:rPr lang="en-US" altLang="en-US" dirty="0" smtClean="0">
                <a:solidFill>
                  <a:srgbClr val="000000"/>
                </a:solidFill>
              </a:rPr>
              <a:t> (Grade 1, 2-3, 4-5, 6-8, 9-12</a:t>
            </a:r>
            <a:r>
              <a:rPr lang="en-US" altLang="en-US" u="none" dirty="0" smtClean="0"/>
              <a:t>). Use the appropriate form </a:t>
            </a:r>
            <a:r>
              <a:rPr lang="en-US" altLang="en-US" dirty="0" smtClean="0"/>
              <a:t>for the grade level the student is in.</a:t>
            </a:r>
          </a:p>
          <a:p>
            <a:pPr defTabSz="458788"/>
            <a:endParaRPr lang="en-US" altLang="en-US" dirty="0" smtClean="0"/>
          </a:p>
          <a:p>
            <a:pPr defTabSz="458788"/>
            <a:r>
              <a:rPr lang="en-US" altLang="en-US" dirty="0" smtClean="0"/>
              <a:t>Before administering the paper test, educators must select the appropriate Tier to give each student: A</a:t>
            </a:r>
            <a:r>
              <a:rPr lang="en-US" altLang="en-US" baseline="0" dirty="0" smtClean="0"/>
              <a:t> or</a:t>
            </a:r>
            <a:r>
              <a:rPr lang="en-US" altLang="en-US" dirty="0" smtClean="0"/>
              <a:t> B/C. More information about Tier Placement is on the next slide. </a:t>
            </a:r>
          </a:p>
          <a:p>
            <a:pPr defTabSz="458788"/>
            <a:endParaRPr lang="en-US" altLang="en-US" sz="2000" dirty="0" smtClean="0"/>
          </a:p>
          <a:p>
            <a:pPr defTabSz="458788"/>
            <a:r>
              <a:rPr lang="en-US" altLang="en-US" sz="2000" dirty="0" smtClean="0"/>
              <a:t>The Listening, Reading and Writing sections can be group-administered, but the Speaking section is always individually administered and scored by the Test Administrator. </a:t>
            </a:r>
          </a:p>
          <a:p>
            <a:pPr defTabSz="458788"/>
            <a:endParaRPr lang="en-US" altLang="en-US" dirty="0" smtClean="0"/>
          </a:p>
          <a:p>
            <a:pPr defTabSz="458788"/>
            <a:r>
              <a:rPr lang="en-US" altLang="en-US" u="none" dirty="0" smtClean="0"/>
              <a:t>On</a:t>
            </a:r>
            <a:r>
              <a:rPr lang="en-US" altLang="en-US" u="none" baseline="0" dirty="0" smtClean="0"/>
              <a:t> ACCESS 2.0 Paper</a:t>
            </a:r>
            <a:r>
              <a:rPr lang="en-US" altLang="en-US" dirty="0" smtClean="0"/>
              <a:t>, both the Listening and Speaking tests </a:t>
            </a:r>
            <a:r>
              <a:rPr lang="en-US" altLang="en-US" u="none" dirty="0" smtClean="0"/>
              <a:t>are </a:t>
            </a:r>
            <a:r>
              <a:rPr lang="en-US" altLang="en-US" dirty="0" smtClean="0"/>
              <a:t>media-delivered. What that means is that for Listening, the Test Administrator plays the pre-recorded passages with a CD and students respond in a test booklet. For Speaking, the Test Administrator plays the pre-recorded questions with a CD and scores students’ responses. Although the Speaking prompts are media-delivered, a trained Test Administrator needs to administer </a:t>
            </a:r>
            <a:r>
              <a:rPr lang="en-US" altLang="en-US" u="none" dirty="0" smtClean="0"/>
              <a:t>the Speaking test </a:t>
            </a:r>
            <a:r>
              <a:rPr lang="en-US" altLang="en-US" dirty="0" smtClean="0"/>
              <a:t>to students individually. </a:t>
            </a:r>
          </a:p>
          <a:p>
            <a:pPr defTabSz="458788"/>
            <a:endParaRPr lang="en-US" altLang="en-US" dirty="0" smtClean="0"/>
          </a:p>
          <a:p>
            <a:pPr defTabSz="458788" eaLnBrk="1" hangingPunct="1">
              <a:spcBef>
                <a:spcPct val="0"/>
              </a:spcBef>
            </a:pPr>
            <a:r>
              <a:rPr lang="en-US" altLang="en-US" dirty="0" smtClean="0"/>
              <a:t>In the event a student requires the Listening and Speaking tests to be read by a human reader, as indicated in their IEP or 504 plan, this is allowable. In order to deliver this accommodation, a </a:t>
            </a:r>
            <a:r>
              <a:rPr lang="en-US" altLang="en-US" u="none" dirty="0" smtClean="0"/>
              <a:t>Human</a:t>
            </a:r>
            <a:r>
              <a:rPr lang="en-US" altLang="en-US" u="none" baseline="0" dirty="0" smtClean="0"/>
              <a:t> Reader Accommodation </a:t>
            </a:r>
            <a:r>
              <a:rPr lang="en-US" altLang="en-US" u="none" dirty="0" smtClean="0"/>
              <a:t>Script </a:t>
            </a:r>
            <a:r>
              <a:rPr lang="en-US" altLang="en-US" dirty="0" smtClean="0"/>
              <a:t>is required. The </a:t>
            </a:r>
            <a:r>
              <a:rPr lang="en-US" altLang="en-US" u="none" dirty="0" smtClean="0"/>
              <a:t>Human</a:t>
            </a:r>
            <a:r>
              <a:rPr lang="en-US" altLang="en-US" u="none" baseline="0" dirty="0" smtClean="0"/>
              <a:t> Reader Accommodation </a:t>
            </a:r>
            <a:r>
              <a:rPr lang="en-US" altLang="en-US" u="none" dirty="0" smtClean="0"/>
              <a:t>Script </a:t>
            </a:r>
            <a:r>
              <a:rPr lang="en-US" altLang="en-US" dirty="0" smtClean="0"/>
              <a:t>must be ordered by the District Test Coordinator from DRC on a case-by-case basis through the WIDA-Assessment Management System. </a:t>
            </a:r>
          </a:p>
          <a:p>
            <a:pPr defTabSz="458788"/>
            <a:endParaRPr lang="en-US" altLang="en-US" dirty="0" smtClean="0"/>
          </a:p>
          <a:p>
            <a:pPr defTabSz="458788"/>
            <a:r>
              <a:rPr lang="en-US" altLang="en-US" dirty="0" smtClean="0"/>
              <a:t>There are training modules in the WIDA Secure portal to prepare educators to administer all four test domains and rate </a:t>
            </a:r>
            <a:r>
              <a:rPr lang="en-US" altLang="en-US" u="none" dirty="0" smtClean="0"/>
              <a:t>students’ </a:t>
            </a:r>
            <a:r>
              <a:rPr lang="en-US" altLang="en-US" dirty="0" smtClean="0"/>
              <a:t>speaking responses locally. The Listening, Reading, and Writing tests are centrally scored by DRC. </a:t>
            </a:r>
          </a:p>
        </p:txBody>
      </p:sp>
      <p:sp>
        <p:nvSpPr>
          <p:cNvPr id="4" name="Slide Number Placeholder 3"/>
          <p:cNvSpPr>
            <a:spLocks noGrp="1"/>
          </p:cNvSpPr>
          <p:nvPr>
            <p:ph type="sldNum" sz="quarter" idx="10"/>
          </p:nvPr>
        </p:nvSpPr>
        <p:spPr/>
        <p:txBody>
          <a:bodyPr/>
          <a:lstStyle/>
          <a:p>
            <a:fld id="{73184FCB-98F0-42EB-8B5E-975E9B778280}" type="slidenum">
              <a:rPr lang="en-US" smtClean="0"/>
              <a:t>18</a:t>
            </a:fld>
            <a:endParaRPr lang="en-US"/>
          </a:p>
        </p:txBody>
      </p:sp>
    </p:spTree>
    <p:extLst>
      <p:ext uri="{BB962C8B-B14F-4D97-AF65-F5344CB8AC3E}">
        <p14:creationId xmlns:p14="http://schemas.microsoft.com/office/powerpoint/2010/main" val="225383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ACCESS for ELLs 2.0  is divided into two tiers: A and B/C. Each tier assesses a different range of language proficiency. Therefore, to ensure the best possible testing experience for each student and the most meaningful results, it is necessary to place each student into the tier that best matches his or her proficiency level.</a:t>
            </a:r>
          </a:p>
          <a:p>
            <a:endParaRPr lang="en-US" altLang="en-US" dirty="0" smtClean="0"/>
          </a:p>
          <a:p>
            <a:r>
              <a:rPr lang="en-US" altLang="en-US" dirty="0" smtClean="0"/>
              <a:t>TIER A is most appropriate for English language learners who:</a:t>
            </a:r>
          </a:p>
          <a:p>
            <a:r>
              <a:rPr lang="en-US" altLang="en-US" dirty="0" smtClean="0"/>
              <a:t> • have arrived in the U.S. or entered school in the U.S. within this academic school year without previous instruction in English, OR • currently receive literacy instruction ONLY in their native language, OR • have recently tested at the lowest level of English language proficiency</a:t>
            </a:r>
          </a:p>
          <a:p>
            <a:endParaRPr lang="en-US" altLang="en-US" b="1" dirty="0" smtClean="0"/>
          </a:p>
          <a:p>
            <a:r>
              <a:rPr lang="en-US" altLang="en-US" dirty="0" smtClean="0"/>
              <a:t>TIER B/C is most appropriate for English language learners who: • have social language proficiency and</a:t>
            </a:r>
            <a:r>
              <a:rPr lang="en-US" altLang="en-US" baseline="0" dirty="0" smtClean="0"/>
              <a:t> are beginning to approach or have acquired</a:t>
            </a:r>
            <a:r>
              <a:rPr lang="en-US" altLang="en-US" dirty="0" smtClean="0"/>
              <a:t> academic language proficiency in English, OR • have acquired some literacy in English or are approaching</a:t>
            </a:r>
            <a:r>
              <a:rPr lang="en-US" altLang="en-US" baseline="0" dirty="0" smtClean="0"/>
              <a:t> grade level</a:t>
            </a:r>
            <a:r>
              <a:rPr lang="en-US" altLang="en-US" dirty="0" smtClean="0"/>
              <a:t> literacy, OR• will likely meet the state’s exit criteria for support services by the end of the academic year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19</a:t>
            </a:fld>
            <a:endParaRPr lang="en-US"/>
          </a:p>
        </p:txBody>
      </p:sp>
    </p:spTree>
    <p:extLst>
      <p:ext uri="{BB962C8B-B14F-4D97-AF65-F5344CB8AC3E}">
        <p14:creationId xmlns:p14="http://schemas.microsoft.com/office/powerpoint/2010/main" val="322422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Calibri" charset="0"/>
              </a:rPr>
              <a:t>Here are the estimated maximum time it would take to complete each domain from the time a student begins testing</a:t>
            </a:r>
            <a:r>
              <a:rPr lang="en-US" altLang="en-US" baseline="0" dirty="0" smtClean="0">
                <a:latin typeface="Calibri" charset="0"/>
              </a:rPr>
              <a:t> to</a:t>
            </a:r>
            <a:r>
              <a:rPr lang="en-US" altLang="en-US" dirty="0" smtClean="0">
                <a:latin typeface="Calibri" charset="0"/>
              </a:rPr>
              <a:t> the time the student completes the domain.</a:t>
            </a:r>
          </a:p>
          <a:p>
            <a:endParaRPr lang="en-US" altLang="en-US" dirty="0" smtClean="0">
              <a:latin typeface="Calibri" charset="0"/>
            </a:endParaRPr>
          </a:p>
          <a:p>
            <a:r>
              <a:rPr lang="en-US" altLang="en-US" dirty="0" smtClean="0">
                <a:latin typeface="Calibri" charset="0"/>
              </a:rPr>
              <a:t>While there are suggested guidelines for timing for each test, ACCESS for ELLs 2.0 is not a timed test.  Test Administrators have professional discretion to allow necessary time for each student who is working productively.  </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21</a:t>
            </a:fld>
            <a:endParaRPr lang="en-US"/>
          </a:p>
        </p:txBody>
      </p:sp>
    </p:spTree>
    <p:extLst>
      <p:ext uri="{BB962C8B-B14F-4D97-AF65-F5344CB8AC3E}">
        <p14:creationId xmlns:p14="http://schemas.microsoft.com/office/powerpoint/2010/main" val="394982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ACCESS for ELLs 2.0 Online includes five grade-level clusters. In order to better measure younger students’ language development, ACCESS for ELLs 2.0 online includes a separate test form for Grade 1. Grades 2 and 3 form a grade-level cluster, as does Grades 4 and 5. Grades 6 through 8 and 9 through 12 also form grade-level clusters. Kindergarten will remain an interactive, paper-based test for the foreseeable future.</a:t>
            </a:r>
          </a:p>
          <a:p>
            <a:endParaRPr lang="en-US" altLang="en-US" dirty="0" smtClean="0"/>
          </a:p>
          <a:p>
            <a:r>
              <a:rPr lang="en-US" altLang="en-US" dirty="0" smtClean="0"/>
              <a:t>ACCESS for ELLs 2.0 Online is adaptive, meaning students progress through the test based on their performance on previous folders (test items grouped around a common theme) and domains. Based on their performance in an individual folder, the test engine determines the appropriate next folder for individual students.</a:t>
            </a:r>
          </a:p>
          <a:p>
            <a:endParaRPr lang="en-US" altLang="en-US" dirty="0" smtClean="0"/>
          </a:p>
          <a:p>
            <a:r>
              <a:rPr lang="en-US" altLang="en-US" dirty="0" smtClean="0"/>
              <a:t>Listening and Reading must be administered first, as a student’s performance in these domains determines placement in Speaking and Writing.</a:t>
            </a:r>
          </a:p>
          <a:p>
            <a:endParaRPr lang="en-US" altLang="en-US" dirty="0" smtClean="0"/>
          </a:p>
          <a:p>
            <a:r>
              <a:rPr lang="en-US" altLang="en-US" dirty="0" smtClean="0"/>
              <a:t>When students respond to the Listening then Reading items, which are multiple-choice, DRC’s online test engine will automatically score their answers.  </a:t>
            </a:r>
          </a:p>
          <a:p>
            <a:endParaRPr lang="en-US" altLang="en-US" dirty="0" smtClean="0"/>
          </a:p>
          <a:p>
            <a:r>
              <a:rPr lang="en-US" altLang="en-US" dirty="0" smtClean="0"/>
              <a:t>For the Speaking test, the online test engine will record student responses (with students speaking into external headsets). The responses will be automatically sent to DRC for scoring by trained raters. </a:t>
            </a:r>
          </a:p>
          <a:p>
            <a:endParaRPr lang="en-US" altLang="en-US" dirty="0" smtClean="0"/>
          </a:p>
          <a:p>
            <a:r>
              <a:rPr lang="en-US" altLang="en-US" dirty="0" smtClean="0"/>
              <a:t>When taking the Writing tests, students in grades 1–3 will view and respond using a paper test booklet. Their response mode is handwriting. Students in grades 4–12 will view the prompts on the computer and keyboard their responses, which will be sent automatically to DRC for scoring.  In some cases, students in grades 4–12 may need to handwrite their responses. In these cases, handwriting test booklets must be ordered. These students will still view the prompts on the computer screen, but they will handwrite in a booklet. Note that students who handwrite must be placed into a handwriting test session in WIDA AMS. More information about WIDA AMS is later in this presentation.</a:t>
            </a:r>
          </a:p>
          <a:p>
            <a:endParaRPr lang="en-US" dirty="0"/>
          </a:p>
        </p:txBody>
      </p:sp>
      <p:sp>
        <p:nvSpPr>
          <p:cNvPr id="4" name="Slide Number Placeholder 3"/>
          <p:cNvSpPr>
            <a:spLocks noGrp="1"/>
          </p:cNvSpPr>
          <p:nvPr>
            <p:ph type="sldNum" sz="quarter" idx="10"/>
          </p:nvPr>
        </p:nvSpPr>
        <p:spPr/>
        <p:txBody>
          <a:bodyPr/>
          <a:lstStyle/>
          <a:p>
            <a:fld id="{73184FCB-98F0-42EB-8B5E-975E9B778280}" type="slidenum">
              <a:rPr lang="en-US" smtClean="0"/>
              <a:t>23</a:t>
            </a:fld>
            <a:endParaRPr lang="en-US"/>
          </a:p>
        </p:txBody>
      </p:sp>
    </p:spTree>
    <p:extLst>
      <p:ext uri="{BB962C8B-B14F-4D97-AF65-F5344CB8AC3E}">
        <p14:creationId xmlns:p14="http://schemas.microsoft.com/office/powerpoint/2010/main" val="127610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1325139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8809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smtClean="0"/>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smtClean="0"/>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smtClean="0"/>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smtClean="0"/>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smtClean="0"/>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smtClean="0"/>
              <a:t>Click to edit Master text styles</a:t>
            </a:r>
          </a:p>
        </p:txBody>
      </p:sp>
    </p:spTree>
    <p:extLst>
      <p:ext uri="{BB962C8B-B14F-4D97-AF65-F5344CB8AC3E}">
        <p14:creationId xmlns:p14="http://schemas.microsoft.com/office/powerpoint/2010/main" val="38324960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smtClean="0"/>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smtClean="0"/>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smtClean="0"/>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smtClean="0"/>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smtClean="0"/>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smtClean="0"/>
              <a:t>Click to edit Master text styles</a:t>
            </a:r>
          </a:p>
        </p:txBody>
      </p:sp>
    </p:spTree>
    <p:extLst>
      <p:ext uri="{BB962C8B-B14F-4D97-AF65-F5344CB8AC3E}">
        <p14:creationId xmlns:p14="http://schemas.microsoft.com/office/powerpoint/2010/main" val="304719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jessicawelch@csi.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2018-2019 ACCESS administration</a:t>
            </a:r>
            <a:endParaRPr lang="en-US" dirty="0"/>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testing: Scheduling</a:t>
            </a:r>
            <a:endParaRPr lang="en-US" dirty="0"/>
          </a:p>
        </p:txBody>
      </p:sp>
      <p:sp>
        <p:nvSpPr>
          <p:cNvPr id="3" name="Content Placeholder 2"/>
          <p:cNvSpPr>
            <a:spLocks noGrp="1"/>
          </p:cNvSpPr>
          <p:nvPr>
            <p:ph idx="1"/>
          </p:nvPr>
        </p:nvSpPr>
        <p:spPr/>
        <p:txBody>
          <a:bodyPr>
            <a:normAutofit/>
          </a:bodyPr>
          <a:lstStyle/>
          <a:p>
            <a:r>
              <a:rPr lang="en-US" dirty="0"/>
              <a:t>Consider:</a:t>
            </a:r>
          </a:p>
          <a:p>
            <a:pPr lvl="1"/>
            <a:r>
              <a:rPr lang="en-US" dirty="0"/>
              <a:t>Who are your TAs</a:t>
            </a:r>
            <a:r>
              <a:rPr lang="en-US" dirty="0" smtClean="0"/>
              <a:t>?</a:t>
            </a:r>
          </a:p>
          <a:p>
            <a:pPr lvl="1"/>
            <a:r>
              <a:rPr lang="en-US" dirty="0" smtClean="0"/>
              <a:t>When will they be trained?</a:t>
            </a:r>
            <a:endParaRPr lang="en-US" dirty="0"/>
          </a:p>
          <a:p>
            <a:pPr lvl="1"/>
            <a:r>
              <a:rPr lang="en-US" dirty="0"/>
              <a:t>Who will have access to materials (should be 1-2 people)?</a:t>
            </a:r>
          </a:p>
          <a:p>
            <a:pPr lvl="1"/>
            <a:r>
              <a:rPr lang="en-US" dirty="0"/>
              <a:t>Who will distribute materials?</a:t>
            </a:r>
          </a:p>
          <a:p>
            <a:pPr lvl="1"/>
            <a:r>
              <a:rPr lang="en-US" dirty="0"/>
              <a:t>How will testing impact specials/field trips, </a:t>
            </a:r>
            <a:r>
              <a:rPr lang="en-US" dirty="0" err="1"/>
              <a:t>etc</a:t>
            </a:r>
            <a:r>
              <a:rPr lang="en-US" dirty="0"/>
              <a:t>?</a:t>
            </a:r>
          </a:p>
          <a:p>
            <a:pPr lvl="1"/>
            <a:r>
              <a:rPr lang="en-US" dirty="0"/>
              <a:t>What locations will you use for group testing vs. small group/ individual testing?</a:t>
            </a:r>
          </a:p>
          <a:p>
            <a:pPr lvl="1"/>
            <a:r>
              <a:rPr lang="en-US" dirty="0" smtClean="0"/>
              <a:t>Who </a:t>
            </a:r>
            <a:r>
              <a:rPr lang="en-US" dirty="0"/>
              <a:t>is your tech person? How will you communicate with them?</a:t>
            </a:r>
          </a:p>
          <a:p>
            <a:endParaRPr lang="en-US" dirty="0"/>
          </a:p>
        </p:txBody>
      </p:sp>
    </p:spTree>
    <p:extLst>
      <p:ext uri="{BB962C8B-B14F-4D97-AF65-F5344CB8AC3E}">
        <p14:creationId xmlns:p14="http://schemas.microsoft.com/office/powerpoint/2010/main" val="16304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Scheduling</a:t>
            </a:r>
            <a:endParaRPr lang="en-US" dirty="0"/>
          </a:p>
        </p:txBody>
      </p:sp>
      <p:sp>
        <p:nvSpPr>
          <p:cNvPr id="3" name="Content Placeholder 2"/>
          <p:cNvSpPr>
            <a:spLocks noGrp="1"/>
          </p:cNvSpPr>
          <p:nvPr>
            <p:ph idx="1"/>
          </p:nvPr>
        </p:nvSpPr>
        <p:spPr/>
        <p:txBody>
          <a:bodyPr/>
          <a:lstStyle/>
          <a:p>
            <a:r>
              <a:rPr lang="en-US" u="sng" dirty="0"/>
              <a:t>Test order (Recommended):</a:t>
            </a:r>
          </a:p>
          <a:p>
            <a:pPr lvl="1"/>
            <a:r>
              <a:rPr lang="en-US" dirty="0"/>
              <a:t>Session 1: Listening/Reading</a:t>
            </a:r>
          </a:p>
          <a:p>
            <a:pPr lvl="1"/>
            <a:r>
              <a:rPr lang="en-US" dirty="0"/>
              <a:t>Session 2: Writing</a:t>
            </a:r>
          </a:p>
          <a:p>
            <a:pPr lvl="1"/>
            <a:r>
              <a:rPr lang="en-US" dirty="0"/>
              <a:t>Session 3: Speaking (Individual)</a:t>
            </a:r>
          </a:p>
          <a:p>
            <a:endParaRPr lang="en-US" dirty="0"/>
          </a:p>
          <a:p>
            <a:r>
              <a:rPr lang="en-US" dirty="0"/>
              <a:t>Limit group size to 22 students (recommended)</a:t>
            </a:r>
          </a:p>
          <a:p>
            <a:endParaRPr lang="en-US" dirty="0"/>
          </a:p>
          <a:p>
            <a:r>
              <a:rPr lang="en-US" dirty="0"/>
              <a:t>May NOT combine grade clusters/tiers in testing sessions.</a:t>
            </a:r>
          </a:p>
          <a:p>
            <a:endParaRPr lang="en-US" dirty="0"/>
          </a:p>
        </p:txBody>
      </p:sp>
    </p:spTree>
    <p:extLst>
      <p:ext uri="{BB962C8B-B14F-4D97-AF65-F5344CB8AC3E}">
        <p14:creationId xmlns:p14="http://schemas.microsoft.com/office/powerpoint/2010/main" val="132035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testing: Communication </a:t>
            </a:r>
            <a:endParaRPr lang="en-US" dirty="0"/>
          </a:p>
        </p:txBody>
      </p:sp>
      <p:sp>
        <p:nvSpPr>
          <p:cNvPr id="3" name="Content Placeholder 2"/>
          <p:cNvSpPr>
            <a:spLocks noGrp="1"/>
          </p:cNvSpPr>
          <p:nvPr>
            <p:ph idx="1"/>
          </p:nvPr>
        </p:nvSpPr>
        <p:spPr/>
        <p:txBody>
          <a:bodyPr>
            <a:normAutofit lnSpcReduction="10000"/>
          </a:bodyPr>
          <a:lstStyle/>
          <a:p>
            <a:r>
              <a:rPr lang="en-US" dirty="0"/>
              <a:t>Once you have built your schedule, how will you communicate with families</a:t>
            </a:r>
            <a:r>
              <a:rPr lang="en-US" dirty="0" smtClean="0"/>
              <a:t>?</a:t>
            </a:r>
          </a:p>
          <a:p>
            <a:pPr marL="0" indent="0">
              <a:buNone/>
            </a:pPr>
            <a:endParaRPr lang="en-US" dirty="0"/>
          </a:p>
          <a:p>
            <a:r>
              <a:rPr lang="en-US" dirty="0"/>
              <a:t>Make-up testing is the worst- how can you maximize attendance? </a:t>
            </a:r>
          </a:p>
          <a:p>
            <a:endParaRPr lang="en-US" dirty="0"/>
          </a:p>
          <a:p>
            <a:r>
              <a:rPr lang="en-US" dirty="0"/>
              <a:t>Think about noise levels during testing- especially during speaking testing. Don’t schedule a drumming demo on the same days as testing. </a:t>
            </a:r>
          </a:p>
          <a:p>
            <a:endParaRPr lang="en-US" dirty="0"/>
          </a:p>
        </p:txBody>
      </p:sp>
    </p:spTree>
    <p:extLst>
      <p:ext uri="{BB962C8B-B14F-4D97-AF65-F5344CB8AC3E}">
        <p14:creationId xmlns:p14="http://schemas.microsoft.com/office/powerpoint/2010/main" val="26049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testing: 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a:t>Paper: N</a:t>
            </a:r>
            <a:r>
              <a:rPr lang="en-US" dirty="0" smtClean="0"/>
              <a:t>umber </a:t>
            </a:r>
            <a:r>
              <a:rPr lang="en-US" dirty="0"/>
              <a:t>two pencils, CD player and speakers, desks set up so that students can’t </a:t>
            </a:r>
            <a:r>
              <a:rPr lang="en-US" dirty="0" smtClean="0"/>
              <a:t>see </a:t>
            </a:r>
            <a:r>
              <a:rPr lang="en-US" dirty="0"/>
              <a:t>other test booklets</a:t>
            </a:r>
          </a:p>
          <a:p>
            <a:endParaRPr lang="en-US" dirty="0"/>
          </a:p>
          <a:p>
            <a:r>
              <a:rPr lang="en-US" dirty="0"/>
              <a:t>Online: Computers, headphones/headsets (for speaking and listening)</a:t>
            </a:r>
          </a:p>
          <a:p>
            <a:endParaRPr lang="en-US" dirty="0"/>
          </a:p>
          <a:p>
            <a:r>
              <a:rPr lang="en-US" dirty="0"/>
              <a:t>Decide: What will you do if students finish early? </a:t>
            </a:r>
            <a:r>
              <a:rPr lang="en-US" dirty="0" smtClean="0"/>
              <a:t>Will </a:t>
            </a:r>
            <a:r>
              <a:rPr lang="en-US" dirty="0"/>
              <a:t>students be allowed to have water bottles</a:t>
            </a:r>
            <a:r>
              <a:rPr lang="en-US" dirty="0" smtClean="0"/>
              <a:t>?</a:t>
            </a:r>
          </a:p>
          <a:p>
            <a:endParaRPr lang="en-US" dirty="0" smtClean="0"/>
          </a:p>
          <a:p>
            <a:r>
              <a:rPr lang="en-US" dirty="0" smtClean="0"/>
              <a:t>Create a </a:t>
            </a:r>
            <a:r>
              <a:rPr lang="en-US" b="1" dirty="0" smtClean="0"/>
              <a:t>standardized, secure </a:t>
            </a:r>
            <a:r>
              <a:rPr lang="en-US" dirty="0" smtClean="0"/>
              <a:t>testing environment </a:t>
            </a:r>
            <a:endParaRPr lang="en-US" dirty="0"/>
          </a:p>
          <a:p>
            <a:endParaRPr lang="en-US" dirty="0"/>
          </a:p>
        </p:txBody>
      </p:sp>
    </p:spTree>
    <p:extLst>
      <p:ext uri="{BB962C8B-B14F-4D97-AF65-F5344CB8AC3E}">
        <p14:creationId xmlns:p14="http://schemas.microsoft.com/office/powerpoint/2010/main" val="3545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Kindergarten ACCESS for ELLs</a:t>
            </a:r>
          </a:p>
        </p:txBody>
      </p:sp>
      <p:sp>
        <p:nvSpPr>
          <p:cNvPr id="4" name="Content Placeholder 2"/>
          <p:cNvSpPr txBox="1">
            <a:spLocks/>
          </p:cNvSpPr>
          <p:nvPr/>
        </p:nvSpPr>
        <p:spPr>
          <a:xfrm>
            <a:off x="310393" y="1825625"/>
            <a:ext cx="4166357"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defRPr/>
            </a:pPr>
            <a:r>
              <a:rPr lang="en-US" dirty="0" smtClean="0"/>
              <a:t>Individually administered</a:t>
            </a:r>
          </a:p>
          <a:p>
            <a:pPr>
              <a:spcBef>
                <a:spcPts val="1200"/>
              </a:spcBef>
              <a:spcAft>
                <a:spcPts val="1200"/>
              </a:spcAft>
              <a:defRPr/>
            </a:pPr>
            <a:r>
              <a:rPr lang="en-US" dirty="0" smtClean="0"/>
              <a:t>Completely adaptive</a:t>
            </a:r>
          </a:p>
          <a:p>
            <a:pPr>
              <a:spcBef>
                <a:spcPts val="1200"/>
              </a:spcBef>
              <a:spcAft>
                <a:spcPts val="1200"/>
              </a:spcAft>
              <a:defRPr/>
            </a:pPr>
            <a:r>
              <a:rPr lang="en-US" dirty="0" smtClean="0"/>
              <a:t>Includes manipulatives</a:t>
            </a:r>
          </a:p>
          <a:p>
            <a:pPr>
              <a:spcBef>
                <a:spcPts val="1200"/>
              </a:spcBef>
              <a:spcAft>
                <a:spcPts val="1200"/>
              </a:spcAft>
              <a:defRPr/>
            </a:pPr>
            <a:r>
              <a:rPr lang="en-US" b="1" dirty="0" smtClean="0"/>
              <a:t>All components </a:t>
            </a:r>
            <a:r>
              <a:rPr lang="en-US" dirty="0" smtClean="0"/>
              <a:t>are scored by the Test Administrator (TA) during test administration</a:t>
            </a:r>
          </a:p>
          <a:p>
            <a:pPr>
              <a:spcBef>
                <a:spcPts val="1200"/>
              </a:spcBef>
              <a:spcAft>
                <a:spcPts val="1200"/>
              </a:spcAft>
              <a:defRPr/>
            </a:pPr>
            <a:r>
              <a:rPr lang="en-US" dirty="0" smtClean="0"/>
              <a:t>Takes around 45 minutes</a:t>
            </a:r>
            <a:endParaRPr lang="en-US" dirty="0"/>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6591" y="1690689"/>
            <a:ext cx="3485514" cy="16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pic>
      <p:sp>
        <p:nvSpPr>
          <p:cNvPr id="10" name="Line Callout 2 (Border and Accent Bar) 9"/>
          <p:cNvSpPr/>
          <p:nvPr/>
        </p:nvSpPr>
        <p:spPr>
          <a:xfrm>
            <a:off x="5591331" y="3515193"/>
            <a:ext cx="2630774" cy="1933732"/>
          </a:xfrm>
          <a:prstGeom prst="accentBorderCallout2">
            <a:avLst>
              <a:gd name="adj1" fmla="val 18750"/>
              <a:gd name="adj2" fmla="val -8333"/>
              <a:gd name="adj3" fmla="val 18750"/>
              <a:gd name="adj4" fmla="val -16667"/>
              <a:gd name="adj5" fmla="val 59399"/>
              <a:gd name="adj6" fmla="val -7829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Anyone administering/scoring Kinder MUST take online training and quiz annually!</a:t>
            </a:r>
            <a:endParaRPr lang="en-US" dirty="0"/>
          </a:p>
        </p:txBody>
      </p:sp>
    </p:spTree>
    <p:extLst>
      <p:ext uri="{BB962C8B-B14F-4D97-AF65-F5344CB8AC3E}">
        <p14:creationId xmlns:p14="http://schemas.microsoft.com/office/powerpoint/2010/main" val="313447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968209" cy="751641"/>
          </a:xfrm>
        </p:spPr>
        <p:txBody>
          <a:bodyPr/>
          <a:lstStyle/>
          <a:p>
            <a:r>
              <a:rPr lang="en-US" dirty="0" smtClean="0"/>
              <a:t>Kinder: Testing Materials</a:t>
            </a:r>
            <a:endParaRPr lang="en-US" dirty="0"/>
          </a:p>
        </p:txBody>
      </p:sp>
      <p:sp>
        <p:nvSpPr>
          <p:cNvPr id="3" name="Content Placeholder 2"/>
          <p:cNvSpPr>
            <a:spLocks noGrp="1"/>
          </p:cNvSpPr>
          <p:nvPr>
            <p:ph idx="1"/>
          </p:nvPr>
        </p:nvSpPr>
        <p:spPr>
          <a:xfrm>
            <a:off x="382249" y="1116767"/>
            <a:ext cx="8133101" cy="5060196"/>
          </a:xfrm>
        </p:spPr>
        <p:txBody>
          <a:bodyPr/>
          <a:lstStyle/>
          <a:p>
            <a:r>
              <a:rPr lang="en-US" dirty="0" smtClean="0"/>
              <a:t>Student Story Booklet</a:t>
            </a:r>
          </a:p>
          <a:p>
            <a:endParaRPr lang="en-US" dirty="0" smtClean="0"/>
          </a:p>
          <a:p>
            <a:r>
              <a:rPr lang="en-US" dirty="0" smtClean="0"/>
              <a:t>Student Response Booklet</a:t>
            </a:r>
          </a:p>
          <a:p>
            <a:endParaRPr lang="en-US" dirty="0" smtClean="0"/>
          </a:p>
          <a:p>
            <a:r>
              <a:rPr lang="en-US" dirty="0" smtClean="0"/>
              <a:t>Test Administrator Script</a:t>
            </a:r>
          </a:p>
          <a:p>
            <a:endParaRPr lang="en-US" dirty="0" smtClean="0"/>
          </a:p>
          <a:p>
            <a:r>
              <a:rPr lang="en-US" dirty="0" smtClean="0"/>
              <a:t>Student Activity Board</a:t>
            </a:r>
          </a:p>
          <a:p>
            <a:endParaRPr lang="en-US" dirty="0" smtClean="0"/>
          </a:p>
          <a:p>
            <a:r>
              <a:rPr lang="en-US" dirty="0" smtClean="0"/>
              <a:t>Cards and Card Pouch Booklet</a:t>
            </a:r>
            <a:endParaRPr lang="en-US" dirty="0"/>
          </a:p>
        </p:txBody>
      </p:sp>
      <p:pic>
        <p:nvPicPr>
          <p:cNvPr id="4" name="Picture 3"/>
          <p:cNvPicPr>
            <a:picLocks noChangeAspect="1"/>
          </p:cNvPicPr>
          <p:nvPr/>
        </p:nvPicPr>
        <p:blipFill>
          <a:blip r:embed="rId2"/>
          <a:stretch>
            <a:fillRect/>
          </a:stretch>
        </p:blipFill>
        <p:spPr>
          <a:xfrm>
            <a:off x="6762750" y="915908"/>
            <a:ext cx="1752600" cy="1905000"/>
          </a:xfrm>
          <a:prstGeom prst="rect">
            <a:avLst/>
          </a:prstGeom>
        </p:spPr>
      </p:pic>
      <p:pic>
        <p:nvPicPr>
          <p:cNvPr id="5" name="Picture 4"/>
          <p:cNvPicPr>
            <a:picLocks noChangeAspect="1"/>
          </p:cNvPicPr>
          <p:nvPr/>
        </p:nvPicPr>
        <p:blipFill>
          <a:blip r:embed="rId3"/>
          <a:stretch>
            <a:fillRect/>
          </a:stretch>
        </p:blipFill>
        <p:spPr>
          <a:xfrm>
            <a:off x="5356954" y="1976280"/>
            <a:ext cx="1405796" cy="1510827"/>
          </a:xfrm>
          <a:prstGeom prst="rect">
            <a:avLst/>
          </a:prstGeom>
        </p:spPr>
      </p:pic>
      <p:pic>
        <p:nvPicPr>
          <p:cNvPr id="6" name="Picture 5"/>
          <p:cNvPicPr>
            <a:picLocks noChangeAspect="1"/>
          </p:cNvPicPr>
          <p:nvPr/>
        </p:nvPicPr>
        <p:blipFill>
          <a:blip r:embed="rId4"/>
          <a:stretch>
            <a:fillRect/>
          </a:stretch>
        </p:blipFill>
        <p:spPr>
          <a:xfrm>
            <a:off x="6977608" y="2820908"/>
            <a:ext cx="1619250" cy="1914525"/>
          </a:xfrm>
          <a:prstGeom prst="rect">
            <a:avLst/>
          </a:prstGeom>
        </p:spPr>
      </p:pic>
      <p:pic>
        <p:nvPicPr>
          <p:cNvPr id="7" name="Picture 6"/>
          <p:cNvPicPr>
            <a:picLocks noChangeAspect="1"/>
          </p:cNvPicPr>
          <p:nvPr/>
        </p:nvPicPr>
        <p:blipFill>
          <a:blip r:embed="rId5"/>
          <a:stretch>
            <a:fillRect/>
          </a:stretch>
        </p:blipFill>
        <p:spPr>
          <a:xfrm>
            <a:off x="4448799" y="3915755"/>
            <a:ext cx="2184972" cy="916279"/>
          </a:xfrm>
          <a:prstGeom prst="rect">
            <a:avLst/>
          </a:prstGeom>
        </p:spPr>
      </p:pic>
      <p:pic>
        <p:nvPicPr>
          <p:cNvPr id="8" name="Picture 7"/>
          <p:cNvPicPr>
            <a:picLocks noChangeAspect="1"/>
          </p:cNvPicPr>
          <p:nvPr/>
        </p:nvPicPr>
        <p:blipFill>
          <a:blip r:embed="rId6"/>
          <a:stretch>
            <a:fillRect/>
          </a:stretch>
        </p:blipFill>
        <p:spPr>
          <a:xfrm>
            <a:off x="6125121" y="5075395"/>
            <a:ext cx="2471738" cy="1225245"/>
          </a:xfrm>
          <a:prstGeom prst="rect">
            <a:avLst/>
          </a:prstGeom>
        </p:spPr>
      </p:pic>
    </p:spTree>
    <p:extLst>
      <p:ext uri="{BB962C8B-B14F-4D97-AF65-F5344CB8AC3E}">
        <p14:creationId xmlns:p14="http://schemas.microsoft.com/office/powerpoint/2010/main" val="305470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 Test Structure</a:t>
            </a:r>
            <a:endParaRPr lang="en-US" dirty="0"/>
          </a:p>
        </p:txBody>
      </p:sp>
      <p:sp>
        <p:nvSpPr>
          <p:cNvPr id="3" name="Content Placeholder 2"/>
          <p:cNvSpPr>
            <a:spLocks noGrp="1"/>
          </p:cNvSpPr>
          <p:nvPr>
            <p:ph idx="1"/>
          </p:nvPr>
        </p:nvSpPr>
        <p:spPr/>
        <p:txBody>
          <a:bodyPr/>
          <a:lstStyle/>
          <a:p>
            <a:r>
              <a:rPr lang="en-US" dirty="0"/>
              <a:t>See SECTION 4 of TAM</a:t>
            </a:r>
          </a:p>
          <a:p>
            <a:endParaRPr lang="en-US" dirty="0" smtClean="0"/>
          </a:p>
          <a:p>
            <a:pPr marL="0" indent="0">
              <a:buNone/>
            </a:pPr>
            <a:r>
              <a:rPr lang="en-US" b="1" dirty="0"/>
              <a:t>Narrative Section (Parts A-C)</a:t>
            </a:r>
            <a:r>
              <a:rPr lang="en-US" dirty="0"/>
              <a:t/>
            </a:r>
            <a:br>
              <a:rPr lang="en-US" dirty="0"/>
            </a:br>
            <a:r>
              <a:rPr lang="en-US" dirty="0"/>
              <a:t>Part A: Listening &amp; Speaking </a:t>
            </a:r>
            <a:br>
              <a:rPr lang="en-US" dirty="0"/>
            </a:br>
            <a:r>
              <a:rPr lang="en-US" dirty="0"/>
              <a:t>Part B: Writing</a:t>
            </a:r>
            <a:br>
              <a:rPr lang="en-US" dirty="0"/>
            </a:br>
            <a:r>
              <a:rPr lang="en-US" dirty="0"/>
              <a:t>Part C: Reading</a:t>
            </a:r>
          </a:p>
          <a:p>
            <a:pPr marL="0" indent="0">
              <a:buNone/>
            </a:pPr>
            <a:r>
              <a:rPr lang="en-US" b="1" dirty="0"/>
              <a:t>Expository Section (Parts D-F)</a:t>
            </a:r>
            <a:r>
              <a:rPr lang="en-US" dirty="0"/>
              <a:t/>
            </a:r>
            <a:br>
              <a:rPr lang="en-US" dirty="0"/>
            </a:br>
            <a:r>
              <a:rPr lang="en-US" dirty="0"/>
              <a:t>Part D: Listening and Speaking</a:t>
            </a:r>
            <a:br>
              <a:rPr lang="en-US" dirty="0"/>
            </a:br>
            <a:r>
              <a:rPr lang="en-US" dirty="0"/>
              <a:t>Part E: Writing</a:t>
            </a:r>
            <a:br>
              <a:rPr lang="en-US" dirty="0"/>
            </a:br>
            <a:r>
              <a:rPr lang="en-US" dirty="0"/>
              <a:t>Part F: Reading</a:t>
            </a:r>
          </a:p>
          <a:p>
            <a:endParaRPr lang="en-US" dirty="0"/>
          </a:p>
        </p:txBody>
      </p:sp>
    </p:spTree>
    <p:extLst>
      <p:ext uri="{BB962C8B-B14F-4D97-AF65-F5344CB8AC3E}">
        <p14:creationId xmlns:p14="http://schemas.microsoft.com/office/powerpoint/2010/main" val="414235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 Test Administrators	</a:t>
            </a:r>
            <a:endParaRPr lang="en-US" dirty="0"/>
          </a:p>
        </p:txBody>
      </p:sp>
      <p:pic>
        <p:nvPicPr>
          <p:cNvPr id="1026" name="Picture 2" descr="Image result for exper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9784" y="2538192"/>
            <a:ext cx="3619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1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Paper</a:t>
            </a:r>
          </a:p>
        </p:txBody>
      </p:sp>
      <p:sp>
        <p:nvSpPr>
          <p:cNvPr id="4" name="Content Placeholder 2"/>
          <p:cNvSpPr>
            <a:spLocks noGrp="1"/>
          </p:cNvSpPr>
          <p:nvPr>
            <p:ph idx="1"/>
          </p:nvPr>
        </p:nvSpPr>
        <p:spPr>
          <a:xfrm>
            <a:off x="284813" y="1431561"/>
            <a:ext cx="4191937" cy="4745402"/>
          </a:xfrm>
        </p:spPr>
        <p:txBody>
          <a:bodyPr>
            <a:noAutofit/>
          </a:bodyPr>
          <a:lstStyle/>
          <a:p>
            <a:pPr>
              <a:lnSpc>
                <a:spcPct val="100000"/>
              </a:lnSpc>
              <a:spcBef>
                <a:spcPts val="1200"/>
              </a:spcBef>
              <a:spcAft>
                <a:spcPts val="1200"/>
              </a:spcAft>
            </a:pPr>
            <a:r>
              <a:rPr lang="en-US" altLang="en-US" sz="1800" dirty="0"/>
              <a:t>Grade </a:t>
            </a:r>
            <a:r>
              <a:rPr lang="en-US" altLang="en-US" sz="1800" dirty="0" smtClean="0"/>
              <a:t>Clusters</a:t>
            </a:r>
          </a:p>
          <a:p>
            <a:pPr>
              <a:lnSpc>
                <a:spcPct val="100000"/>
              </a:lnSpc>
              <a:spcBef>
                <a:spcPts val="1200"/>
              </a:spcBef>
              <a:spcAft>
                <a:spcPts val="1200"/>
              </a:spcAft>
            </a:pPr>
            <a:r>
              <a:rPr lang="en-US" altLang="en-US" sz="1800" dirty="0" smtClean="0"/>
              <a:t>Tiers</a:t>
            </a:r>
            <a:endParaRPr lang="en-US" altLang="en-US" sz="1800" dirty="0"/>
          </a:p>
          <a:p>
            <a:pPr>
              <a:lnSpc>
                <a:spcPct val="100000"/>
              </a:lnSpc>
              <a:spcBef>
                <a:spcPts val="1200"/>
              </a:spcBef>
              <a:spcAft>
                <a:spcPts val="1200"/>
              </a:spcAft>
            </a:pPr>
            <a:r>
              <a:rPr lang="en-US" altLang="en-US" sz="1800" dirty="0"/>
              <a:t>Group administered Listening, Reading and Writing; individually administered Speaking</a:t>
            </a:r>
          </a:p>
          <a:p>
            <a:pPr>
              <a:lnSpc>
                <a:spcPct val="100000"/>
              </a:lnSpc>
              <a:spcBef>
                <a:spcPts val="1200"/>
              </a:spcBef>
              <a:spcAft>
                <a:spcPts val="1200"/>
              </a:spcAft>
            </a:pPr>
            <a:r>
              <a:rPr lang="en-US" altLang="en-US" sz="1800" dirty="0"/>
              <a:t>Media-delivered Listening and Speaking</a:t>
            </a:r>
          </a:p>
          <a:p>
            <a:pPr>
              <a:lnSpc>
                <a:spcPct val="100000"/>
              </a:lnSpc>
              <a:spcBef>
                <a:spcPts val="1200"/>
              </a:spcBef>
              <a:spcAft>
                <a:spcPts val="1200"/>
              </a:spcAft>
            </a:pPr>
            <a:r>
              <a:rPr lang="en-US" altLang="en-US" sz="1800" dirty="0"/>
              <a:t>Listening, Reading and Writing are scored by DRC</a:t>
            </a:r>
          </a:p>
          <a:p>
            <a:pPr>
              <a:lnSpc>
                <a:spcPct val="100000"/>
              </a:lnSpc>
              <a:spcBef>
                <a:spcPts val="1200"/>
              </a:spcBef>
              <a:spcAft>
                <a:spcPts val="1200"/>
              </a:spcAft>
            </a:pPr>
            <a:r>
              <a:rPr lang="en-US" altLang="en-US" sz="1800" dirty="0"/>
              <a:t>Speaking responses are locally </a:t>
            </a:r>
            <a:r>
              <a:rPr lang="en-US" altLang="en-US" sz="1800" dirty="0" smtClean="0"/>
              <a:t>scored</a:t>
            </a:r>
            <a:endParaRPr lang="en-US" altLang="en-US" sz="1800"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783" y="1852995"/>
            <a:ext cx="4489726" cy="62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76750" y="2641191"/>
            <a:ext cx="4572000" cy="646331"/>
          </a:xfrm>
          <a:prstGeom prst="rect">
            <a:avLst/>
          </a:prstGeom>
        </p:spPr>
        <p:txBody>
          <a:bodyPr>
            <a:spAutoFit/>
          </a:bodyPr>
          <a:lstStyle/>
          <a:p>
            <a:pPr>
              <a:defRPr/>
            </a:pPr>
            <a:r>
              <a:rPr lang="en-US" altLang="en-US" dirty="0"/>
              <a:t>*</a:t>
            </a:r>
            <a:r>
              <a:rPr lang="en-US" altLang="en-US" b="1" dirty="0"/>
              <a:t>Note</a:t>
            </a:r>
            <a:r>
              <a:rPr lang="en-US" altLang="en-US" dirty="0"/>
              <a:t>: Kindergarten will remain an interactive, paper-based test. </a:t>
            </a:r>
          </a:p>
        </p:txBody>
      </p:sp>
    </p:spTree>
    <p:extLst>
      <p:ext uri="{BB962C8B-B14F-4D97-AF65-F5344CB8AC3E}">
        <p14:creationId xmlns:p14="http://schemas.microsoft.com/office/powerpoint/2010/main" val="217987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a:t>
            </a:r>
            <a:r>
              <a:rPr lang="en-US" dirty="0" smtClean="0"/>
              <a:t>Placement: Paper</a:t>
            </a:r>
            <a:endParaRPr lang="en-US" dirty="0"/>
          </a:p>
        </p:txBody>
      </p:sp>
      <p:pic>
        <p:nvPicPr>
          <p:cNvPr id="4" name="Content Placeholder 3" descr="C:\Users\kamorris3\Desktop\Manuals 2018-19\tier placement.png"/>
          <p:cNvPicPr>
            <a:picLocks noGrp="1"/>
          </p:cNvPicPr>
          <p:nvPr>
            <p:ph idx="1"/>
          </p:nvPr>
        </p:nvPicPr>
        <p:blipFill rotWithShape="1">
          <a:blip r:embed="rId3" cstate="print">
            <a:extLst>
              <a:ext uri="{28A0092B-C50C-407E-A947-70E740481C1C}">
                <a14:useLocalDpi xmlns:a14="http://schemas.microsoft.com/office/drawing/2010/main" val="0"/>
              </a:ext>
            </a:extLst>
          </a:blip>
          <a:srcRect t="11970"/>
          <a:stretch/>
        </p:blipFill>
        <p:spPr bwMode="auto">
          <a:xfrm>
            <a:off x="539646" y="1836294"/>
            <a:ext cx="8192125" cy="3904939"/>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Double Wave 4"/>
          <p:cNvSpPr/>
          <p:nvPr/>
        </p:nvSpPr>
        <p:spPr>
          <a:xfrm>
            <a:off x="764498" y="5943600"/>
            <a:ext cx="2758191" cy="599606"/>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Low/Mid NEP</a:t>
            </a:r>
            <a:endParaRPr lang="en-US" dirty="0"/>
          </a:p>
        </p:txBody>
      </p:sp>
      <p:sp>
        <p:nvSpPr>
          <p:cNvPr id="6" name="Double Wave 5"/>
          <p:cNvSpPr/>
          <p:nvPr/>
        </p:nvSpPr>
        <p:spPr>
          <a:xfrm>
            <a:off x="4572000" y="5943600"/>
            <a:ext cx="3410262" cy="517161"/>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High NEP and LEP</a:t>
            </a:r>
            <a:endParaRPr lang="en-US" dirty="0"/>
          </a:p>
        </p:txBody>
      </p:sp>
    </p:spTree>
    <p:extLst>
      <p:ext uri="{BB962C8B-B14F-4D97-AF65-F5344CB8AC3E}">
        <p14:creationId xmlns:p14="http://schemas.microsoft.com/office/powerpoint/2010/main" val="45993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DISCLAIMER</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***This is a high-level training for SACs. This DOES NOT replace reviewing the School Coordinator Manual and the Test Administrator Manual. </a:t>
            </a:r>
            <a:endParaRPr lang="en-US" dirty="0"/>
          </a:p>
        </p:txBody>
      </p:sp>
      <p:pic>
        <p:nvPicPr>
          <p:cNvPr id="4" name="Picture 3"/>
          <p:cNvPicPr>
            <a:picLocks noChangeAspect="1"/>
          </p:cNvPicPr>
          <p:nvPr/>
        </p:nvPicPr>
        <p:blipFill>
          <a:blip r:embed="rId2"/>
          <a:stretch>
            <a:fillRect/>
          </a:stretch>
        </p:blipFill>
        <p:spPr>
          <a:xfrm>
            <a:off x="2271544" y="3223655"/>
            <a:ext cx="5568311" cy="2659986"/>
          </a:xfrm>
          <a:prstGeom prst="rect">
            <a:avLst/>
          </a:prstGeom>
        </p:spPr>
      </p:pic>
    </p:spTree>
    <p:extLst>
      <p:ext uri="{BB962C8B-B14F-4D97-AF65-F5344CB8AC3E}">
        <p14:creationId xmlns:p14="http://schemas.microsoft.com/office/powerpoint/2010/main" val="82252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a:t>
            </a:r>
            <a:r>
              <a:rPr lang="en-US" dirty="0" smtClean="0"/>
              <a:t>Paper Schools</a:t>
            </a:r>
            <a:endParaRPr lang="en-US" dirty="0"/>
          </a:p>
        </p:txBody>
      </p:sp>
      <p:sp>
        <p:nvSpPr>
          <p:cNvPr id="3" name="TextBox 2"/>
          <p:cNvSpPr txBox="1"/>
          <p:nvPr/>
        </p:nvSpPr>
        <p:spPr>
          <a:xfrm>
            <a:off x="652072" y="2098623"/>
            <a:ext cx="7907312" cy="2554545"/>
          </a:xfrm>
          <a:prstGeom prst="rect">
            <a:avLst/>
          </a:prstGeom>
          <a:noFill/>
        </p:spPr>
        <p:txBody>
          <a:bodyPr wrap="square" rtlCol="0">
            <a:spAutoFit/>
          </a:bodyPr>
          <a:lstStyle/>
          <a:p>
            <a:r>
              <a:rPr lang="en-US" sz="3200" dirty="0" smtClean="0"/>
              <a:t>By </a:t>
            </a:r>
            <a:r>
              <a:rPr lang="en-US" sz="3200" b="1" dirty="0" smtClean="0">
                <a:solidFill>
                  <a:srgbClr val="FF0000"/>
                </a:solidFill>
              </a:rPr>
              <a:t>November 5</a:t>
            </a:r>
            <a:r>
              <a:rPr lang="en-US" sz="3200" b="1" baseline="30000" dirty="0" smtClean="0">
                <a:solidFill>
                  <a:srgbClr val="FF0000"/>
                </a:solidFill>
              </a:rPr>
              <a:t>th</a:t>
            </a:r>
            <a:r>
              <a:rPr lang="en-US" sz="3200" b="1" dirty="0" smtClean="0">
                <a:solidFill>
                  <a:srgbClr val="FF0000"/>
                </a:solidFill>
              </a:rPr>
              <a:t>, </a:t>
            </a:r>
            <a:r>
              <a:rPr lang="en-US" sz="3200" dirty="0" smtClean="0"/>
              <a:t>email me with:</a:t>
            </a:r>
          </a:p>
          <a:p>
            <a:endParaRPr lang="en-US" sz="3200" dirty="0"/>
          </a:p>
          <a:p>
            <a:r>
              <a:rPr lang="en-US" sz="3200" dirty="0" smtClean="0"/>
              <a:t>Number of students at each grade level</a:t>
            </a:r>
          </a:p>
          <a:p>
            <a:r>
              <a:rPr lang="en-US" sz="3200" dirty="0" smtClean="0"/>
              <a:t>Within each grade level, number of students in each tier (A and B/C).</a:t>
            </a:r>
            <a:endParaRPr lang="en-US" sz="3200" dirty="0"/>
          </a:p>
        </p:txBody>
      </p:sp>
    </p:spTree>
    <p:extLst>
      <p:ext uri="{BB962C8B-B14F-4D97-AF65-F5344CB8AC3E}">
        <p14:creationId xmlns:p14="http://schemas.microsoft.com/office/powerpoint/2010/main" val="238902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ACCESS for ELLs 2.0 Paper: </a:t>
            </a:r>
            <a:br>
              <a:rPr lang="en-US" altLang="en-US" dirty="0"/>
            </a:br>
            <a:r>
              <a:rPr lang="en-US" altLang="en-US" b="1" i="1" dirty="0"/>
              <a:t>Estimated</a:t>
            </a:r>
            <a:r>
              <a:rPr lang="en-US" altLang="en-US" dirty="0"/>
              <a:t> Administration Times</a:t>
            </a:r>
            <a:endParaRPr lang="en-US" dirty="0"/>
          </a:p>
        </p:txBody>
      </p:sp>
      <p:sp>
        <p:nvSpPr>
          <p:cNvPr id="3" name="Content Placeholder 2"/>
          <p:cNvSpPr>
            <a:spLocks noGrp="1"/>
          </p:cNvSpPr>
          <p:nvPr>
            <p:ph idx="1"/>
          </p:nvPr>
        </p:nvSpPr>
        <p:spPr/>
        <p:txBody>
          <a:bodyPr/>
          <a:lstStyle/>
          <a:p>
            <a:pPr marL="0" indent="0">
              <a:buFontTx/>
              <a:buNone/>
            </a:pPr>
            <a:r>
              <a:rPr lang="en-US" altLang="en-US" dirty="0">
                <a:solidFill>
                  <a:srgbClr val="000000"/>
                </a:solidFill>
              </a:rPr>
              <a:t>Students work at their own pace using the following guidelines: </a:t>
            </a:r>
          </a:p>
          <a:p>
            <a:pPr lvl="1">
              <a:buFont typeface="Arial" charset="0"/>
              <a:buChar char="•"/>
            </a:pPr>
            <a:r>
              <a:rPr lang="en-US" altLang="en-US" dirty="0">
                <a:solidFill>
                  <a:srgbClr val="000000"/>
                </a:solidFill>
              </a:rPr>
              <a:t>Listening: Approximately 25–40 minutes.</a:t>
            </a:r>
          </a:p>
          <a:p>
            <a:pPr lvl="1">
              <a:buFont typeface="Arial" charset="0"/>
              <a:buChar char="•"/>
            </a:pPr>
            <a:endParaRPr lang="en-US" altLang="en-US" dirty="0">
              <a:solidFill>
                <a:srgbClr val="000000"/>
              </a:solidFill>
            </a:endParaRPr>
          </a:p>
          <a:p>
            <a:pPr lvl="1">
              <a:buFont typeface="Arial" charset="0"/>
              <a:buChar char="•"/>
            </a:pPr>
            <a:r>
              <a:rPr lang="en-US" altLang="en-US" dirty="0">
                <a:solidFill>
                  <a:srgbClr val="000000"/>
                </a:solidFill>
              </a:rPr>
              <a:t>Reading: Approximately 35–45 minutes.</a:t>
            </a:r>
          </a:p>
          <a:p>
            <a:pPr lvl="1">
              <a:buFont typeface="Arial" charset="0"/>
              <a:buChar char="•"/>
            </a:pPr>
            <a:endParaRPr lang="en-US" altLang="en-US" dirty="0">
              <a:solidFill>
                <a:srgbClr val="000000"/>
              </a:solidFill>
            </a:endParaRPr>
          </a:p>
          <a:p>
            <a:pPr lvl="1">
              <a:buFont typeface="Arial" charset="0"/>
              <a:buChar char="•"/>
            </a:pPr>
            <a:r>
              <a:rPr lang="en-US" altLang="en-US" dirty="0">
                <a:solidFill>
                  <a:srgbClr val="000000"/>
                </a:solidFill>
              </a:rPr>
              <a:t>Speaking: Approximately 15–35 minutes.</a:t>
            </a:r>
          </a:p>
          <a:p>
            <a:pPr lvl="1">
              <a:buFont typeface="Arial" charset="0"/>
              <a:buChar char="•"/>
            </a:pPr>
            <a:endParaRPr lang="en-US" altLang="en-US" dirty="0">
              <a:solidFill>
                <a:srgbClr val="000000"/>
              </a:solidFill>
            </a:endParaRPr>
          </a:p>
          <a:p>
            <a:pPr lvl="1">
              <a:buFont typeface="Arial" charset="0"/>
              <a:buChar char="•"/>
            </a:pPr>
            <a:r>
              <a:rPr lang="en-US" altLang="en-US" dirty="0">
                <a:solidFill>
                  <a:srgbClr val="000000"/>
                </a:solidFill>
              </a:rPr>
              <a:t>Writing: Approximately 30–45 minutes (Tier A) and 60 minutes (Tier B/C).</a:t>
            </a:r>
          </a:p>
          <a:p>
            <a:endParaRPr lang="en-US" dirty="0"/>
          </a:p>
        </p:txBody>
      </p:sp>
      <p:sp>
        <p:nvSpPr>
          <p:cNvPr id="4" name="7-Point Star 3"/>
          <p:cNvSpPr/>
          <p:nvPr/>
        </p:nvSpPr>
        <p:spPr>
          <a:xfrm>
            <a:off x="7030386" y="2600793"/>
            <a:ext cx="1911246" cy="158895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Not a timed test</a:t>
            </a:r>
            <a:endParaRPr lang="en-US" dirty="0"/>
          </a:p>
        </p:txBody>
      </p:sp>
    </p:spTree>
    <p:extLst>
      <p:ext uri="{BB962C8B-B14F-4D97-AF65-F5344CB8AC3E}">
        <p14:creationId xmlns:p14="http://schemas.microsoft.com/office/powerpoint/2010/main" val="13533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Paper: </a:t>
            </a:r>
            <a:br>
              <a:rPr lang="en-US" altLang="en-US" dirty="0"/>
            </a:br>
            <a:r>
              <a:rPr lang="en-US" altLang="en-US" dirty="0"/>
              <a:t>Student Experience</a:t>
            </a:r>
            <a:endParaRPr lang="en-US" dirty="0"/>
          </a:p>
        </p:txBody>
      </p:sp>
      <p:sp>
        <p:nvSpPr>
          <p:cNvPr id="3" name="Content Placeholder 2"/>
          <p:cNvSpPr>
            <a:spLocks noGrp="1"/>
          </p:cNvSpPr>
          <p:nvPr>
            <p:ph idx="1"/>
          </p:nvPr>
        </p:nvSpPr>
        <p:spPr/>
        <p:txBody>
          <a:bodyPr/>
          <a:lstStyle/>
          <a:p>
            <a:r>
              <a:rPr lang="en-US" altLang="en-US" dirty="0" smtClean="0">
                <a:solidFill>
                  <a:srgbClr val="000000"/>
                </a:solidFill>
              </a:rPr>
              <a:t>Audio-supported </a:t>
            </a:r>
            <a:r>
              <a:rPr lang="en-US" altLang="en-US" dirty="0">
                <a:solidFill>
                  <a:srgbClr val="000000"/>
                </a:solidFill>
              </a:rPr>
              <a:t>directions for Listening and Speaking </a:t>
            </a:r>
            <a:r>
              <a:rPr lang="en-US" altLang="en-US" dirty="0" smtClean="0">
                <a:solidFill>
                  <a:srgbClr val="000000"/>
                </a:solidFill>
              </a:rPr>
              <a:t>domains (CD)</a:t>
            </a:r>
          </a:p>
          <a:p>
            <a:endParaRPr lang="en-US" altLang="en-US" dirty="0">
              <a:solidFill>
                <a:srgbClr val="000000"/>
              </a:solidFill>
            </a:endParaRPr>
          </a:p>
          <a:p>
            <a:r>
              <a:rPr lang="en-US" altLang="en-US" dirty="0">
                <a:solidFill>
                  <a:srgbClr val="000000"/>
                </a:solidFill>
              </a:rPr>
              <a:t>Narrated and guided introduction by a human voice for each domain </a:t>
            </a:r>
            <a:r>
              <a:rPr lang="en-US" altLang="en-US" dirty="0" smtClean="0">
                <a:solidFill>
                  <a:srgbClr val="000000"/>
                </a:solidFill>
              </a:rPr>
              <a:t>test (TA)</a:t>
            </a:r>
          </a:p>
          <a:p>
            <a:endParaRPr lang="en-US" altLang="en-US" dirty="0">
              <a:solidFill>
                <a:srgbClr val="000000"/>
              </a:solidFill>
            </a:endParaRPr>
          </a:p>
          <a:p>
            <a:r>
              <a:rPr lang="en-US" altLang="en-US" dirty="0" smtClean="0">
                <a:solidFill>
                  <a:srgbClr val="000000"/>
                </a:solidFill>
              </a:rPr>
              <a:t>Practice </a:t>
            </a:r>
            <a:r>
              <a:rPr lang="en-US" altLang="en-US" dirty="0">
                <a:solidFill>
                  <a:srgbClr val="000000"/>
                </a:solidFill>
              </a:rPr>
              <a:t>items </a:t>
            </a:r>
            <a:endParaRPr lang="en-US" altLang="en-US" dirty="0" smtClean="0">
              <a:solidFill>
                <a:srgbClr val="000000"/>
              </a:solidFill>
            </a:endParaRPr>
          </a:p>
          <a:p>
            <a:endParaRPr lang="en-US" altLang="en-US" dirty="0">
              <a:solidFill>
                <a:srgbClr val="000000"/>
              </a:solidFill>
            </a:endParaRPr>
          </a:p>
          <a:p>
            <a:r>
              <a:rPr lang="en-US" altLang="en-US" dirty="0">
                <a:solidFill>
                  <a:srgbClr val="000000"/>
                </a:solidFill>
              </a:rPr>
              <a:t>Modeled responses for the productive domains</a:t>
            </a:r>
          </a:p>
          <a:p>
            <a:endParaRPr lang="en-US" dirty="0"/>
          </a:p>
        </p:txBody>
      </p:sp>
    </p:spTree>
    <p:extLst>
      <p:ext uri="{BB962C8B-B14F-4D97-AF65-F5344CB8AC3E}">
        <p14:creationId xmlns:p14="http://schemas.microsoft.com/office/powerpoint/2010/main" val="277047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Online</a:t>
            </a:r>
          </a:p>
        </p:txBody>
      </p:sp>
      <p:sp>
        <p:nvSpPr>
          <p:cNvPr id="6" name="Content Placeholder 2"/>
          <p:cNvSpPr>
            <a:spLocks noGrp="1"/>
          </p:cNvSpPr>
          <p:nvPr>
            <p:ph idx="1"/>
          </p:nvPr>
        </p:nvSpPr>
        <p:spPr>
          <a:xfrm>
            <a:off x="310393" y="1825625"/>
            <a:ext cx="4166357" cy="4351338"/>
          </a:xfrm>
        </p:spPr>
        <p:txBody>
          <a:bodyPr/>
          <a:lstStyle/>
          <a:p>
            <a:pPr>
              <a:spcBef>
                <a:spcPts val="1200"/>
              </a:spcBef>
              <a:spcAft>
                <a:spcPts val="1200"/>
              </a:spcAft>
            </a:pPr>
            <a:r>
              <a:rPr lang="en-US" altLang="en-US" dirty="0"/>
              <a:t>Grade Clusters</a:t>
            </a:r>
          </a:p>
          <a:p>
            <a:pPr>
              <a:spcBef>
                <a:spcPts val="1200"/>
              </a:spcBef>
              <a:spcAft>
                <a:spcPts val="1200"/>
              </a:spcAft>
            </a:pPr>
            <a:r>
              <a:rPr lang="en-US" altLang="en-US" dirty="0"/>
              <a:t>Adaptive listening and reading test item determine placement in speaking and writing</a:t>
            </a:r>
          </a:p>
          <a:p>
            <a:pPr>
              <a:spcBef>
                <a:spcPts val="1200"/>
              </a:spcBef>
              <a:spcAft>
                <a:spcPts val="1200"/>
              </a:spcAft>
            </a:pPr>
            <a:r>
              <a:rPr lang="en-US" altLang="en-US" dirty="0"/>
              <a:t>All test items scored by DRC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1904" y="1825625"/>
            <a:ext cx="4157345" cy="41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pic>
      <p:sp>
        <p:nvSpPr>
          <p:cNvPr id="8" name="Rectangle 7"/>
          <p:cNvSpPr/>
          <p:nvPr/>
        </p:nvSpPr>
        <p:spPr>
          <a:xfrm>
            <a:off x="4234721" y="2239617"/>
            <a:ext cx="4572000" cy="1477328"/>
          </a:xfrm>
          <a:prstGeom prst="rect">
            <a:avLst/>
          </a:prstGeom>
        </p:spPr>
        <p:txBody>
          <a:bodyPr>
            <a:spAutoFit/>
          </a:bodyPr>
          <a:lstStyle/>
          <a:p>
            <a:pPr>
              <a:defRPr/>
            </a:pPr>
            <a:r>
              <a:rPr lang="en-US" altLang="en-US" dirty="0"/>
              <a:t>*</a:t>
            </a:r>
            <a:r>
              <a:rPr lang="en-US" altLang="en-US" b="1" dirty="0"/>
              <a:t>Note</a:t>
            </a:r>
            <a:r>
              <a:rPr lang="en-US" altLang="en-US" dirty="0"/>
              <a:t>: Kindergarten will remain an interactive, paper-based test. </a:t>
            </a:r>
            <a:endParaRPr lang="en-US" altLang="en-US" dirty="0" smtClean="0"/>
          </a:p>
          <a:p>
            <a:pPr>
              <a:defRPr/>
            </a:pPr>
            <a:endParaRPr lang="en-US" altLang="en-US" dirty="0"/>
          </a:p>
          <a:p>
            <a:pPr>
              <a:defRPr/>
            </a:pPr>
            <a:r>
              <a:rPr lang="en-US" altLang="en-US" dirty="0" smtClean="0"/>
              <a:t>*Grades 1-3 complete the Writing portion in a paper booklet</a:t>
            </a:r>
            <a:endParaRPr lang="en-US" altLang="en-US" dirty="0"/>
          </a:p>
        </p:txBody>
      </p:sp>
      <p:pic>
        <p:nvPicPr>
          <p:cNvPr id="3" name="Picture 2"/>
          <p:cNvPicPr>
            <a:picLocks noChangeAspect="1"/>
          </p:cNvPicPr>
          <p:nvPr/>
        </p:nvPicPr>
        <p:blipFill>
          <a:blip r:embed="rId4"/>
          <a:stretch>
            <a:fillRect/>
          </a:stretch>
        </p:blipFill>
        <p:spPr>
          <a:xfrm>
            <a:off x="228600" y="5144741"/>
            <a:ext cx="8915400" cy="1581150"/>
          </a:xfrm>
          <a:prstGeom prst="rect">
            <a:avLst/>
          </a:prstGeom>
        </p:spPr>
      </p:pic>
    </p:spTree>
    <p:extLst>
      <p:ext uri="{BB962C8B-B14F-4D97-AF65-F5344CB8AC3E}">
        <p14:creationId xmlns:p14="http://schemas.microsoft.com/office/powerpoint/2010/main" val="51222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ACCESS for ELLs 2.0 Online: </a:t>
            </a:r>
            <a:br>
              <a:rPr lang="en-US" altLang="en-US" dirty="0"/>
            </a:br>
            <a:r>
              <a:rPr lang="en-US" altLang="en-US" dirty="0"/>
              <a:t>Estimated Administration Times</a:t>
            </a:r>
            <a:endParaRPr lang="en-US" dirty="0"/>
          </a:p>
        </p:txBody>
      </p:sp>
      <p:sp>
        <p:nvSpPr>
          <p:cNvPr id="3" name="Content Placeholder 2"/>
          <p:cNvSpPr>
            <a:spLocks noGrp="1"/>
          </p:cNvSpPr>
          <p:nvPr>
            <p:ph idx="1"/>
          </p:nvPr>
        </p:nvSpPr>
        <p:spPr/>
        <p:txBody>
          <a:bodyPr/>
          <a:lstStyle/>
          <a:p>
            <a:pPr marL="0" indent="0">
              <a:buFontTx/>
              <a:buNone/>
            </a:pPr>
            <a:r>
              <a:rPr lang="en-US" altLang="en-US" sz="3000" dirty="0">
                <a:solidFill>
                  <a:srgbClr val="000000"/>
                </a:solidFill>
              </a:rPr>
              <a:t>Students work at their own pace using the following guidelines: </a:t>
            </a:r>
          </a:p>
          <a:p>
            <a:pPr lvl="1">
              <a:buFont typeface="Arial" charset="0"/>
              <a:buChar char="•"/>
            </a:pPr>
            <a:r>
              <a:rPr lang="en-US" altLang="en-US" sz="2600" dirty="0">
                <a:solidFill>
                  <a:srgbClr val="000000"/>
                </a:solidFill>
              </a:rPr>
              <a:t>Listening: Approximately 40 minutes.</a:t>
            </a:r>
          </a:p>
          <a:p>
            <a:pPr lvl="1">
              <a:buFont typeface="Arial" charset="0"/>
              <a:buChar char="•"/>
            </a:pPr>
            <a:endParaRPr lang="en-US" altLang="en-US" sz="2600" dirty="0">
              <a:solidFill>
                <a:srgbClr val="000000"/>
              </a:solidFill>
            </a:endParaRPr>
          </a:p>
          <a:p>
            <a:pPr lvl="1">
              <a:buFont typeface="Arial" charset="0"/>
              <a:buChar char="•"/>
            </a:pPr>
            <a:r>
              <a:rPr lang="en-US" altLang="en-US" sz="2600" dirty="0">
                <a:solidFill>
                  <a:srgbClr val="000000"/>
                </a:solidFill>
              </a:rPr>
              <a:t>Reading: Approximately 35 minutes.</a:t>
            </a:r>
          </a:p>
          <a:p>
            <a:pPr lvl="1">
              <a:buFont typeface="Arial" charset="0"/>
              <a:buChar char="•"/>
            </a:pPr>
            <a:endParaRPr lang="en-US" altLang="en-US" sz="2600" dirty="0">
              <a:solidFill>
                <a:srgbClr val="000000"/>
              </a:solidFill>
            </a:endParaRPr>
          </a:p>
          <a:p>
            <a:pPr lvl="1">
              <a:buFont typeface="Arial" charset="0"/>
              <a:buChar char="•"/>
            </a:pPr>
            <a:r>
              <a:rPr lang="en-US" altLang="en-US" sz="2600" dirty="0">
                <a:solidFill>
                  <a:srgbClr val="000000"/>
                </a:solidFill>
              </a:rPr>
              <a:t>Speaking: Approximately 30 minutes.</a:t>
            </a:r>
          </a:p>
          <a:p>
            <a:pPr lvl="1">
              <a:buFont typeface="Arial" charset="0"/>
              <a:buChar char="•"/>
            </a:pPr>
            <a:endParaRPr lang="en-US" altLang="en-US" sz="2600" dirty="0">
              <a:solidFill>
                <a:srgbClr val="000000"/>
              </a:solidFill>
            </a:endParaRPr>
          </a:p>
          <a:p>
            <a:pPr lvl="1">
              <a:buFont typeface="Arial" charset="0"/>
              <a:buChar char="•"/>
            </a:pPr>
            <a:r>
              <a:rPr lang="en-US" altLang="en-US" sz="2600" dirty="0">
                <a:solidFill>
                  <a:srgbClr val="000000"/>
                </a:solidFill>
              </a:rPr>
              <a:t>Writing: Approximately 45 minutes (Tier A) and 60 minutes (Tier B/C)</a:t>
            </a:r>
          </a:p>
          <a:p>
            <a:endParaRPr lang="en-US" dirty="0"/>
          </a:p>
          <a:p>
            <a:endParaRPr lang="en-US" dirty="0"/>
          </a:p>
        </p:txBody>
      </p:sp>
    </p:spTree>
    <p:extLst>
      <p:ext uri="{BB962C8B-B14F-4D97-AF65-F5344CB8AC3E}">
        <p14:creationId xmlns:p14="http://schemas.microsoft.com/office/powerpoint/2010/main" val="167649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Online:</a:t>
            </a:r>
            <a:br>
              <a:rPr lang="en-US" dirty="0"/>
            </a:br>
            <a:r>
              <a:rPr lang="en-US" dirty="0"/>
              <a:t>Administration Considerations</a:t>
            </a:r>
          </a:p>
        </p:txBody>
      </p:sp>
      <p:sp>
        <p:nvSpPr>
          <p:cNvPr id="3" name="Content Placeholder 2"/>
          <p:cNvSpPr>
            <a:spLocks noGrp="1"/>
          </p:cNvSpPr>
          <p:nvPr>
            <p:ph idx="1"/>
          </p:nvPr>
        </p:nvSpPr>
        <p:spPr/>
        <p:txBody>
          <a:bodyPr/>
          <a:lstStyle/>
          <a:p>
            <a:pPr>
              <a:spcAft>
                <a:spcPts val="1200"/>
              </a:spcAft>
            </a:pPr>
            <a:r>
              <a:rPr lang="en-US" altLang="en-US" b="1" dirty="0">
                <a:solidFill>
                  <a:srgbClr val="000000"/>
                </a:solidFill>
              </a:rPr>
              <a:t>Order of Administration: </a:t>
            </a:r>
            <a:r>
              <a:rPr lang="en-US" altLang="en-US" dirty="0">
                <a:solidFill>
                  <a:srgbClr val="000000"/>
                </a:solidFill>
              </a:rPr>
              <a:t>Students’ performance on the Entry Tasks for the Listening and Reading tests will determine their placement for Writing and Speaking.</a:t>
            </a:r>
          </a:p>
          <a:p>
            <a:pPr lvl="1">
              <a:spcAft>
                <a:spcPts val="1200"/>
              </a:spcAft>
              <a:buFont typeface="Arial" charset="0"/>
              <a:buChar char="•"/>
            </a:pPr>
            <a:r>
              <a:rPr lang="en-US" altLang="en-US" b="1" dirty="0">
                <a:solidFill>
                  <a:srgbClr val="000000"/>
                </a:solidFill>
              </a:rPr>
              <a:t>Listening then Reading:</a:t>
            </a:r>
            <a:r>
              <a:rPr lang="en-US" altLang="en-US" dirty="0">
                <a:solidFill>
                  <a:srgbClr val="000000"/>
                </a:solidFill>
              </a:rPr>
              <a:t> will be administered first. They may be administered together or separately. </a:t>
            </a:r>
          </a:p>
          <a:p>
            <a:pPr lvl="1">
              <a:spcAft>
                <a:spcPts val="1200"/>
              </a:spcAft>
              <a:buFont typeface="Arial" charset="0"/>
              <a:buChar char="•"/>
            </a:pPr>
            <a:r>
              <a:rPr lang="en-US" altLang="en-US" b="1" dirty="0">
                <a:solidFill>
                  <a:srgbClr val="000000"/>
                </a:solidFill>
              </a:rPr>
              <a:t>Writing and Speaking:  </a:t>
            </a:r>
            <a:r>
              <a:rPr lang="en-US" altLang="en-US" dirty="0">
                <a:solidFill>
                  <a:srgbClr val="000000"/>
                </a:solidFill>
              </a:rPr>
              <a:t>can be administered in either order, after the Listening and Reading tests.</a:t>
            </a:r>
          </a:p>
          <a:p>
            <a:endParaRPr lang="en-US" dirty="0"/>
          </a:p>
        </p:txBody>
      </p:sp>
    </p:spTree>
    <p:extLst>
      <p:ext uri="{BB962C8B-B14F-4D97-AF65-F5344CB8AC3E}">
        <p14:creationId xmlns:p14="http://schemas.microsoft.com/office/powerpoint/2010/main" val="229186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Online: </a:t>
            </a:r>
            <a:br>
              <a:rPr lang="en-US" dirty="0"/>
            </a:br>
            <a:r>
              <a:rPr lang="en-US" dirty="0"/>
              <a:t>Student Experience</a:t>
            </a:r>
          </a:p>
        </p:txBody>
      </p:sp>
      <p:sp>
        <p:nvSpPr>
          <p:cNvPr id="3" name="Content Placeholder 2"/>
          <p:cNvSpPr>
            <a:spLocks noGrp="1"/>
          </p:cNvSpPr>
          <p:nvPr>
            <p:ph idx="1"/>
          </p:nvPr>
        </p:nvSpPr>
        <p:spPr/>
        <p:txBody>
          <a:bodyPr>
            <a:normAutofit/>
          </a:bodyPr>
          <a:lstStyle/>
          <a:p>
            <a:r>
              <a:rPr lang="en-US" altLang="en-US" sz="2400" dirty="0" smtClean="0">
                <a:solidFill>
                  <a:srgbClr val="000000"/>
                </a:solidFill>
              </a:rPr>
              <a:t>Audio-supported </a:t>
            </a:r>
            <a:r>
              <a:rPr lang="en-US" altLang="en-US" sz="2400" dirty="0">
                <a:solidFill>
                  <a:srgbClr val="000000"/>
                </a:solidFill>
              </a:rPr>
              <a:t>directions</a:t>
            </a:r>
          </a:p>
          <a:p>
            <a:r>
              <a:rPr lang="en-US" altLang="en-US" sz="2400" dirty="0">
                <a:solidFill>
                  <a:srgbClr val="000000"/>
                </a:solidFill>
              </a:rPr>
              <a:t>Narrated and guided introduction by a human voice for each domain </a:t>
            </a:r>
            <a:r>
              <a:rPr lang="en-US" altLang="en-US" sz="2400" dirty="0" smtClean="0">
                <a:solidFill>
                  <a:srgbClr val="000000"/>
                </a:solidFill>
              </a:rPr>
              <a:t>test (through computer)</a:t>
            </a:r>
            <a:endParaRPr lang="en-US" altLang="en-US" sz="2400" dirty="0">
              <a:solidFill>
                <a:srgbClr val="000000"/>
              </a:solidFill>
            </a:endParaRPr>
          </a:p>
          <a:p>
            <a:r>
              <a:rPr lang="en-US" altLang="en-US" sz="2400" dirty="0" smtClean="0">
                <a:solidFill>
                  <a:srgbClr val="000000"/>
                </a:solidFill>
              </a:rPr>
              <a:t>Practice </a:t>
            </a:r>
            <a:r>
              <a:rPr lang="en-US" altLang="en-US" sz="2400" dirty="0">
                <a:solidFill>
                  <a:srgbClr val="000000"/>
                </a:solidFill>
              </a:rPr>
              <a:t>items </a:t>
            </a:r>
          </a:p>
          <a:p>
            <a:r>
              <a:rPr lang="en-US" altLang="en-US" sz="2400" dirty="0">
                <a:solidFill>
                  <a:srgbClr val="000000"/>
                </a:solidFill>
              </a:rPr>
              <a:t>Modeled responses for the productive domains</a:t>
            </a:r>
          </a:p>
          <a:p>
            <a:r>
              <a:rPr lang="en-US" altLang="en-US" sz="2400" dirty="0" smtClean="0">
                <a:solidFill>
                  <a:srgbClr val="000000"/>
                </a:solidFill>
              </a:rPr>
              <a:t>Embedded </a:t>
            </a:r>
            <a:r>
              <a:rPr lang="en-US" altLang="en-US" sz="2400" dirty="0">
                <a:solidFill>
                  <a:srgbClr val="000000"/>
                </a:solidFill>
              </a:rPr>
              <a:t>accessibility features, such as:</a:t>
            </a:r>
          </a:p>
          <a:p>
            <a:pPr lvl="1"/>
            <a:r>
              <a:rPr lang="en-US" altLang="en-US" dirty="0">
                <a:solidFill>
                  <a:srgbClr val="000000"/>
                </a:solidFill>
              </a:rPr>
              <a:t>Magnification</a:t>
            </a:r>
          </a:p>
          <a:p>
            <a:pPr lvl="1"/>
            <a:r>
              <a:rPr lang="en-US" altLang="en-US" dirty="0">
                <a:solidFill>
                  <a:srgbClr val="000000"/>
                </a:solidFill>
              </a:rPr>
              <a:t>Highlighter</a:t>
            </a:r>
          </a:p>
          <a:p>
            <a:pPr lvl="1"/>
            <a:r>
              <a:rPr lang="en-US" altLang="en-US" dirty="0">
                <a:solidFill>
                  <a:srgbClr val="000000"/>
                </a:solidFill>
              </a:rPr>
              <a:t>Writing tools (e.g. cut and paste, copy, underline</a:t>
            </a:r>
            <a:r>
              <a:rPr lang="en-US" altLang="en-US" dirty="0" smtClean="0">
                <a:solidFill>
                  <a:srgbClr val="000000"/>
                </a:solidFill>
              </a:rPr>
              <a:t>)</a:t>
            </a:r>
          </a:p>
          <a:p>
            <a:r>
              <a:rPr lang="en-US" altLang="en-US" dirty="0" smtClean="0">
                <a:solidFill>
                  <a:srgbClr val="000000"/>
                </a:solidFill>
              </a:rPr>
              <a:t>Grades 1-3 complete writing in paper booklet</a:t>
            </a:r>
            <a:endParaRPr lang="en-US" altLang="en-US" dirty="0">
              <a:solidFill>
                <a:srgbClr val="000000"/>
              </a:solidFill>
            </a:endParaRPr>
          </a:p>
        </p:txBody>
      </p:sp>
    </p:spTree>
    <p:extLst>
      <p:ext uri="{BB962C8B-B14F-4D97-AF65-F5344CB8AC3E}">
        <p14:creationId xmlns:p14="http://schemas.microsoft.com/office/powerpoint/2010/main" val="4722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Online: </a:t>
            </a:r>
            <a:br>
              <a:rPr lang="en-US" altLang="en-US" dirty="0"/>
            </a:br>
            <a:r>
              <a:rPr lang="en-US" altLang="en-US" dirty="0"/>
              <a:t>Student Test Tickets &amp; Rosters</a:t>
            </a:r>
            <a:endParaRPr lang="en-US" dirty="0"/>
          </a:p>
        </p:txBody>
      </p:sp>
      <p:pic>
        <p:nvPicPr>
          <p:cNvPr id="4"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49889" t="41571" r="18198" b="25301"/>
          <a:stretch/>
        </p:blipFill>
        <p:spPr>
          <a:xfrm>
            <a:off x="359778" y="1590391"/>
            <a:ext cx="4152248" cy="2423379"/>
          </a:xfrm>
          <a:prstGeom prst="rect">
            <a:avLst/>
          </a:prstGeom>
        </p:spPr>
      </p:pic>
      <p:pic>
        <p:nvPicPr>
          <p:cNvPr id="5" name="Picture 4"/>
          <p:cNvPicPr>
            <a:picLocks noChangeAspect="1"/>
          </p:cNvPicPr>
          <p:nvPr/>
        </p:nvPicPr>
        <p:blipFill>
          <a:blip r:embed="rId4"/>
          <a:stretch>
            <a:fillRect/>
          </a:stretch>
        </p:blipFill>
        <p:spPr>
          <a:xfrm>
            <a:off x="3435418" y="4137163"/>
            <a:ext cx="5191747" cy="1909806"/>
          </a:xfrm>
          <a:prstGeom prst="rect">
            <a:avLst/>
          </a:prstGeom>
        </p:spPr>
      </p:pic>
    </p:spTree>
    <p:extLst>
      <p:ext uri="{BB962C8B-B14F-4D97-AF65-F5344CB8AC3E}">
        <p14:creationId xmlns:p14="http://schemas.microsoft.com/office/powerpoint/2010/main" val="239234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Online:</a:t>
            </a:r>
            <a:br>
              <a:rPr lang="en-US" dirty="0"/>
            </a:br>
            <a:r>
              <a:rPr lang="en-US" dirty="0"/>
              <a:t>Additional Equipment</a:t>
            </a:r>
          </a:p>
        </p:txBody>
      </p:sp>
      <p:sp>
        <p:nvSpPr>
          <p:cNvPr id="5" name="TextBox 4"/>
          <p:cNvSpPr txBox="1"/>
          <p:nvPr/>
        </p:nvSpPr>
        <p:spPr>
          <a:xfrm>
            <a:off x="757003" y="1956216"/>
            <a:ext cx="7412636" cy="4585871"/>
          </a:xfrm>
          <a:prstGeom prst="rect">
            <a:avLst/>
          </a:prstGeom>
          <a:noFill/>
        </p:spPr>
        <p:txBody>
          <a:bodyPr wrap="square" rtlCol="0">
            <a:spAutoFit/>
          </a:bodyPr>
          <a:lstStyle/>
          <a:p>
            <a:r>
              <a:rPr lang="en-US" sz="3200" dirty="0" smtClean="0"/>
              <a:t>Headset:</a:t>
            </a:r>
          </a:p>
          <a:p>
            <a:pPr marL="285750" indent="-285750">
              <a:buFont typeface="Arial" panose="020B0604020202020204" pitchFamily="34" charset="0"/>
              <a:buChar char="•"/>
            </a:pPr>
            <a:r>
              <a:rPr lang="en-US" sz="3200" dirty="0" smtClean="0"/>
              <a:t>Must have a microphone</a:t>
            </a:r>
          </a:p>
          <a:p>
            <a:pPr marL="285750" indent="-285750">
              <a:buFont typeface="Arial" panose="020B0604020202020204" pitchFamily="34" charset="0"/>
              <a:buChar char="•"/>
            </a:pPr>
            <a:r>
              <a:rPr lang="en-US" sz="3200" dirty="0" smtClean="0"/>
              <a:t>Can be used for all domains </a:t>
            </a:r>
            <a:r>
              <a:rPr lang="en-US" sz="3200" i="1" dirty="0" smtClean="0"/>
              <a:t>(no audio in reading after directions)</a:t>
            </a:r>
          </a:p>
          <a:p>
            <a:pPr marL="285750" indent="-285750">
              <a:buFont typeface="Arial" panose="020B0604020202020204" pitchFamily="34" charset="0"/>
              <a:buChar char="•"/>
            </a:pPr>
            <a:r>
              <a:rPr lang="en-US" sz="3200" dirty="0" smtClean="0"/>
              <a:t>Necessary for the Speaking domain to record student </a:t>
            </a:r>
            <a:r>
              <a:rPr lang="en-US" sz="3200" dirty="0" smtClean="0"/>
              <a:t>responses</a:t>
            </a:r>
          </a:p>
          <a:p>
            <a:endParaRPr lang="en-US" sz="3200" dirty="0" smtClean="0"/>
          </a:p>
          <a:p>
            <a:r>
              <a:rPr lang="en-US" sz="3200" dirty="0" smtClean="0"/>
              <a:t>Pencils for grades 1-3</a:t>
            </a:r>
            <a:endParaRPr lang="en-US" sz="3200"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5132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for ELLs 2.0 Online:</a:t>
            </a:r>
            <a:br>
              <a:rPr lang="en-US" dirty="0"/>
            </a:br>
            <a:r>
              <a:rPr lang="en-US" dirty="0"/>
              <a:t>Speaking Item Layout</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8339" y="1825625"/>
            <a:ext cx="5927321" cy="4351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4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pPr marL="400050" indent="-400050">
              <a:buAutoNum type="romanUcPeriod"/>
            </a:pPr>
            <a:r>
              <a:rPr lang="en-US" dirty="0"/>
              <a:t>Overview of </a:t>
            </a:r>
            <a:r>
              <a:rPr lang="en-US" dirty="0" smtClean="0"/>
              <a:t>ACCESS</a:t>
            </a:r>
          </a:p>
          <a:p>
            <a:pPr marL="857250" lvl="1" indent="-400050">
              <a:buAutoNum type="romanUcPeriod"/>
            </a:pPr>
            <a:r>
              <a:rPr lang="en-US" dirty="0" smtClean="0"/>
              <a:t>Paper</a:t>
            </a:r>
          </a:p>
          <a:p>
            <a:pPr marL="857250" lvl="1" indent="-400050">
              <a:buAutoNum type="romanUcPeriod"/>
            </a:pPr>
            <a:r>
              <a:rPr lang="en-US" dirty="0" smtClean="0"/>
              <a:t>Online</a:t>
            </a:r>
          </a:p>
          <a:p>
            <a:pPr marL="400050" indent="-400050">
              <a:buAutoNum type="romanUcPeriod"/>
            </a:pPr>
            <a:r>
              <a:rPr lang="en-US" dirty="0" smtClean="0"/>
              <a:t>Preparing </a:t>
            </a:r>
            <a:r>
              <a:rPr lang="en-US" dirty="0"/>
              <a:t>for testing</a:t>
            </a:r>
          </a:p>
          <a:p>
            <a:pPr marL="400050" indent="-400050">
              <a:buAutoNum type="romanUcPeriod"/>
            </a:pPr>
            <a:r>
              <a:rPr lang="en-US" dirty="0" smtClean="0"/>
              <a:t>Administration</a:t>
            </a:r>
            <a:endParaRPr lang="en-US" dirty="0"/>
          </a:p>
          <a:p>
            <a:pPr marL="400050" indent="-400050">
              <a:buFont typeface="Arial" panose="020B0604020202020204" pitchFamily="34" charset="0"/>
              <a:buAutoNum type="romanUcPeriod"/>
            </a:pPr>
            <a:r>
              <a:rPr lang="en-US" dirty="0"/>
              <a:t>WIDA AMS</a:t>
            </a:r>
          </a:p>
          <a:p>
            <a:pPr marL="400050" indent="-400050">
              <a:buFont typeface="Arial" panose="020B0604020202020204" pitchFamily="34" charset="0"/>
              <a:buAutoNum type="romanUcPeriod"/>
            </a:pPr>
            <a:r>
              <a:rPr lang="en-US" dirty="0" smtClean="0"/>
              <a:t>Accommodations</a:t>
            </a:r>
            <a:endParaRPr lang="en-US" dirty="0"/>
          </a:p>
          <a:p>
            <a:pPr marL="400050" indent="-400050">
              <a:buAutoNum type="romanUcPeriod"/>
            </a:pPr>
            <a:r>
              <a:rPr lang="en-US" dirty="0" smtClean="0"/>
              <a:t>Materials</a:t>
            </a:r>
            <a:endParaRPr lang="en-US" dirty="0"/>
          </a:p>
          <a:p>
            <a:pPr marL="400050" indent="-400050">
              <a:buAutoNum type="romanUcPeriod"/>
            </a:pPr>
            <a:r>
              <a:rPr lang="en-US" dirty="0" smtClean="0"/>
              <a:t>Training requirements</a:t>
            </a:r>
          </a:p>
          <a:p>
            <a:pPr marL="400050" indent="-400050">
              <a:buAutoNum type="romanUcPeriod"/>
            </a:pPr>
            <a:r>
              <a:rPr lang="en-US" dirty="0" smtClean="0"/>
              <a:t>Resources</a:t>
            </a:r>
            <a:endParaRPr lang="en-US" dirty="0"/>
          </a:p>
          <a:p>
            <a:pPr marL="400050" indent="-400050">
              <a:buAutoNum type="romanUcPeriod"/>
            </a:pPr>
            <a:r>
              <a:rPr lang="en-US" dirty="0"/>
              <a:t>Next Steps</a:t>
            </a:r>
          </a:p>
          <a:p>
            <a:endParaRPr lang="en-US" dirty="0"/>
          </a:p>
        </p:txBody>
      </p:sp>
    </p:spTree>
    <p:extLst>
      <p:ext uri="{BB962C8B-B14F-4D97-AF65-F5344CB8AC3E}">
        <p14:creationId xmlns:p14="http://schemas.microsoft.com/office/powerpoint/2010/main" val="876420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Online: Microphone Check</a:t>
            </a:r>
            <a:endParaRPr lang="en-US" dirty="0"/>
          </a:p>
        </p:txBody>
      </p:sp>
      <p:pic>
        <p:nvPicPr>
          <p:cNvPr id="4" name="Content Placeholder 3"/>
          <p:cNvPicPr>
            <a:picLocks noGrp="1" noChangeAspect="1"/>
          </p:cNvPicPr>
          <p:nvPr>
            <p:ph idx="1"/>
          </p:nvPr>
        </p:nvPicPr>
        <p:blipFill>
          <a:blip r:embed="rId3"/>
          <a:stretch>
            <a:fillRect/>
          </a:stretch>
        </p:blipFill>
        <p:spPr>
          <a:xfrm>
            <a:off x="1677725" y="1825625"/>
            <a:ext cx="578855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3459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Online: </a:t>
            </a:r>
            <a:br>
              <a:rPr lang="en-US" altLang="en-US" dirty="0"/>
            </a:br>
            <a:r>
              <a:rPr lang="en-US" altLang="en-US" dirty="0"/>
              <a:t>Writing Domain Considerations</a:t>
            </a:r>
            <a:endParaRPr lang="en-US" dirty="0"/>
          </a:p>
        </p:txBody>
      </p:sp>
      <p:sp>
        <p:nvSpPr>
          <p:cNvPr id="5" name="Content Placeholder 2"/>
          <p:cNvSpPr>
            <a:spLocks noGrp="1"/>
          </p:cNvSpPr>
          <p:nvPr>
            <p:ph idx="1"/>
          </p:nvPr>
        </p:nvSpPr>
        <p:spPr>
          <a:xfrm>
            <a:off x="310393" y="1825625"/>
            <a:ext cx="8464491" cy="4351338"/>
          </a:xfrm>
        </p:spPr>
        <p:txBody>
          <a:bodyPr/>
          <a:lstStyle/>
          <a:p>
            <a:pPr marL="0" indent="0">
              <a:buNone/>
            </a:pPr>
            <a:r>
              <a:rPr lang="en-US" altLang="en-US" sz="2400" dirty="0">
                <a:solidFill>
                  <a:srgbClr val="000000"/>
                </a:solidFill>
              </a:rPr>
              <a:t>The different test delivery and response modes of the Writing test are designed to meet the needs of all learners</a:t>
            </a:r>
            <a:r>
              <a:rPr lang="en-US" altLang="en-US" sz="2400" dirty="0" smtClean="0">
                <a:solidFill>
                  <a:srgbClr val="000000"/>
                </a:solidFill>
              </a:rPr>
              <a:t>:</a:t>
            </a:r>
          </a:p>
          <a:p>
            <a:endParaRPr lang="en-US" alt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02011225"/>
              </p:ext>
            </p:extLst>
          </p:nvPr>
        </p:nvGraphicFramePr>
        <p:xfrm>
          <a:off x="547109" y="2819304"/>
          <a:ext cx="7991058" cy="1930400"/>
        </p:xfrm>
        <a:graphic>
          <a:graphicData uri="http://schemas.openxmlformats.org/drawingml/2006/table">
            <a:tbl>
              <a:tblPr firstRow="1" bandRow="1">
                <a:tableStyleId>{5C22544A-7EE6-4342-B048-85BDC9FD1C3A}</a:tableStyleId>
              </a:tblPr>
              <a:tblGrid>
                <a:gridCol w="2663686">
                  <a:extLst>
                    <a:ext uri="{9D8B030D-6E8A-4147-A177-3AD203B41FA5}">
                      <a16:colId xmlns="" xmlns:a16="http://schemas.microsoft.com/office/drawing/2014/main" val="2269968294"/>
                    </a:ext>
                  </a:extLst>
                </a:gridCol>
                <a:gridCol w="2663686">
                  <a:extLst>
                    <a:ext uri="{9D8B030D-6E8A-4147-A177-3AD203B41FA5}">
                      <a16:colId xmlns="" xmlns:a16="http://schemas.microsoft.com/office/drawing/2014/main" val="3591211977"/>
                    </a:ext>
                  </a:extLst>
                </a:gridCol>
                <a:gridCol w="2663686">
                  <a:extLst>
                    <a:ext uri="{9D8B030D-6E8A-4147-A177-3AD203B41FA5}">
                      <a16:colId xmlns="" xmlns:a16="http://schemas.microsoft.com/office/drawing/2014/main" val="1796682824"/>
                    </a:ext>
                  </a:extLst>
                </a:gridCol>
              </a:tblGrid>
              <a:tr h="370840">
                <a:tc>
                  <a:txBody>
                    <a:bodyPr/>
                    <a:lstStyle/>
                    <a:p>
                      <a:r>
                        <a:rPr lang="en-US" dirty="0" smtClean="0"/>
                        <a:t>Grade Level Cluster</a:t>
                      </a:r>
                      <a:endParaRPr lang="en-US" dirty="0"/>
                    </a:p>
                  </a:txBody>
                  <a:tcPr/>
                </a:tc>
                <a:tc>
                  <a:txBody>
                    <a:bodyPr/>
                    <a:lstStyle/>
                    <a:p>
                      <a:r>
                        <a:rPr lang="en-US" dirty="0" smtClean="0"/>
                        <a:t>Writing Test Format</a:t>
                      </a:r>
                      <a:endParaRPr lang="en-US" dirty="0"/>
                    </a:p>
                  </a:txBody>
                  <a:tcPr/>
                </a:tc>
                <a:tc>
                  <a:txBody>
                    <a:bodyPr/>
                    <a:lstStyle/>
                    <a:p>
                      <a:r>
                        <a:rPr lang="en-US" dirty="0" smtClean="0"/>
                        <a:t>Writing Response Mode</a:t>
                      </a:r>
                      <a:endParaRPr lang="en-US" dirty="0"/>
                    </a:p>
                  </a:txBody>
                  <a:tcPr/>
                </a:tc>
                <a:extLst>
                  <a:ext uri="{0D108BD9-81ED-4DB2-BD59-A6C34878D82A}">
                    <a16:rowId xmlns="" xmlns:a16="http://schemas.microsoft.com/office/drawing/2014/main" val="704981942"/>
                  </a:ext>
                </a:extLst>
              </a:tr>
              <a:tr h="370840">
                <a:tc>
                  <a:txBody>
                    <a:bodyPr/>
                    <a:lstStyle/>
                    <a:p>
                      <a:pPr algn="ctr"/>
                      <a:r>
                        <a:rPr lang="en-US" dirty="0" smtClean="0"/>
                        <a:t>1-3</a:t>
                      </a:r>
                      <a:endParaRPr lang="en-US" dirty="0"/>
                    </a:p>
                  </a:txBody>
                  <a:tcPr anchor="ctr"/>
                </a:tc>
                <a:tc>
                  <a:txBody>
                    <a:bodyPr/>
                    <a:lstStyle/>
                    <a:p>
                      <a:pPr algn="ctr"/>
                      <a:r>
                        <a:rPr lang="en-US" dirty="0" smtClean="0"/>
                        <a:t>Paper</a:t>
                      </a:r>
                      <a:endParaRPr lang="en-US" dirty="0"/>
                    </a:p>
                  </a:txBody>
                  <a:tcPr anchor="ctr"/>
                </a:tc>
                <a:tc>
                  <a:txBody>
                    <a:bodyPr/>
                    <a:lstStyle/>
                    <a:p>
                      <a:r>
                        <a:rPr lang="en-US" dirty="0" smtClean="0"/>
                        <a:t>Handwriting</a:t>
                      </a:r>
                      <a:endParaRPr lang="en-US" dirty="0"/>
                    </a:p>
                  </a:txBody>
                  <a:tcPr/>
                </a:tc>
                <a:extLst>
                  <a:ext uri="{0D108BD9-81ED-4DB2-BD59-A6C34878D82A}">
                    <a16:rowId xmlns="" xmlns:a16="http://schemas.microsoft.com/office/drawing/2014/main" val="1834099808"/>
                  </a:ext>
                </a:extLst>
              </a:tr>
              <a:tr h="370840">
                <a:tc>
                  <a:txBody>
                    <a:bodyPr/>
                    <a:lstStyle/>
                    <a:p>
                      <a:pPr algn="ctr"/>
                      <a:r>
                        <a:rPr lang="en-US" dirty="0" smtClean="0"/>
                        <a:t>4-12</a:t>
                      </a:r>
                      <a:endParaRPr lang="en-US" dirty="0"/>
                    </a:p>
                  </a:txBody>
                  <a:tcPr anchor="ctr"/>
                </a:tc>
                <a:tc>
                  <a:txBody>
                    <a:bodyPr/>
                    <a:lstStyle/>
                    <a:p>
                      <a:pPr algn="ctr"/>
                      <a:r>
                        <a:rPr lang="en-US" dirty="0" smtClean="0"/>
                        <a:t>Online</a:t>
                      </a:r>
                      <a:endParaRPr lang="en-US" dirty="0"/>
                    </a:p>
                  </a:txBody>
                  <a:tcPr anchor="ctr"/>
                </a:tc>
                <a:tc>
                  <a:txBody>
                    <a:bodyPr/>
                    <a:lstStyle/>
                    <a:p>
                      <a:r>
                        <a:rPr lang="en-US" dirty="0" smtClean="0"/>
                        <a:t>Keyboarding default, with option</a:t>
                      </a:r>
                      <a:r>
                        <a:rPr lang="en-US" baseline="0" dirty="0" smtClean="0"/>
                        <a:t> to change to Handwriting for individual </a:t>
                      </a:r>
                      <a:r>
                        <a:rPr lang="en-US" baseline="0" dirty="0" smtClean="0"/>
                        <a:t>students (no mass assign)</a:t>
                      </a:r>
                      <a:endParaRPr lang="en-US" dirty="0"/>
                    </a:p>
                  </a:txBody>
                  <a:tcPr/>
                </a:tc>
                <a:extLst>
                  <a:ext uri="{0D108BD9-81ED-4DB2-BD59-A6C34878D82A}">
                    <a16:rowId xmlns="" xmlns:a16="http://schemas.microsoft.com/office/drawing/2014/main" val="4229998471"/>
                  </a:ext>
                </a:extLst>
              </a:tr>
            </a:tbl>
          </a:graphicData>
        </a:graphic>
      </p:graphicFrame>
    </p:spTree>
    <p:extLst>
      <p:ext uri="{BB962C8B-B14F-4D97-AF65-F5344CB8AC3E}">
        <p14:creationId xmlns:p14="http://schemas.microsoft.com/office/powerpoint/2010/main" val="294947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Requirements</a:t>
            </a:r>
          </a:p>
        </p:txBody>
      </p:sp>
      <p:sp>
        <p:nvSpPr>
          <p:cNvPr id="3" name="Content Placeholder 2"/>
          <p:cNvSpPr>
            <a:spLocks noGrp="1"/>
          </p:cNvSpPr>
          <p:nvPr>
            <p:ph idx="1"/>
          </p:nvPr>
        </p:nvSpPr>
        <p:spPr/>
        <p:txBody>
          <a:bodyPr/>
          <a:lstStyle/>
          <a:p>
            <a:pPr>
              <a:buFontTx/>
              <a:buChar char="•"/>
            </a:pPr>
            <a:r>
              <a:rPr lang="en-US" altLang="en-US" dirty="0">
                <a:solidFill>
                  <a:srgbClr val="000000"/>
                </a:solidFill>
              </a:rPr>
              <a:t>Technology requirements for the online test are listed on the ACCESS for ELLs 2.0 Technology Page</a:t>
            </a:r>
          </a:p>
          <a:p>
            <a:pPr>
              <a:buFontTx/>
              <a:buChar char="•"/>
            </a:pPr>
            <a:r>
              <a:rPr lang="en-US" altLang="en-US" dirty="0">
                <a:solidFill>
                  <a:srgbClr val="000000"/>
                </a:solidFill>
              </a:rPr>
              <a:t>Headphones are necessary for all domains</a:t>
            </a:r>
          </a:p>
          <a:p>
            <a:pPr>
              <a:buFontTx/>
              <a:buChar char="•"/>
            </a:pPr>
            <a:r>
              <a:rPr lang="en-US" altLang="en-US" dirty="0">
                <a:solidFill>
                  <a:srgbClr val="000000"/>
                </a:solidFill>
              </a:rPr>
              <a:t>Headsets/headphones with built in microphones are an additional requirement for the Speaking test</a:t>
            </a:r>
          </a:p>
          <a:p>
            <a:pPr>
              <a:buFontTx/>
              <a:buNone/>
            </a:pPr>
            <a:endParaRPr lang="en-US" alt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222096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WIDA AMS</a:t>
            </a:r>
            <a:endParaRPr lang="en-US" dirty="0"/>
          </a:p>
        </p:txBody>
      </p:sp>
      <p:sp>
        <p:nvSpPr>
          <p:cNvPr id="3" name="Content Placeholder 2"/>
          <p:cNvSpPr>
            <a:spLocks noGrp="1"/>
          </p:cNvSpPr>
          <p:nvPr>
            <p:ph idx="1"/>
          </p:nvPr>
        </p:nvSpPr>
        <p:spPr/>
        <p:txBody>
          <a:bodyPr/>
          <a:lstStyle/>
          <a:p>
            <a:pPr marL="0" indent="0">
              <a:spcBef>
                <a:spcPct val="0"/>
              </a:spcBef>
              <a:buNone/>
              <a:defRPr/>
            </a:pPr>
            <a:r>
              <a:rPr lang="en-US" altLang="en-US" dirty="0">
                <a:solidFill>
                  <a:srgbClr val="000000"/>
                </a:solidFill>
                <a:ea typeface="ＭＳ Ｐゴシック" panose="020B0600070205080204" pitchFamily="34" charset="-128"/>
              </a:rPr>
              <a:t>Within the system, designated staff may:</a:t>
            </a:r>
          </a:p>
          <a:p>
            <a:pPr lvl="1">
              <a:spcBef>
                <a:spcPct val="0"/>
              </a:spcBef>
              <a:defRPr/>
            </a:pPr>
            <a:r>
              <a:rPr lang="en-US" altLang="en-US" dirty="0">
                <a:solidFill>
                  <a:srgbClr val="000000"/>
                </a:solidFill>
                <a:ea typeface="ＭＳ Ｐゴシック" panose="020B0600070205080204" pitchFamily="34" charset="-128"/>
              </a:rPr>
              <a:t>Access any needed user guides or software downloads</a:t>
            </a:r>
          </a:p>
          <a:p>
            <a:pPr lvl="1">
              <a:spcBef>
                <a:spcPct val="0"/>
              </a:spcBef>
              <a:defRPr/>
            </a:pPr>
            <a:r>
              <a:rPr lang="en-US" altLang="en-US" b="1" dirty="0">
                <a:solidFill>
                  <a:srgbClr val="000000"/>
                </a:solidFill>
                <a:ea typeface="ＭＳ Ｐゴシック" panose="020B0600070205080204" pitchFamily="34" charset="-128"/>
              </a:rPr>
              <a:t>Add students </a:t>
            </a:r>
            <a:r>
              <a:rPr lang="en-US" altLang="en-US" b="1" dirty="0" smtClean="0">
                <a:solidFill>
                  <a:srgbClr val="000000"/>
                </a:solidFill>
                <a:ea typeface="ＭＳ Ｐゴシック" panose="020B0600070205080204" pitchFamily="34" charset="-128"/>
              </a:rPr>
              <a:t>(Paper and Online- include all demo data)</a:t>
            </a:r>
            <a:endParaRPr lang="en-US" altLang="en-US" b="1" dirty="0">
              <a:solidFill>
                <a:srgbClr val="000000"/>
              </a:solidFill>
              <a:ea typeface="ＭＳ Ｐゴシック" panose="020B0600070205080204" pitchFamily="34" charset="-128"/>
            </a:endParaRPr>
          </a:p>
          <a:p>
            <a:pPr lvl="1">
              <a:spcBef>
                <a:spcPct val="0"/>
              </a:spcBef>
              <a:defRPr/>
            </a:pPr>
            <a:r>
              <a:rPr lang="en-US" altLang="en-US" dirty="0">
                <a:solidFill>
                  <a:srgbClr val="000000"/>
                </a:solidFill>
                <a:ea typeface="ＭＳ Ｐゴシック" panose="020B0600070205080204" pitchFamily="34" charset="-128"/>
              </a:rPr>
              <a:t>Designate accommodations</a:t>
            </a:r>
          </a:p>
          <a:p>
            <a:pPr lvl="1">
              <a:spcBef>
                <a:spcPct val="0"/>
              </a:spcBef>
              <a:defRPr/>
            </a:pPr>
            <a:r>
              <a:rPr lang="en-US" altLang="en-US" dirty="0">
                <a:solidFill>
                  <a:srgbClr val="000000"/>
                </a:solidFill>
                <a:ea typeface="ＭＳ Ｐゴシック" panose="020B0600070205080204" pitchFamily="34" charset="-128"/>
              </a:rPr>
              <a:t>Create test sessions</a:t>
            </a:r>
          </a:p>
          <a:p>
            <a:pPr lvl="1">
              <a:spcBef>
                <a:spcPct val="0"/>
              </a:spcBef>
              <a:defRPr/>
            </a:pPr>
            <a:r>
              <a:rPr lang="en-US" altLang="en-US" dirty="0">
                <a:solidFill>
                  <a:srgbClr val="000000"/>
                </a:solidFill>
                <a:ea typeface="ＭＳ Ｐゴシック" panose="020B0600070205080204" pitchFamily="34" charset="-128"/>
              </a:rPr>
              <a:t>Print test tickets</a:t>
            </a:r>
          </a:p>
          <a:p>
            <a:pPr lvl="1">
              <a:spcBef>
                <a:spcPct val="0"/>
              </a:spcBef>
              <a:defRPr/>
            </a:pPr>
            <a:r>
              <a:rPr lang="en-US" altLang="en-US" dirty="0">
                <a:solidFill>
                  <a:srgbClr val="000000"/>
                </a:solidFill>
                <a:ea typeface="ＭＳ Ｐゴシック" panose="020B0600070205080204" pitchFamily="34" charset="-128"/>
              </a:rPr>
              <a:t>Monitor student progress</a:t>
            </a:r>
          </a:p>
          <a:p>
            <a:pPr lvl="1">
              <a:spcBef>
                <a:spcPct val="0"/>
              </a:spcBef>
              <a:defRPr/>
            </a:pPr>
            <a:r>
              <a:rPr lang="en-US" altLang="en-US" dirty="0">
                <a:solidFill>
                  <a:srgbClr val="000000"/>
                </a:solidFill>
                <a:ea typeface="ＭＳ Ｐゴシック" panose="020B0600070205080204" pitchFamily="34" charset="-128"/>
              </a:rPr>
              <a:t>View/print </a:t>
            </a:r>
            <a:r>
              <a:rPr lang="en-US" altLang="en-US" dirty="0" smtClean="0">
                <a:solidFill>
                  <a:srgbClr val="000000"/>
                </a:solidFill>
                <a:ea typeface="ＭＳ Ｐゴシック" panose="020B0600070205080204" pitchFamily="34" charset="-128"/>
              </a:rPr>
              <a:t>reports</a:t>
            </a:r>
          </a:p>
          <a:p>
            <a:pPr lvl="1">
              <a:spcBef>
                <a:spcPct val="0"/>
              </a:spcBef>
              <a:defRPr/>
            </a:pPr>
            <a:r>
              <a:rPr lang="en-US" altLang="en-US" b="1" dirty="0" smtClean="0">
                <a:solidFill>
                  <a:srgbClr val="000000"/>
                </a:solidFill>
                <a:ea typeface="ＭＳ Ｐゴシック" panose="020B0600070205080204" pitchFamily="34" charset="-128"/>
              </a:rPr>
              <a:t>Access student results (April)</a:t>
            </a:r>
            <a:endParaRPr lang="en-US" altLang="en-US" b="1" dirty="0">
              <a:solidFill>
                <a:srgbClr val="000000"/>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350494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Accommodations</a:t>
            </a:r>
            <a:endParaRPr lang="en-US" dirty="0"/>
          </a:p>
        </p:txBody>
      </p:sp>
    </p:spTree>
    <p:extLst>
      <p:ext uri="{BB962C8B-B14F-4D97-AF65-F5344CB8AC3E}">
        <p14:creationId xmlns:p14="http://schemas.microsoft.com/office/powerpoint/2010/main" val="113107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Accommodated Forms</a:t>
            </a:r>
          </a:p>
        </p:txBody>
      </p:sp>
      <p:sp>
        <p:nvSpPr>
          <p:cNvPr id="6" name="Content Placeholder 2"/>
          <p:cNvSpPr>
            <a:spLocks noGrp="1"/>
          </p:cNvSpPr>
          <p:nvPr>
            <p:ph idx="1"/>
          </p:nvPr>
        </p:nvSpPr>
        <p:spPr>
          <a:xfrm>
            <a:off x="310393" y="1825625"/>
            <a:ext cx="4166357" cy="4351338"/>
          </a:xfrm>
        </p:spPr>
        <p:txBody>
          <a:bodyPr/>
          <a:lstStyle/>
          <a:p>
            <a:pPr marL="0" indent="0" algn="ctr">
              <a:buNone/>
            </a:pPr>
            <a:r>
              <a:rPr lang="en-US" dirty="0" smtClean="0"/>
              <a:t>Large Print</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717" b="8436"/>
          <a:stretch/>
        </p:blipFill>
        <p:spPr>
          <a:xfrm>
            <a:off x="903103" y="2360337"/>
            <a:ext cx="2980935" cy="3816626"/>
          </a:xfrm>
          <a:prstGeom prst="rect">
            <a:avLst/>
          </a:prstGeom>
        </p:spPr>
      </p:pic>
      <p:sp>
        <p:nvSpPr>
          <p:cNvPr id="9" name="Content Placeholder 3"/>
          <p:cNvSpPr txBox="1">
            <a:spLocks/>
          </p:cNvSpPr>
          <p:nvPr/>
        </p:nvSpPr>
        <p:spPr>
          <a:xfrm>
            <a:off x="4608527" y="1825625"/>
            <a:ext cx="412113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mtClean="0"/>
              <a:t>Braille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284" y="2287450"/>
            <a:ext cx="3061621" cy="3962400"/>
          </a:xfrm>
          <a:prstGeom prst="rect">
            <a:avLst/>
          </a:prstGeom>
        </p:spPr>
      </p:pic>
    </p:spTree>
    <p:extLst>
      <p:ext uri="{BB962C8B-B14F-4D97-AF65-F5344CB8AC3E}">
        <p14:creationId xmlns:p14="http://schemas.microsoft.com/office/powerpoint/2010/main" val="2777533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ACCESS for ELLs</a:t>
            </a:r>
          </a:p>
        </p:txBody>
      </p:sp>
      <p:sp>
        <p:nvSpPr>
          <p:cNvPr id="4" name="Content Placeholder 2"/>
          <p:cNvSpPr txBox="1">
            <a:spLocks/>
          </p:cNvSpPr>
          <p:nvPr/>
        </p:nvSpPr>
        <p:spPr>
          <a:xfrm>
            <a:off x="310393" y="1825625"/>
            <a:ext cx="84644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Must have a </a:t>
            </a:r>
            <a:r>
              <a:rPr lang="en-US" sz="2400" i="1" smtClean="0"/>
              <a:t>Significant</a:t>
            </a:r>
            <a:r>
              <a:rPr lang="en-US" sz="2400" smtClean="0"/>
              <a:t> Cognitive Disability</a:t>
            </a:r>
          </a:p>
          <a:p>
            <a:r>
              <a:rPr lang="en-US" sz="2400" smtClean="0"/>
              <a:t>Takes an Alternate State Content Assessment, documented in an IEP (alternate curriculum)</a:t>
            </a:r>
            <a:endParaRPr lang="en-US" sz="2400" dirty="0"/>
          </a:p>
        </p:txBody>
      </p:sp>
      <p:pic>
        <p:nvPicPr>
          <p:cNvPr id="5" name="Picture 4"/>
          <p:cNvPicPr>
            <a:picLocks noChangeAspect="1"/>
          </p:cNvPicPr>
          <p:nvPr/>
        </p:nvPicPr>
        <p:blipFill rotWithShape="1">
          <a:blip r:embed="rId3"/>
          <a:srcRect l="1614" t="4541" r="1990" b="3291"/>
          <a:stretch/>
        </p:blipFill>
        <p:spPr>
          <a:xfrm>
            <a:off x="1868557" y="3445565"/>
            <a:ext cx="5327373" cy="2637183"/>
          </a:xfrm>
          <a:prstGeom prst="rect">
            <a:avLst/>
          </a:prstGeom>
        </p:spPr>
      </p:pic>
    </p:spTree>
    <p:extLst>
      <p:ext uri="{BB962C8B-B14F-4D97-AF65-F5344CB8AC3E}">
        <p14:creationId xmlns:p14="http://schemas.microsoft.com/office/powerpoint/2010/main" val="2582817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ACCESS for ELLs</a:t>
            </a:r>
          </a:p>
        </p:txBody>
      </p:sp>
      <p:sp>
        <p:nvSpPr>
          <p:cNvPr id="4" name="TextBox 3"/>
          <p:cNvSpPr txBox="1"/>
          <p:nvPr/>
        </p:nvSpPr>
        <p:spPr>
          <a:xfrm>
            <a:off x="199350" y="1690689"/>
            <a:ext cx="2991973" cy="461665"/>
          </a:xfrm>
          <a:prstGeom prst="rect">
            <a:avLst/>
          </a:prstGeom>
          <a:solidFill>
            <a:srgbClr val="002060"/>
          </a:solidFill>
          <a:ln>
            <a:solidFill>
              <a:schemeClr val="tx1"/>
            </a:solidFill>
          </a:ln>
        </p:spPr>
        <p:txBody>
          <a:bodyPr wrap="none" rtlCol="0">
            <a:spAutoFit/>
          </a:bodyPr>
          <a:lstStyle/>
          <a:p>
            <a:r>
              <a:rPr lang="en-US" sz="2400" b="1" dirty="0" smtClean="0">
                <a:solidFill>
                  <a:srgbClr val="FFFF00"/>
                </a:solidFill>
              </a:rPr>
              <a:t>Incorporated into Test</a:t>
            </a:r>
            <a:endParaRPr lang="en-US" sz="2400" b="1"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9561934"/>
              </p:ext>
            </p:extLst>
          </p:nvPr>
        </p:nvGraphicFramePr>
        <p:xfrm>
          <a:off x="1142067" y="2420911"/>
          <a:ext cx="6990459" cy="3283430"/>
        </p:xfrm>
        <a:graphic>
          <a:graphicData uri="http://schemas.openxmlformats.org/drawingml/2006/table">
            <a:tbl>
              <a:tblPr firstRow="1" firstCol="1" bandRow="1">
                <a:tableStyleId>{69CF1AB2-1976-4502-BF36-3FF5EA218861}</a:tableStyleId>
              </a:tblPr>
              <a:tblGrid>
                <a:gridCol w="6990459"/>
              </a:tblGrid>
              <a:tr h="546168">
                <a:tc>
                  <a:txBody>
                    <a:bodyPr/>
                    <a:lstStyle/>
                    <a:p>
                      <a:pPr marL="0" marR="0" algn="ctr">
                        <a:lnSpc>
                          <a:spcPct val="115000"/>
                        </a:lnSpc>
                        <a:spcBef>
                          <a:spcPts val="0"/>
                        </a:spcBef>
                        <a:spcAft>
                          <a:spcPts val="0"/>
                        </a:spcAft>
                      </a:pPr>
                      <a:r>
                        <a:rPr lang="en-US" sz="2400" dirty="0">
                          <a:effectLst/>
                        </a:rPr>
                        <a:t>Accommodation</a:t>
                      </a:r>
                      <a:endParaRPr lang="en-US" sz="240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51262">
                <a:tc>
                  <a:txBody>
                    <a:bodyPr/>
                    <a:lstStyle/>
                    <a:p>
                      <a:pPr marL="0" marR="0">
                        <a:lnSpc>
                          <a:spcPct val="115000"/>
                        </a:lnSpc>
                        <a:spcBef>
                          <a:spcPts val="0"/>
                        </a:spcBef>
                        <a:spcAft>
                          <a:spcPts val="0"/>
                        </a:spcAft>
                      </a:pPr>
                      <a:r>
                        <a:rPr lang="en-US" sz="2400" b="0" u="none" strike="noStrike" kern="1200" baseline="0" dirty="0" smtClean="0"/>
                        <a:t>Extended testing of a test domain over multiple days</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u="none" strike="noStrike" kern="1200" baseline="0" dirty="0" smtClean="0"/>
                        <a:t>Extended Speaking test response time</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u="none" strike="noStrike" kern="1200" baseline="0" dirty="0" smtClean="0"/>
                        <a:t>Extended testing time within the school day</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u="none" strike="noStrike" kern="1200" baseline="0" dirty="0" smtClean="0"/>
                        <a:t>Human Reader</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u="none" strike="noStrike" kern="1200" baseline="0" dirty="0" smtClean="0"/>
                        <a:t>Manual control of item audio</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u="none" strike="noStrike" kern="1200" baseline="0" dirty="0" smtClean="0"/>
                        <a:t>Repeat item audio</a:t>
                      </a:r>
                      <a:endParaRPr lang="en-US" sz="24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9036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688377616"/>
              </p:ext>
            </p:extLst>
          </p:nvPr>
        </p:nvGraphicFramePr>
        <p:xfrm>
          <a:off x="352269" y="539642"/>
          <a:ext cx="8554225" cy="5289163"/>
        </p:xfrm>
        <a:graphic>
          <a:graphicData uri="http://schemas.openxmlformats.org/drawingml/2006/table">
            <a:tbl>
              <a:tblPr firstRow="1" bandRow="1">
                <a:tableStyleId>{5C22544A-7EE6-4342-B048-85BDC9FD1C3A}</a:tableStyleId>
              </a:tblPr>
              <a:tblGrid>
                <a:gridCol w="5268734"/>
                <a:gridCol w="1134987"/>
                <a:gridCol w="884096"/>
                <a:gridCol w="1266408"/>
              </a:tblGrid>
              <a:tr h="409483">
                <a:tc>
                  <a:txBody>
                    <a:bodyPr/>
                    <a:lstStyle/>
                    <a:p>
                      <a:r>
                        <a:rPr lang="en-US" dirty="0" smtClean="0"/>
                        <a:t>Accommodation</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Online</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Paper</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Domain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5360">
                <a:tc>
                  <a:txBody>
                    <a:bodyPr/>
                    <a:lstStyle/>
                    <a:p>
                      <a:r>
                        <a:rPr lang="en-US" sz="1600" dirty="0" smtClean="0"/>
                        <a:t>Braille </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Na</a:t>
                      </a:r>
                      <a:endParaRPr lang="en-US" sz="1600" dirty="0"/>
                    </a:p>
                  </a:txBody>
                  <a:tcPr/>
                </a:tc>
                <a:tc>
                  <a:txBody>
                    <a:bodyPr/>
                    <a:lstStyle/>
                    <a:p>
                      <a:r>
                        <a:rPr lang="en-US" sz="1600" dirty="0" smtClean="0"/>
                        <a:t>X</a:t>
                      </a:r>
                      <a:endParaRPr lang="en-US" sz="1600" dirty="0"/>
                    </a:p>
                  </a:txBody>
                  <a:tcPr/>
                </a:tc>
                <a:tc>
                  <a:txBody>
                    <a:bodyPr/>
                    <a:lstStyle/>
                    <a:p>
                      <a:r>
                        <a:rPr lang="en-US" sz="1600" dirty="0" smtClean="0"/>
                        <a:t>L,</a:t>
                      </a:r>
                      <a:r>
                        <a:rPr lang="en-US" sz="1600" baseline="0" dirty="0" smtClean="0"/>
                        <a:t>R,W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solidFill>
                            <a:schemeClr val="accent2"/>
                          </a:solidFill>
                        </a:rPr>
                        <a:t>Extended time</a:t>
                      </a:r>
                      <a:r>
                        <a:rPr lang="en-US" sz="1600" baseline="0" dirty="0" smtClean="0">
                          <a:solidFill>
                            <a:schemeClr val="accent2"/>
                          </a:solidFill>
                        </a:rPr>
                        <a:t> of a domain over multiple days</a:t>
                      </a:r>
                      <a:endParaRPr lang="en-US" sz="1600" dirty="0">
                        <a:solidFill>
                          <a:schemeClr val="accent2"/>
                        </a:solidFill>
                      </a:endParaRPr>
                    </a:p>
                  </a:txBody>
                  <a:tcPr>
                    <a:lnL w="12700" cap="flat" cmpd="sng" algn="ctr">
                      <a:solidFill>
                        <a:schemeClr val="tx1"/>
                      </a:solidFill>
                      <a:prstDash val="solid"/>
                      <a:round/>
                      <a:headEnd type="none" w="med" len="med"/>
                      <a:tailEnd type="none" w="med" len="med"/>
                    </a:lnL>
                  </a:tcPr>
                </a:tc>
                <a:tc>
                  <a:txBody>
                    <a:bodyPr/>
                    <a:lstStyle/>
                    <a:p>
                      <a:r>
                        <a:rPr lang="en-US" sz="1600" dirty="0" smtClean="0">
                          <a:solidFill>
                            <a:schemeClr val="accent2"/>
                          </a:solidFill>
                        </a:rPr>
                        <a:t>X</a:t>
                      </a:r>
                      <a:endParaRPr lang="en-US" sz="1600" dirty="0">
                        <a:solidFill>
                          <a:schemeClr val="accent2"/>
                        </a:solidFill>
                      </a:endParaRPr>
                    </a:p>
                  </a:txBody>
                  <a:tcPr/>
                </a:tc>
                <a:tc>
                  <a:txBody>
                    <a:bodyPr/>
                    <a:lstStyle/>
                    <a:p>
                      <a:r>
                        <a:rPr lang="en-US" sz="1600" dirty="0" smtClean="0">
                          <a:solidFill>
                            <a:schemeClr val="accent2"/>
                          </a:solidFill>
                        </a:rPr>
                        <a:t>X</a:t>
                      </a:r>
                      <a:endParaRPr lang="en-US" sz="1600" dirty="0">
                        <a:solidFill>
                          <a:schemeClr val="accent2"/>
                        </a:solidFill>
                      </a:endParaRPr>
                    </a:p>
                  </a:txBody>
                  <a:tcPr/>
                </a:tc>
                <a:tc>
                  <a:txBody>
                    <a:bodyPr/>
                    <a:lstStyle/>
                    <a:p>
                      <a:r>
                        <a:rPr lang="en-US" sz="1600" dirty="0" smtClean="0">
                          <a:solidFill>
                            <a:schemeClr val="accent2"/>
                          </a:solidFill>
                        </a:rPr>
                        <a:t>L,R,S,W</a:t>
                      </a:r>
                      <a:endParaRPr lang="en-US" sz="1600" dirty="0">
                        <a:solidFill>
                          <a:schemeClr val="accent2"/>
                        </a:solidFill>
                      </a:endParaRPr>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Extended speaking test</a:t>
                      </a:r>
                      <a:r>
                        <a:rPr lang="en-US" sz="1600" baseline="0" dirty="0" smtClean="0"/>
                        <a:t> response time</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L,R,S,W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solidFill>
                            <a:schemeClr val="accent2"/>
                          </a:solidFill>
                        </a:rPr>
                        <a:t>Extended testing time within the school day</a:t>
                      </a:r>
                      <a:endParaRPr lang="en-US" sz="1600" dirty="0">
                        <a:solidFill>
                          <a:schemeClr val="accent2"/>
                        </a:solidFill>
                      </a:endParaRPr>
                    </a:p>
                  </a:txBody>
                  <a:tcPr>
                    <a:lnL w="12700" cap="flat" cmpd="sng" algn="ctr">
                      <a:solidFill>
                        <a:schemeClr val="tx1"/>
                      </a:solidFill>
                      <a:prstDash val="solid"/>
                      <a:round/>
                      <a:headEnd type="none" w="med" len="med"/>
                      <a:tailEnd type="none" w="med" len="med"/>
                    </a:lnL>
                  </a:tcPr>
                </a:tc>
                <a:tc>
                  <a:txBody>
                    <a:bodyPr/>
                    <a:lstStyle/>
                    <a:p>
                      <a:r>
                        <a:rPr lang="en-US" sz="1600" dirty="0" smtClean="0">
                          <a:solidFill>
                            <a:schemeClr val="accent2"/>
                          </a:solidFill>
                        </a:rPr>
                        <a:t>X</a:t>
                      </a:r>
                      <a:endParaRPr lang="en-US" sz="1600" dirty="0">
                        <a:solidFill>
                          <a:schemeClr val="accent2"/>
                        </a:solidFill>
                      </a:endParaRPr>
                    </a:p>
                  </a:txBody>
                  <a:tcPr/>
                </a:tc>
                <a:tc>
                  <a:txBody>
                    <a:bodyPr/>
                    <a:lstStyle/>
                    <a:p>
                      <a:r>
                        <a:rPr lang="en-US" sz="1600" dirty="0" smtClean="0">
                          <a:solidFill>
                            <a:schemeClr val="accent2"/>
                          </a:solidFill>
                        </a:rPr>
                        <a:t>X</a:t>
                      </a:r>
                      <a:endParaRPr lang="en-US" sz="1600" dirty="0">
                        <a:solidFill>
                          <a:schemeClr val="accent2"/>
                        </a:solidFill>
                      </a:endParaRPr>
                    </a:p>
                  </a:txBody>
                  <a:tcPr/>
                </a:tc>
                <a:tc>
                  <a:txBody>
                    <a:bodyPr/>
                    <a:lstStyle/>
                    <a:p>
                      <a:r>
                        <a:rPr lang="en-US" sz="1600" dirty="0" smtClean="0">
                          <a:solidFill>
                            <a:schemeClr val="accent2"/>
                          </a:solidFill>
                        </a:rPr>
                        <a:t>L,R,W</a:t>
                      </a:r>
                      <a:endParaRPr lang="en-US" sz="1600" dirty="0">
                        <a:solidFill>
                          <a:schemeClr val="accent2"/>
                        </a:solidFill>
                      </a:endParaRPr>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Human Reader</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Na</a:t>
                      </a:r>
                      <a:endParaRPr lang="en-US" sz="1600" dirty="0"/>
                    </a:p>
                  </a:txBody>
                  <a:tcPr/>
                </a:tc>
                <a:tc>
                  <a:txBody>
                    <a:bodyPr/>
                    <a:lstStyle/>
                    <a:p>
                      <a:r>
                        <a:rPr lang="en-US" sz="1600" dirty="0" smtClean="0"/>
                        <a:t>X</a:t>
                      </a:r>
                      <a:endParaRPr lang="en-US" sz="1600" dirty="0"/>
                    </a:p>
                  </a:txBody>
                  <a:tcPr/>
                </a:tc>
                <a:tc>
                  <a:txBody>
                    <a:bodyPr/>
                    <a:lstStyle/>
                    <a:p>
                      <a:r>
                        <a:rPr lang="en-US" sz="1600" dirty="0" smtClean="0"/>
                        <a:t>L,S,W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Interpreter signs test directions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L,R,S,W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Large Print</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Manual control of item audio</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Non-school setting for administration</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L,R,S,W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Repeat item</a:t>
                      </a:r>
                      <a:r>
                        <a:rPr lang="en-US" sz="1600" baseline="0" dirty="0" smtClean="0"/>
                        <a:t> audio</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L,S,W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Scribe</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L,R,W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dirty="0" smtClean="0"/>
                        <a:t>Student responds with recording</a:t>
                      </a:r>
                      <a:r>
                        <a:rPr lang="en-US" sz="1600" baseline="0" dirty="0" smtClean="0"/>
                        <a:t>  device</a:t>
                      </a:r>
                    </a:p>
                  </a:txBody>
                  <a:tcPr>
                    <a:lnL w="12700" cap="flat" cmpd="sng" algn="ctr">
                      <a:solidFill>
                        <a:schemeClr val="tx1"/>
                      </a:solidFill>
                      <a:prstDash val="solid"/>
                      <a:round/>
                      <a:headEnd type="none" w="med" len="med"/>
                      <a:tailEnd type="none" w="med" len="med"/>
                    </a:lnL>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W</a:t>
                      </a:r>
                      <a:endParaRPr lang="en-US" sz="1600" dirty="0"/>
                    </a:p>
                  </a:txBody>
                  <a:tcPr>
                    <a:lnR w="12700" cap="flat" cmpd="sng" algn="ctr">
                      <a:solidFill>
                        <a:schemeClr val="tx1"/>
                      </a:solidFill>
                      <a:prstDash val="solid"/>
                      <a:round/>
                      <a:headEnd type="none" w="med" len="med"/>
                      <a:tailEnd type="none" w="med" len="med"/>
                    </a:lnR>
                  </a:tcPr>
                </a:tc>
              </a:tr>
              <a:tr h="375360">
                <a:tc>
                  <a:txBody>
                    <a:bodyPr/>
                    <a:lstStyle/>
                    <a:p>
                      <a:r>
                        <a:rPr lang="en-US" sz="1600" baseline="0" dirty="0" smtClean="0"/>
                        <a:t>Word processor or external device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X</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X</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L,R,W</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2493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a:t>
            </a:r>
            <a:endParaRPr lang="en-US" dirty="0"/>
          </a:p>
        </p:txBody>
      </p:sp>
      <p:sp>
        <p:nvSpPr>
          <p:cNvPr id="3" name="Content Placeholder 2"/>
          <p:cNvSpPr>
            <a:spLocks noGrp="1"/>
          </p:cNvSpPr>
          <p:nvPr>
            <p:ph idx="1"/>
          </p:nvPr>
        </p:nvSpPr>
        <p:spPr/>
        <p:txBody>
          <a:bodyPr/>
          <a:lstStyle/>
          <a:p>
            <a:r>
              <a:rPr lang="en-US" dirty="0">
                <a:solidFill>
                  <a:srgbClr val="000000"/>
                </a:solidFill>
              </a:rPr>
              <a:t>Prior to testing, indicate in test management system:</a:t>
            </a:r>
          </a:p>
          <a:p>
            <a:pPr lvl="1"/>
            <a:r>
              <a:rPr lang="en-US" dirty="0">
                <a:solidFill>
                  <a:srgbClr val="000000"/>
                </a:solidFill>
              </a:rPr>
              <a:t>Manual control of item audio (MC)</a:t>
            </a:r>
          </a:p>
          <a:p>
            <a:pPr lvl="1"/>
            <a:r>
              <a:rPr lang="en-US" dirty="0">
                <a:solidFill>
                  <a:srgbClr val="000000"/>
                </a:solidFill>
              </a:rPr>
              <a:t>Repeat item audio (RA)</a:t>
            </a:r>
          </a:p>
          <a:p>
            <a:pPr lvl="1"/>
            <a:r>
              <a:rPr lang="en-US" dirty="0">
                <a:solidFill>
                  <a:srgbClr val="000000"/>
                </a:solidFill>
              </a:rPr>
              <a:t>Extended Speaking test response time (ES)</a:t>
            </a:r>
          </a:p>
          <a:p>
            <a:r>
              <a:rPr lang="en-US" dirty="0">
                <a:solidFill>
                  <a:srgbClr val="000000"/>
                </a:solidFill>
              </a:rPr>
              <a:t>Must be pre-ordered</a:t>
            </a:r>
          </a:p>
          <a:p>
            <a:pPr lvl="1"/>
            <a:r>
              <a:rPr lang="en-US" dirty="0">
                <a:solidFill>
                  <a:srgbClr val="000000"/>
                </a:solidFill>
              </a:rPr>
              <a:t>Braille forms</a:t>
            </a:r>
          </a:p>
          <a:p>
            <a:pPr lvl="1"/>
            <a:r>
              <a:rPr lang="en-US" dirty="0">
                <a:solidFill>
                  <a:srgbClr val="000000"/>
                </a:solidFill>
              </a:rPr>
              <a:t>Large Print</a:t>
            </a:r>
          </a:p>
          <a:p>
            <a:pPr lvl="1"/>
            <a:r>
              <a:rPr lang="en-US" dirty="0">
                <a:solidFill>
                  <a:srgbClr val="000000"/>
                </a:solidFill>
              </a:rPr>
              <a:t>Paper forms</a:t>
            </a:r>
          </a:p>
          <a:p>
            <a:endParaRPr lang="en-US" dirty="0"/>
          </a:p>
        </p:txBody>
      </p:sp>
    </p:spTree>
    <p:extLst>
      <p:ext uri="{BB962C8B-B14F-4D97-AF65-F5344CB8AC3E}">
        <p14:creationId xmlns:p14="http://schemas.microsoft.com/office/powerpoint/2010/main" val="190027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Suite of Assessments</a:t>
            </a:r>
            <a:endParaRPr lang="en-US" dirty="0"/>
          </a:p>
        </p:txBody>
      </p:sp>
      <p:sp>
        <p:nvSpPr>
          <p:cNvPr id="3" name="Content Placeholder 2"/>
          <p:cNvSpPr>
            <a:spLocks noGrp="1"/>
          </p:cNvSpPr>
          <p:nvPr>
            <p:ph idx="1"/>
          </p:nvPr>
        </p:nvSpPr>
        <p:spPr/>
        <p:txBody>
          <a:bodyPr/>
          <a:lstStyle/>
          <a:p>
            <a:pPr marL="0" indent="0">
              <a:spcBef>
                <a:spcPts val="1800"/>
              </a:spcBef>
              <a:buFontTx/>
              <a:buNone/>
              <a:defRPr/>
            </a:pPr>
            <a:r>
              <a:rPr lang="en-US" sz="2200" dirty="0">
                <a:cs typeface="Times New Roman" panose="02020603050405020304" pitchFamily="18" charset="0"/>
              </a:rPr>
              <a:t>The following assessments are used to satisfy state and federal requirements for the annual assessment of the English language proficiency of English language learners (ELLs): </a:t>
            </a:r>
          </a:p>
          <a:p>
            <a:pPr lvl="1">
              <a:spcBef>
                <a:spcPts val="1800"/>
              </a:spcBef>
              <a:defRPr/>
            </a:pPr>
            <a:r>
              <a:rPr lang="en-US" sz="2200" b="1" dirty="0">
                <a:cs typeface="Times New Roman" panose="02020603050405020304" pitchFamily="18" charset="0"/>
              </a:rPr>
              <a:t>ACCESS for ELLs 2.0</a:t>
            </a:r>
            <a:r>
              <a:rPr lang="en-US" sz="2200" dirty="0">
                <a:cs typeface="Times New Roman" panose="02020603050405020304" pitchFamily="18" charset="0"/>
              </a:rPr>
              <a:t>, an online and paper-based assessment for Grades 1–12</a:t>
            </a:r>
          </a:p>
          <a:p>
            <a:pPr lvl="1">
              <a:spcBef>
                <a:spcPts val="1800"/>
              </a:spcBef>
              <a:defRPr/>
            </a:pPr>
            <a:r>
              <a:rPr lang="en-US" sz="2200" b="1" dirty="0">
                <a:cs typeface="Times New Roman" panose="02020603050405020304" pitchFamily="18" charset="0"/>
              </a:rPr>
              <a:t>Kindergarten ACCESS for ELLs</a:t>
            </a:r>
            <a:r>
              <a:rPr lang="en-US" sz="2200" dirty="0">
                <a:cs typeface="Times New Roman" panose="02020603050405020304" pitchFamily="18" charset="0"/>
              </a:rPr>
              <a:t>, a paper-based assessment for Kindergarten</a:t>
            </a:r>
          </a:p>
          <a:p>
            <a:pPr lvl="1">
              <a:spcBef>
                <a:spcPts val="1800"/>
              </a:spcBef>
              <a:defRPr/>
            </a:pPr>
            <a:r>
              <a:rPr lang="en-US" sz="2200" b="1" dirty="0">
                <a:cs typeface="Times New Roman" panose="02020603050405020304" pitchFamily="18" charset="0"/>
              </a:rPr>
              <a:t>Alternate ACCESS for ELLs</a:t>
            </a:r>
            <a:r>
              <a:rPr lang="en-US" sz="2200" dirty="0">
                <a:cs typeface="Times New Roman" panose="02020603050405020304" pitchFamily="18" charset="0"/>
              </a:rPr>
              <a:t>, a paper-based assessment for ELLs in Grades 1–12 who have significant cognitive disabilities</a:t>
            </a:r>
          </a:p>
          <a:p>
            <a:endParaRPr lang="en-US" dirty="0"/>
          </a:p>
          <a:p>
            <a:endParaRPr lang="en-US" dirty="0"/>
          </a:p>
        </p:txBody>
      </p:sp>
    </p:spTree>
    <p:extLst>
      <p:ext uri="{BB962C8B-B14F-4D97-AF65-F5344CB8AC3E}">
        <p14:creationId xmlns:p14="http://schemas.microsoft.com/office/powerpoint/2010/main" val="350777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ACCESS </a:t>
            </a:r>
            <a:endParaRPr lang="en-US" dirty="0"/>
          </a:p>
        </p:txBody>
      </p:sp>
      <p:sp>
        <p:nvSpPr>
          <p:cNvPr id="5" name="TextBox 4"/>
          <p:cNvSpPr txBox="1"/>
          <p:nvPr/>
        </p:nvSpPr>
        <p:spPr>
          <a:xfrm>
            <a:off x="108144" y="1459856"/>
            <a:ext cx="2991973" cy="461665"/>
          </a:xfrm>
          <a:prstGeom prst="rect">
            <a:avLst/>
          </a:prstGeom>
          <a:solidFill>
            <a:srgbClr val="002060"/>
          </a:solidFill>
          <a:ln>
            <a:solidFill>
              <a:schemeClr val="tx1"/>
            </a:solidFill>
          </a:ln>
        </p:spPr>
        <p:txBody>
          <a:bodyPr wrap="none" rtlCol="0">
            <a:spAutoFit/>
          </a:bodyPr>
          <a:lstStyle/>
          <a:p>
            <a:r>
              <a:rPr lang="en-US" sz="2400" b="1" dirty="0" smtClean="0">
                <a:solidFill>
                  <a:srgbClr val="FFFF00"/>
                </a:solidFill>
              </a:rPr>
              <a:t>Incorporated into Test</a:t>
            </a:r>
            <a:endParaRPr lang="en-US" sz="2400" b="1" dirty="0">
              <a:solidFill>
                <a:srgbClr val="FFFF00"/>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580979643"/>
              </p:ext>
            </p:extLst>
          </p:nvPr>
        </p:nvGraphicFramePr>
        <p:xfrm>
          <a:off x="1027510" y="2162584"/>
          <a:ext cx="6923314" cy="3151235"/>
        </p:xfrm>
        <a:graphic>
          <a:graphicData uri="http://schemas.openxmlformats.org/drawingml/2006/table">
            <a:tbl>
              <a:tblPr firstRow="1" firstCol="1" bandRow="1">
                <a:tableStyleId>{69CF1AB2-1976-4502-BF36-3FF5EA218861}</a:tableStyleId>
              </a:tblPr>
              <a:tblGrid>
                <a:gridCol w="6923314"/>
              </a:tblGrid>
              <a:tr h="397050">
                <a:tc>
                  <a:txBody>
                    <a:bodyPr/>
                    <a:lstStyle/>
                    <a:p>
                      <a:pPr marL="0" marR="0" algn="ctr">
                        <a:lnSpc>
                          <a:spcPct val="115000"/>
                        </a:lnSpc>
                        <a:spcBef>
                          <a:spcPts val="0"/>
                        </a:spcBef>
                        <a:spcAft>
                          <a:spcPts val="0"/>
                        </a:spcAft>
                      </a:pPr>
                      <a:r>
                        <a:rPr lang="en-US" sz="2400" dirty="0" smtClean="0">
                          <a:effectLst/>
                        </a:rPr>
                        <a:t>Accommodation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44611">
                <a:tc>
                  <a:txBody>
                    <a:bodyPr/>
                    <a:lstStyle/>
                    <a:p>
                      <a:pPr marL="0" marR="0">
                        <a:lnSpc>
                          <a:spcPct val="115000"/>
                        </a:lnSpc>
                        <a:spcBef>
                          <a:spcPts val="0"/>
                        </a:spcBef>
                        <a:spcAft>
                          <a:spcPts val="0"/>
                        </a:spcAft>
                      </a:pPr>
                      <a:r>
                        <a:rPr lang="en-US" sz="2400" b="0" dirty="0">
                          <a:effectLst/>
                        </a:rPr>
                        <a:t>Extended testing of one </a:t>
                      </a:r>
                      <a:r>
                        <a:rPr lang="en-US" sz="2400" b="0" dirty="0" smtClean="0">
                          <a:effectLst/>
                        </a:rPr>
                        <a:t>domain </a:t>
                      </a:r>
                      <a:r>
                        <a:rPr lang="en-US" sz="2400" b="0" dirty="0">
                          <a:effectLst/>
                        </a:rPr>
                        <a:t>over multiple days </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dirty="0" smtClean="0">
                          <a:effectLst/>
                        </a:rPr>
                        <a:t>Extended speaking test response</a:t>
                      </a:r>
                      <a:r>
                        <a:rPr lang="en-US" sz="2400" b="0" baseline="0" dirty="0" smtClean="0">
                          <a:effectLst/>
                        </a:rPr>
                        <a:t> time</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dirty="0" smtClean="0">
                          <a:effectLst/>
                        </a:rPr>
                        <a:t>Extended</a:t>
                      </a:r>
                      <a:r>
                        <a:rPr lang="en-US" sz="2400" b="0" baseline="0" dirty="0" smtClean="0">
                          <a:effectLst/>
                        </a:rPr>
                        <a:t> test time within one school day</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dirty="0" smtClean="0">
                          <a:effectLst/>
                        </a:rPr>
                        <a:t>Human</a:t>
                      </a:r>
                      <a:r>
                        <a:rPr lang="en-US" sz="2400" b="0" baseline="0" dirty="0" smtClean="0">
                          <a:effectLst/>
                        </a:rPr>
                        <a:t> reader</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dirty="0" smtClean="0">
                          <a:effectLst/>
                        </a:rPr>
                        <a:t>Manual</a:t>
                      </a:r>
                      <a:r>
                        <a:rPr lang="en-US" sz="2400" b="0" baseline="0" dirty="0" smtClean="0">
                          <a:effectLst/>
                        </a:rPr>
                        <a:t> control of item audio</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2400" b="0" dirty="0" smtClean="0">
                          <a:effectLst/>
                        </a:rPr>
                        <a:t>Repeat item audio</a:t>
                      </a:r>
                      <a:endParaRPr lang="en-US" sz="2400" b="0"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6822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Don’t do these things</a:t>
            </a:r>
            <a:endParaRPr lang="en-US" dirty="0"/>
          </a:p>
        </p:txBody>
      </p:sp>
      <p:sp>
        <p:nvSpPr>
          <p:cNvPr id="3" name="Content Placeholder 2"/>
          <p:cNvSpPr>
            <a:spLocks noGrp="1"/>
          </p:cNvSpPr>
          <p:nvPr>
            <p:ph idx="1"/>
          </p:nvPr>
        </p:nvSpPr>
        <p:spPr/>
        <p:txBody>
          <a:bodyPr/>
          <a:lstStyle/>
          <a:p>
            <a:pPr marL="0" indent="0">
              <a:buNone/>
            </a:pPr>
            <a:r>
              <a:rPr lang="en-US" dirty="0"/>
              <a:t>WIDA explicitly states that the following are </a:t>
            </a:r>
            <a:r>
              <a:rPr lang="en-US" u="sng" dirty="0"/>
              <a:t>prohibited</a:t>
            </a:r>
            <a:r>
              <a:rPr lang="en-US" dirty="0"/>
              <a:t> on any of the WIDA assessments: </a:t>
            </a:r>
          </a:p>
          <a:p>
            <a:r>
              <a:rPr lang="en-US" dirty="0"/>
              <a:t>Translating test items into a language other than English</a:t>
            </a:r>
          </a:p>
          <a:p>
            <a:r>
              <a:rPr lang="en-US" dirty="0"/>
              <a:t>Reading test items in a language other than English</a:t>
            </a:r>
          </a:p>
          <a:p>
            <a:r>
              <a:rPr lang="en-US" dirty="0"/>
              <a:t>Using a bilingual word-to-word dictionary</a:t>
            </a:r>
          </a:p>
          <a:p>
            <a:r>
              <a:rPr lang="en-US" dirty="0"/>
              <a:t>Responding to test questions in a language other than English</a:t>
            </a:r>
          </a:p>
          <a:p>
            <a:endParaRPr lang="en-US" dirty="0"/>
          </a:p>
          <a:p>
            <a:endParaRPr lang="en-US" dirty="0"/>
          </a:p>
        </p:txBody>
      </p:sp>
    </p:spTree>
    <p:extLst>
      <p:ext uri="{BB962C8B-B14F-4D97-AF65-F5344CB8AC3E}">
        <p14:creationId xmlns:p14="http://schemas.microsoft.com/office/powerpoint/2010/main" val="396415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Materials </a:t>
            </a:r>
            <a:endParaRPr lang="en-US" dirty="0"/>
          </a:p>
        </p:txBody>
      </p:sp>
    </p:spTree>
    <p:extLst>
      <p:ext uri="{BB962C8B-B14F-4D97-AF65-F5344CB8AC3E}">
        <p14:creationId xmlns:p14="http://schemas.microsoft.com/office/powerpoint/2010/main" val="2821244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Receiving and storing</a:t>
            </a:r>
          </a:p>
        </p:txBody>
      </p:sp>
      <p:sp>
        <p:nvSpPr>
          <p:cNvPr id="3" name="Content Placeholder 2"/>
          <p:cNvSpPr>
            <a:spLocks noGrp="1"/>
          </p:cNvSpPr>
          <p:nvPr>
            <p:ph idx="1"/>
          </p:nvPr>
        </p:nvSpPr>
        <p:spPr>
          <a:xfrm>
            <a:off x="494675" y="1431561"/>
            <a:ext cx="8020675" cy="4745402"/>
          </a:xfrm>
        </p:spPr>
        <p:txBody>
          <a:bodyPr>
            <a:normAutofit fontScale="92500" lnSpcReduction="10000"/>
          </a:bodyPr>
          <a:lstStyle/>
          <a:p>
            <a:r>
              <a:rPr lang="en-US" dirty="0"/>
              <a:t>Schools will receive:</a:t>
            </a:r>
          </a:p>
          <a:p>
            <a:pPr lvl="1"/>
            <a:r>
              <a:rPr lang="en-US" dirty="0"/>
              <a:t>State-specific directions (goldenrod) </a:t>
            </a:r>
          </a:p>
          <a:p>
            <a:pPr lvl="1"/>
            <a:r>
              <a:rPr lang="en-US" dirty="0"/>
              <a:t>Plastic bags and ties for materials return (paper only)</a:t>
            </a:r>
          </a:p>
          <a:p>
            <a:pPr lvl="1"/>
            <a:r>
              <a:rPr lang="en-US" dirty="0">
                <a:solidFill>
                  <a:srgbClr val="FF0000"/>
                </a:solidFill>
              </a:rPr>
              <a:t>Student labels (paper only)</a:t>
            </a:r>
          </a:p>
          <a:p>
            <a:pPr lvl="1"/>
            <a:r>
              <a:rPr lang="en-US" dirty="0">
                <a:solidFill>
                  <a:srgbClr val="FF0000"/>
                </a:solidFill>
              </a:rPr>
              <a:t>Kindergarten kits</a:t>
            </a:r>
          </a:p>
          <a:p>
            <a:pPr lvl="1"/>
            <a:r>
              <a:rPr lang="en-US" dirty="0">
                <a:solidFill>
                  <a:srgbClr val="FF0000"/>
                </a:solidFill>
              </a:rPr>
              <a:t>Test booklets (paper only)</a:t>
            </a:r>
          </a:p>
          <a:p>
            <a:pPr lvl="1"/>
            <a:r>
              <a:rPr lang="en-US" dirty="0" smtClean="0">
                <a:solidFill>
                  <a:srgbClr val="FF0000"/>
                </a:solidFill>
              </a:rPr>
              <a:t>Scripts</a:t>
            </a:r>
            <a:endParaRPr lang="en-US" dirty="0">
              <a:solidFill>
                <a:srgbClr val="FF0000"/>
              </a:solidFill>
            </a:endParaRPr>
          </a:p>
          <a:p>
            <a:pPr lvl="1"/>
            <a:r>
              <a:rPr lang="en-US" dirty="0"/>
              <a:t>Testing manuals</a:t>
            </a:r>
          </a:p>
          <a:p>
            <a:pPr lvl="1"/>
            <a:r>
              <a:rPr lang="en-US" dirty="0"/>
              <a:t>School packing lists</a:t>
            </a:r>
          </a:p>
          <a:p>
            <a:pPr lvl="1"/>
            <a:r>
              <a:rPr lang="en-US" dirty="0"/>
              <a:t>School security checklists </a:t>
            </a:r>
          </a:p>
          <a:p>
            <a:pPr lvl="1"/>
            <a:endParaRPr lang="en-US" dirty="0"/>
          </a:p>
          <a:p>
            <a:pPr lvl="1"/>
            <a:r>
              <a:rPr lang="en-US" dirty="0">
                <a:solidFill>
                  <a:srgbClr val="FF0000"/>
                </a:solidFill>
              </a:rPr>
              <a:t>RED= secure materials. Must be stored in secure, locked area. Use chain-of-custody documentation to track.</a:t>
            </a:r>
          </a:p>
          <a:p>
            <a:endParaRPr lang="en-US" dirty="0"/>
          </a:p>
        </p:txBody>
      </p:sp>
    </p:spTree>
    <p:extLst>
      <p:ext uri="{BB962C8B-B14F-4D97-AF65-F5344CB8AC3E}">
        <p14:creationId xmlns:p14="http://schemas.microsoft.com/office/powerpoint/2010/main" val="3265852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materials</a:t>
            </a:r>
          </a:p>
        </p:txBody>
      </p:sp>
      <p:sp>
        <p:nvSpPr>
          <p:cNvPr id="3" name="Content Placeholder 2"/>
          <p:cNvSpPr>
            <a:spLocks noGrp="1"/>
          </p:cNvSpPr>
          <p:nvPr>
            <p:ph idx="1"/>
          </p:nvPr>
        </p:nvSpPr>
        <p:spPr>
          <a:xfrm>
            <a:off x="337279" y="1326630"/>
            <a:ext cx="8446957" cy="5096655"/>
          </a:xfrm>
        </p:spPr>
        <p:txBody>
          <a:bodyPr>
            <a:normAutofit fontScale="92500" lnSpcReduction="20000"/>
          </a:bodyPr>
          <a:lstStyle/>
          <a:p>
            <a:r>
              <a:rPr lang="en-US" b="1" dirty="0">
                <a:solidFill>
                  <a:srgbClr val="FF0000"/>
                </a:solidFill>
              </a:rPr>
              <a:t>***ALL MATERIALS DUE TO CSI BY </a:t>
            </a:r>
            <a:r>
              <a:rPr lang="en-US" b="1">
                <a:solidFill>
                  <a:srgbClr val="FF0000"/>
                </a:solidFill>
              </a:rPr>
              <a:t>FEBRUARY </a:t>
            </a:r>
            <a:r>
              <a:rPr lang="en-US" b="1" smtClean="0">
                <a:solidFill>
                  <a:srgbClr val="FF0000"/>
                </a:solidFill>
              </a:rPr>
              <a:t>18</a:t>
            </a:r>
            <a:r>
              <a:rPr lang="en-US" b="1" smtClean="0">
                <a:solidFill>
                  <a:srgbClr val="FF0000"/>
                </a:solidFill>
              </a:rPr>
              <a:t>, </a:t>
            </a:r>
            <a:r>
              <a:rPr lang="en-US" b="1" dirty="0" smtClean="0">
                <a:solidFill>
                  <a:srgbClr val="FF0000"/>
                </a:solidFill>
              </a:rPr>
              <a:t>2019***</a:t>
            </a:r>
            <a:endParaRPr lang="en-US" b="1" dirty="0">
              <a:solidFill>
                <a:srgbClr val="FF0000"/>
              </a:solidFill>
            </a:endParaRPr>
          </a:p>
          <a:p>
            <a:r>
              <a:rPr lang="en-US" b="1" dirty="0"/>
              <a:t>See </a:t>
            </a:r>
            <a:r>
              <a:rPr lang="en-US" b="1" dirty="0" smtClean="0"/>
              <a:t>Section 5of </a:t>
            </a:r>
            <a:r>
              <a:rPr lang="en-US" b="1" dirty="0"/>
              <a:t>TAM</a:t>
            </a:r>
          </a:p>
          <a:p>
            <a:r>
              <a:rPr lang="en-US" u="sng" dirty="0"/>
              <a:t>Online schools:</a:t>
            </a:r>
          </a:p>
          <a:p>
            <a:pPr lvl="1"/>
            <a:r>
              <a:rPr lang="en-US" dirty="0"/>
              <a:t>ALL Kinder materials </a:t>
            </a:r>
          </a:p>
          <a:p>
            <a:pPr lvl="1"/>
            <a:r>
              <a:rPr lang="en-US" dirty="0"/>
              <a:t>ALL 1-3 Student writing booklets</a:t>
            </a:r>
          </a:p>
          <a:p>
            <a:pPr lvl="1"/>
            <a:r>
              <a:rPr lang="en-US" dirty="0"/>
              <a:t>1-3</a:t>
            </a:r>
            <a:r>
              <a:rPr lang="en-US" baseline="30000" dirty="0"/>
              <a:t>rd</a:t>
            </a:r>
            <a:r>
              <a:rPr lang="en-US" dirty="0"/>
              <a:t> grade scripts </a:t>
            </a:r>
            <a:endParaRPr lang="en-US" dirty="0" smtClean="0"/>
          </a:p>
          <a:p>
            <a:pPr marL="0" indent="0">
              <a:buNone/>
            </a:pPr>
            <a:endParaRPr lang="en-US" dirty="0"/>
          </a:p>
          <a:p>
            <a:r>
              <a:rPr lang="en-US" u="sng" dirty="0"/>
              <a:t>Paper schools</a:t>
            </a:r>
            <a:r>
              <a:rPr lang="en-US" dirty="0"/>
              <a:t>:</a:t>
            </a:r>
          </a:p>
          <a:p>
            <a:pPr lvl="1"/>
            <a:r>
              <a:rPr lang="en-US" dirty="0"/>
              <a:t>BASICALLY </a:t>
            </a:r>
            <a:r>
              <a:rPr lang="en-US" dirty="0" smtClean="0"/>
              <a:t>EVERYTHING</a:t>
            </a:r>
          </a:p>
          <a:p>
            <a:pPr lvl="1"/>
            <a:endParaRPr lang="en-US" dirty="0"/>
          </a:p>
          <a:p>
            <a:r>
              <a:rPr lang="en-US" u="sng" dirty="0"/>
              <a:t>Paper/online</a:t>
            </a:r>
            <a:r>
              <a:rPr lang="en-US" u="sng" dirty="0" smtClean="0"/>
              <a:t>:</a:t>
            </a:r>
            <a:endParaRPr lang="en-US" u="sng" dirty="0"/>
          </a:p>
          <a:p>
            <a:pPr lvl="1"/>
            <a:r>
              <a:rPr lang="en-US" dirty="0"/>
              <a:t>Student booklets sorted by tier/cluster and packaged in plastic bags (</a:t>
            </a:r>
            <a:r>
              <a:rPr lang="en-US" b="1" dirty="0"/>
              <a:t>but not tied/sealed</a:t>
            </a:r>
            <a:r>
              <a:rPr lang="en-US" dirty="0"/>
              <a:t>). </a:t>
            </a:r>
          </a:p>
          <a:p>
            <a:endParaRPr lang="en-US" dirty="0"/>
          </a:p>
        </p:txBody>
      </p:sp>
    </p:spTree>
    <p:extLst>
      <p:ext uri="{BB962C8B-B14F-4D97-AF65-F5344CB8AC3E}">
        <p14:creationId xmlns:p14="http://schemas.microsoft.com/office/powerpoint/2010/main" val="1011285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Training Requirements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476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14" y="1392386"/>
            <a:ext cx="6507248" cy="4851643"/>
          </a:xfrm>
        </p:spPr>
      </p:pic>
      <p:sp>
        <p:nvSpPr>
          <p:cNvPr id="2" name="Title 1"/>
          <p:cNvSpPr>
            <a:spLocks noGrp="1"/>
          </p:cNvSpPr>
          <p:nvPr>
            <p:ph type="title"/>
          </p:nvPr>
        </p:nvSpPr>
        <p:spPr/>
        <p:txBody>
          <a:bodyPr/>
          <a:lstStyle/>
          <a:p>
            <a:r>
              <a:rPr lang="en-US" dirty="0" smtClean="0"/>
              <a:t>The WIDA Secure Portal</a:t>
            </a:r>
            <a:endParaRPr lang="en-US" dirty="0"/>
          </a:p>
        </p:txBody>
      </p:sp>
      <p:sp>
        <p:nvSpPr>
          <p:cNvPr id="5" name="Rounded Rectangle 4"/>
          <p:cNvSpPr/>
          <p:nvPr/>
        </p:nvSpPr>
        <p:spPr>
          <a:xfrm>
            <a:off x="1470992" y="3116179"/>
            <a:ext cx="2309744" cy="851179"/>
          </a:xfrm>
          <a:prstGeom prst="roundRect">
            <a:avLst/>
          </a:prstGeom>
          <a:noFill/>
          <a:ln w="76200">
            <a:solidFill>
              <a:srgbClr val="4572C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70992" y="4420637"/>
            <a:ext cx="4134678" cy="1118772"/>
          </a:xfrm>
          <a:prstGeom prst="roundRect">
            <a:avLst/>
          </a:prstGeom>
          <a:noFill/>
          <a:ln w="76200">
            <a:solidFill>
              <a:srgbClr val="4572C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632174" y="2252871"/>
            <a:ext cx="2067339" cy="3991158"/>
          </a:xfrm>
          <a:prstGeom prst="roundRect">
            <a:avLst/>
          </a:prstGeom>
          <a:noFill/>
          <a:ln w="76200">
            <a:solidFill>
              <a:srgbClr val="4572C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77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 Training Requirements</a:t>
            </a:r>
            <a:endParaRPr lang="en-US" dirty="0"/>
          </a:p>
        </p:txBody>
      </p:sp>
      <p:sp>
        <p:nvSpPr>
          <p:cNvPr id="3" name="Content Placeholder 2"/>
          <p:cNvSpPr>
            <a:spLocks noGrp="1"/>
          </p:cNvSpPr>
          <p:nvPr>
            <p:ph idx="1"/>
          </p:nvPr>
        </p:nvSpPr>
        <p:spPr/>
        <p:txBody>
          <a:bodyPr/>
          <a:lstStyle/>
          <a:p>
            <a:r>
              <a:rPr lang="en-US" dirty="0" smtClean="0"/>
              <a:t>Review the WIDA modules and the Test Administrator Manual </a:t>
            </a:r>
          </a:p>
          <a:p>
            <a:r>
              <a:rPr lang="en-US" dirty="0" smtClean="0"/>
              <a:t>Train all staff who will be administering ACCESS on test administration and security</a:t>
            </a:r>
          </a:p>
          <a:p>
            <a:r>
              <a:rPr lang="en-US" dirty="0" smtClean="0"/>
              <a:t>Ensure that all test administrators have taken and passed the appropriate quizzes</a:t>
            </a:r>
            <a:endParaRPr lang="en-US" dirty="0"/>
          </a:p>
        </p:txBody>
      </p:sp>
    </p:spTree>
    <p:extLst>
      <p:ext uri="{BB962C8B-B14F-4D97-AF65-F5344CB8AC3E}">
        <p14:creationId xmlns:p14="http://schemas.microsoft.com/office/powerpoint/2010/main" val="2656678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Administrator </a:t>
            </a:r>
            <a:br>
              <a:rPr lang="en-US" dirty="0"/>
            </a:br>
            <a:r>
              <a:rPr lang="en-US" dirty="0"/>
              <a:t>Training Requirements</a:t>
            </a:r>
          </a:p>
        </p:txBody>
      </p:sp>
      <p:sp>
        <p:nvSpPr>
          <p:cNvPr id="3" name="Content Placeholder 2"/>
          <p:cNvSpPr>
            <a:spLocks noGrp="1"/>
          </p:cNvSpPr>
          <p:nvPr>
            <p:ph idx="1"/>
          </p:nvPr>
        </p:nvSpPr>
        <p:spPr/>
        <p:txBody>
          <a:bodyPr/>
          <a:lstStyle/>
          <a:p>
            <a:pPr marL="514350" indent="-514350">
              <a:buFont typeface="+mj-lt"/>
              <a:buAutoNum type="arabicPeriod"/>
            </a:pPr>
            <a:r>
              <a:rPr lang="en-US" altLang="en-US" dirty="0"/>
              <a:t>View training tutorials for the tasks listed in state checklist.</a:t>
            </a:r>
          </a:p>
          <a:p>
            <a:pPr marL="514350" indent="-514350">
              <a:buFont typeface="+mj-lt"/>
              <a:buAutoNum type="arabicPeriod"/>
            </a:pPr>
            <a:r>
              <a:rPr lang="en-US" altLang="en-US" dirty="0"/>
              <a:t>Complete the knowledge checks at the end of each training tutorial</a:t>
            </a:r>
          </a:p>
          <a:p>
            <a:pPr marL="514350" indent="-514350">
              <a:buFont typeface="+mj-lt"/>
              <a:buAutoNum type="arabicPeriod"/>
            </a:pPr>
            <a:r>
              <a:rPr lang="en-US" altLang="en-US" dirty="0"/>
              <a:t>Complete the appropriate quizzes </a:t>
            </a:r>
          </a:p>
          <a:p>
            <a:endParaRPr lang="en-US" dirty="0"/>
          </a:p>
        </p:txBody>
      </p:sp>
      <p:sp>
        <p:nvSpPr>
          <p:cNvPr id="4" name="Horizontal Scroll 3"/>
          <p:cNvSpPr/>
          <p:nvPr/>
        </p:nvSpPr>
        <p:spPr>
          <a:xfrm>
            <a:off x="3395272" y="4414603"/>
            <a:ext cx="3747541" cy="18587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will be verifying that staff at each school have passed appropriate quizzes prior to the testing window</a:t>
            </a:r>
            <a:endParaRPr lang="en-US" dirty="0"/>
          </a:p>
        </p:txBody>
      </p:sp>
    </p:spTree>
    <p:extLst>
      <p:ext uri="{BB962C8B-B14F-4D97-AF65-F5344CB8AC3E}">
        <p14:creationId xmlns:p14="http://schemas.microsoft.com/office/powerpoint/2010/main" val="4136116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Coordinator </a:t>
            </a:r>
            <a:br>
              <a:rPr lang="en-US" dirty="0" smtClean="0"/>
            </a:br>
            <a:r>
              <a:rPr lang="en-US" dirty="0" smtClean="0"/>
              <a:t>Training Requirements</a:t>
            </a:r>
            <a:endParaRPr lang="en-US" dirty="0"/>
          </a:p>
        </p:txBody>
      </p:sp>
      <p:sp>
        <p:nvSpPr>
          <p:cNvPr id="3" name="Content Placeholder 2"/>
          <p:cNvSpPr>
            <a:spLocks noGrp="1"/>
          </p:cNvSpPr>
          <p:nvPr>
            <p:ph idx="1"/>
          </p:nvPr>
        </p:nvSpPr>
        <p:spPr/>
        <p:txBody>
          <a:bodyPr/>
          <a:lstStyle/>
          <a:p>
            <a:pPr marL="514350" lvl="1" indent="-514350" defTabSz="457200">
              <a:buFont typeface="+mj-lt"/>
              <a:buAutoNum type="arabicPeriod"/>
              <a:defRPr/>
            </a:pPr>
            <a:r>
              <a:rPr lang="en-US" altLang="en-US" dirty="0">
                <a:cs typeface="ＭＳ Ｐゴシック" charset="-128"/>
              </a:rPr>
              <a:t>Read DRC INSIGHT Technology User Guide</a:t>
            </a:r>
          </a:p>
          <a:p>
            <a:pPr marL="514350" lvl="1" indent="-514350" defTabSz="457200">
              <a:buFont typeface="+mj-lt"/>
              <a:buAutoNum type="arabicPeriod"/>
              <a:defRPr/>
            </a:pPr>
            <a:r>
              <a:rPr lang="en-US" altLang="en-US" dirty="0">
                <a:cs typeface="ＭＳ Ｐゴシック" charset="-128"/>
              </a:rPr>
              <a:t>Complete Technology Readiness Checklist</a:t>
            </a:r>
            <a:endParaRPr lang="en-US" alt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69933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takes ACCESS?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All</a:t>
            </a:r>
            <a:r>
              <a:rPr lang="en-US" dirty="0" smtClean="0"/>
              <a:t> NEP and LEP students enrolled at your school (K-12).</a:t>
            </a:r>
          </a:p>
          <a:p>
            <a:pPr marL="0" indent="0">
              <a:buNone/>
            </a:pPr>
            <a:endParaRPr lang="en-US" dirty="0"/>
          </a:p>
          <a:p>
            <a:pPr marL="0" indent="0">
              <a:buNone/>
            </a:pPr>
            <a:r>
              <a:rPr lang="en-US" dirty="0" smtClean="0"/>
              <a:t>Families may not opt out of ACCESS testing (federally required test- state opt out law does not apply)</a:t>
            </a:r>
          </a:p>
          <a:p>
            <a:pPr marL="0" indent="0">
              <a:buNone/>
            </a:pPr>
            <a:endParaRPr lang="en-US" dirty="0" smtClean="0"/>
          </a:p>
          <a:p>
            <a:pPr marL="0" indent="0">
              <a:buNone/>
            </a:pPr>
            <a:r>
              <a:rPr lang="en-US" dirty="0" smtClean="0"/>
              <a:t>Students who are present during the window must be tested (even if they missed your school-specific test date).</a:t>
            </a: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14890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8816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Test</a:t>
            </a:r>
            <a:endParaRPr lang="en-US" dirty="0"/>
          </a:p>
        </p:txBody>
      </p:sp>
      <p:sp>
        <p:nvSpPr>
          <p:cNvPr id="4" name="Rectangle 3"/>
          <p:cNvSpPr/>
          <p:nvPr/>
        </p:nvSpPr>
        <p:spPr>
          <a:xfrm>
            <a:off x="4264701" y="617468"/>
            <a:ext cx="4774368" cy="369332"/>
          </a:xfrm>
          <a:prstGeom prst="rect">
            <a:avLst/>
          </a:prstGeom>
        </p:spPr>
        <p:txBody>
          <a:bodyPr wrap="square">
            <a:spAutoFit/>
          </a:bodyPr>
          <a:lstStyle/>
          <a:p>
            <a:r>
              <a:rPr lang="en-US" dirty="0"/>
              <a:t>https://wbte.drcedirect.com/WIDA/portals/wida</a:t>
            </a:r>
          </a:p>
        </p:txBody>
      </p:sp>
      <p:pic>
        <p:nvPicPr>
          <p:cNvPr id="5" name="Picture 4"/>
          <p:cNvPicPr>
            <a:picLocks noChangeAspect="1"/>
          </p:cNvPicPr>
          <p:nvPr/>
        </p:nvPicPr>
        <p:blipFill>
          <a:blip r:embed="rId2"/>
          <a:stretch>
            <a:fillRect/>
          </a:stretch>
        </p:blipFill>
        <p:spPr>
          <a:xfrm>
            <a:off x="779489" y="1610977"/>
            <a:ext cx="7352704" cy="4647418"/>
          </a:xfrm>
          <a:prstGeom prst="rect">
            <a:avLst/>
          </a:prstGeom>
        </p:spPr>
      </p:pic>
    </p:spTree>
    <p:extLst>
      <p:ext uri="{BB962C8B-B14F-4D97-AF65-F5344CB8AC3E}">
        <p14:creationId xmlns:p14="http://schemas.microsoft.com/office/powerpoint/2010/main" val="2964358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592" y="202367"/>
            <a:ext cx="7713802" cy="5981075"/>
          </a:xfrm>
          <a:prstGeom prst="rect">
            <a:avLst/>
          </a:prstGeom>
        </p:spPr>
      </p:pic>
    </p:spTree>
    <p:extLst>
      <p:ext uri="{BB962C8B-B14F-4D97-AF65-F5344CB8AC3E}">
        <p14:creationId xmlns:p14="http://schemas.microsoft.com/office/powerpoint/2010/main" val="1929784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675" y="162785"/>
            <a:ext cx="7894273" cy="6400032"/>
          </a:xfrm>
          <a:prstGeom prst="rect">
            <a:avLst/>
          </a:prstGeom>
        </p:spPr>
      </p:pic>
    </p:spTree>
    <p:extLst>
      <p:ext uri="{BB962C8B-B14F-4D97-AF65-F5344CB8AC3E}">
        <p14:creationId xmlns:p14="http://schemas.microsoft.com/office/powerpoint/2010/main" val="4038267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450" y="1171575"/>
            <a:ext cx="8039100" cy="4514850"/>
          </a:xfrm>
          <a:prstGeom prst="rect">
            <a:avLst/>
          </a:prstGeom>
        </p:spPr>
      </p:pic>
      <p:sp>
        <p:nvSpPr>
          <p:cNvPr id="2" name="Title 1"/>
          <p:cNvSpPr>
            <a:spLocks noGrp="1"/>
          </p:cNvSpPr>
          <p:nvPr>
            <p:ph type="title"/>
          </p:nvPr>
        </p:nvSpPr>
        <p:spPr>
          <a:xfrm>
            <a:off x="628650" y="365127"/>
            <a:ext cx="7886700" cy="1006474"/>
          </a:xfrm>
        </p:spPr>
        <p:txBody>
          <a:bodyPr/>
          <a:lstStyle/>
          <a:p>
            <a:r>
              <a:rPr lang="en-US" dirty="0" smtClean="0"/>
              <a:t>WIDA: Colorado Site</a:t>
            </a:r>
            <a:endParaRPr lang="en-US" dirty="0"/>
          </a:p>
        </p:txBody>
      </p:sp>
    </p:spTree>
    <p:extLst>
      <p:ext uri="{BB962C8B-B14F-4D97-AF65-F5344CB8AC3E}">
        <p14:creationId xmlns:p14="http://schemas.microsoft.com/office/powerpoint/2010/main" val="1815884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fontScale="92500" lnSpcReduction="10000"/>
          </a:bodyPr>
          <a:lstStyle/>
          <a:p>
            <a:r>
              <a:rPr lang="en-US" dirty="0"/>
              <a:t>Confirm test mode (paper or online)- email </a:t>
            </a:r>
            <a:r>
              <a:rPr lang="en-US" dirty="0" smtClean="0">
                <a:hlinkClick r:id="rId2"/>
              </a:rPr>
              <a:t>jessicawelch@csi.state.co.us</a:t>
            </a:r>
            <a:r>
              <a:rPr lang="en-US" dirty="0" smtClean="0"/>
              <a:t>; submit paper quantities (by cluster/tier)</a:t>
            </a:r>
            <a:endParaRPr lang="en-US" dirty="0"/>
          </a:p>
          <a:p>
            <a:endParaRPr lang="en-US" dirty="0"/>
          </a:p>
          <a:p>
            <a:r>
              <a:rPr lang="en-US" dirty="0"/>
              <a:t>Complete required </a:t>
            </a:r>
            <a:r>
              <a:rPr lang="en-US" dirty="0" smtClean="0"/>
              <a:t>ACCESS </a:t>
            </a:r>
            <a:r>
              <a:rPr lang="en-US" dirty="0"/>
              <a:t>quizzes</a:t>
            </a:r>
          </a:p>
          <a:p>
            <a:endParaRPr lang="en-US" dirty="0"/>
          </a:p>
          <a:p>
            <a:r>
              <a:rPr lang="en-US" dirty="0"/>
              <a:t>Schedule time for staff training, and for TAs to complete required quizzes (monitor for completion)</a:t>
            </a:r>
          </a:p>
          <a:p>
            <a:endParaRPr lang="en-US" dirty="0"/>
          </a:p>
          <a:p>
            <a:r>
              <a:rPr lang="en-US" dirty="0"/>
              <a:t>Send training verification form to </a:t>
            </a:r>
            <a:r>
              <a:rPr lang="en-US" dirty="0">
                <a:hlinkClick r:id="rId2"/>
              </a:rPr>
              <a:t>jessicawelch@csi.state.co.us</a:t>
            </a:r>
            <a:endParaRPr lang="en-US" dirty="0"/>
          </a:p>
          <a:p>
            <a:endParaRPr lang="en-US" dirty="0"/>
          </a:p>
        </p:txBody>
      </p:sp>
    </p:spTree>
    <p:extLst>
      <p:ext uri="{BB962C8B-B14F-4D97-AF65-F5344CB8AC3E}">
        <p14:creationId xmlns:p14="http://schemas.microsoft.com/office/powerpoint/2010/main" val="248531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ACCESS?	</a:t>
            </a:r>
            <a:endParaRPr lang="en-US" dirty="0"/>
          </a:p>
        </p:txBody>
      </p:sp>
      <p:sp>
        <p:nvSpPr>
          <p:cNvPr id="3" name="Content Placeholder 2"/>
          <p:cNvSpPr>
            <a:spLocks noGrp="1"/>
          </p:cNvSpPr>
          <p:nvPr>
            <p:ph idx="1"/>
          </p:nvPr>
        </p:nvSpPr>
        <p:spPr/>
        <p:txBody>
          <a:bodyPr/>
          <a:lstStyle/>
          <a:p>
            <a:r>
              <a:rPr lang="en-US" dirty="0" smtClean="0"/>
              <a:t>January 14- February 15, 2019</a:t>
            </a:r>
          </a:p>
          <a:p>
            <a:endParaRPr lang="en-US" dirty="0"/>
          </a:p>
          <a:p>
            <a:r>
              <a:rPr lang="en-US" dirty="0" smtClean="0"/>
              <a:t>Cut off to test late-enrolling students is February XXX</a:t>
            </a:r>
            <a:endParaRPr lang="en-US" dirty="0"/>
          </a:p>
        </p:txBody>
      </p:sp>
    </p:spTree>
    <p:extLst>
      <p:ext uri="{BB962C8B-B14F-4D97-AF65-F5344CB8AC3E}">
        <p14:creationId xmlns:p14="http://schemas.microsoft.com/office/powerpoint/2010/main" val="55070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State-Specific Directions: Coming Soon…</a:t>
            </a:r>
            <a:endParaRPr lang="en-US" dirty="0"/>
          </a:p>
        </p:txBody>
      </p:sp>
      <p:pic>
        <p:nvPicPr>
          <p:cNvPr id="4" name="Picture 3"/>
          <p:cNvPicPr>
            <a:picLocks noChangeAspect="1"/>
          </p:cNvPicPr>
          <p:nvPr/>
        </p:nvPicPr>
        <p:blipFill>
          <a:blip r:embed="rId2"/>
          <a:stretch>
            <a:fillRect/>
          </a:stretch>
        </p:blipFill>
        <p:spPr>
          <a:xfrm>
            <a:off x="628650" y="1630772"/>
            <a:ext cx="7608445" cy="4668321"/>
          </a:xfrm>
          <a:prstGeom prst="rect">
            <a:avLst/>
          </a:prstGeom>
        </p:spPr>
      </p:pic>
    </p:spTree>
    <p:extLst>
      <p:ext uri="{BB962C8B-B14F-4D97-AF65-F5344CB8AC3E}">
        <p14:creationId xmlns:p14="http://schemas.microsoft.com/office/powerpoint/2010/main" val="387476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7298" y="0"/>
            <a:ext cx="8616752" cy="6662954"/>
          </a:xfrm>
          <a:prstGeom prst="rect">
            <a:avLst/>
          </a:prstGeom>
        </p:spPr>
      </p:pic>
    </p:spTree>
    <p:extLst>
      <p:ext uri="{BB962C8B-B14F-4D97-AF65-F5344CB8AC3E}">
        <p14:creationId xmlns:p14="http://schemas.microsoft.com/office/powerpoint/2010/main" val="333651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for ELLs 2.0 Domains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1150" y="1934881"/>
            <a:ext cx="8462963" cy="41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487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6A965F-FA82-45EA-B6D0-E8C860929DC9}" vid="{26212A1B-D962-4FEE-BB6B-0F4583941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New</Template>
  <TotalTime>291</TotalTime>
  <Words>3378</Words>
  <Application>Microsoft Office PowerPoint</Application>
  <PresentationFormat>On-screen Show (4:3)</PresentationFormat>
  <Paragraphs>437</Paragraphs>
  <Slides>55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 Unicode MS</vt:lpstr>
      <vt:lpstr>ＭＳ Ｐゴシック</vt:lpstr>
      <vt:lpstr>Arial</vt:lpstr>
      <vt:lpstr>Calibri</vt:lpstr>
      <vt:lpstr>Lato</vt:lpstr>
      <vt:lpstr>Raleway</vt:lpstr>
      <vt:lpstr>Times New Roman</vt:lpstr>
      <vt:lpstr>Office Theme</vt:lpstr>
      <vt:lpstr>2018-2019 ACCESS administration</vt:lpstr>
      <vt:lpstr>DISCLAIMER</vt:lpstr>
      <vt:lpstr>Agenda</vt:lpstr>
      <vt:lpstr>ACCESS for ELLs 2.0 Suite of Assessments</vt:lpstr>
      <vt:lpstr>Who takes ACCESS?</vt:lpstr>
      <vt:lpstr>When is ACCESS? </vt:lpstr>
      <vt:lpstr>State-Specific Directions: Coming Soon…</vt:lpstr>
      <vt:lpstr>PowerPoint Presentation</vt:lpstr>
      <vt:lpstr>ACCESS for ELLs 2.0 Domains</vt:lpstr>
      <vt:lpstr>Preparing for testing: Scheduling</vt:lpstr>
      <vt:lpstr>Paper Scheduling</vt:lpstr>
      <vt:lpstr>Preparing for testing: Communication </vt:lpstr>
      <vt:lpstr>Preparing for testing: Set-up</vt:lpstr>
      <vt:lpstr>Kindergarten ACCESS for ELLs</vt:lpstr>
      <vt:lpstr>Kinder: Testing Materials</vt:lpstr>
      <vt:lpstr>Kinder: Test Structure</vt:lpstr>
      <vt:lpstr>Kinder: Test Administrators </vt:lpstr>
      <vt:lpstr>ACCESS for ELLs 2.0 Paper</vt:lpstr>
      <vt:lpstr>Tier Placement: Paper</vt:lpstr>
      <vt:lpstr>Ordering: Paper Schools</vt:lpstr>
      <vt:lpstr>ACCESS for ELLs 2.0 Paper:  Estimated Administration Times</vt:lpstr>
      <vt:lpstr>ACCESS for ELLs 2.0 Paper:  Student Experience</vt:lpstr>
      <vt:lpstr>ACCESS for ELLs 2.0 Online</vt:lpstr>
      <vt:lpstr>ACCESS for ELLs 2.0 Online:  Estimated Administration Times</vt:lpstr>
      <vt:lpstr>ACCESS for ELLs 2.0 Online: Administration Considerations</vt:lpstr>
      <vt:lpstr>ACCESS for ELLs 2.0 Online:  Student Experience</vt:lpstr>
      <vt:lpstr>ACCESS for ELLs 2.0 Online:  Student Test Tickets &amp; Rosters</vt:lpstr>
      <vt:lpstr>ACCESS for ELLs 2.0 Online: Additional Equipment</vt:lpstr>
      <vt:lpstr>ACCESS for ELLs 2.0 Online: Speaking Item Layout</vt:lpstr>
      <vt:lpstr>ACCESS for ELLs 2.0 Online: Microphone Check</vt:lpstr>
      <vt:lpstr>ACCESS for ELLs 2.0 Online:  Writing Domain Considerations</vt:lpstr>
      <vt:lpstr>Technology Requirements</vt:lpstr>
      <vt:lpstr>WIDA AMS</vt:lpstr>
      <vt:lpstr>Accommodations</vt:lpstr>
      <vt:lpstr>Accommodated Forms</vt:lpstr>
      <vt:lpstr>Alternate ACCESS for ELLs</vt:lpstr>
      <vt:lpstr>Alternate ACCESS for ELLs</vt:lpstr>
      <vt:lpstr>PowerPoint Presentation</vt:lpstr>
      <vt:lpstr>Accommodations</vt:lpstr>
      <vt:lpstr>Kindergarten ACCESS </vt:lpstr>
      <vt:lpstr>Accommodations: Don’t do these things</vt:lpstr>
      <vt:lpstr>Materials </vt:lpstr>
      <vt:lpstr>Receiving and storing</vt:lpstr>
      <vt:lpstr>Returning materials</vt:lpstr>
      <vt:lpstr>Training Requirements</vt:lpstr>
      <vt:lpstr>The WIDA Secure Portal</vt:lpstr>
      <vt:lpstr>SAC Training Requirements</vt:lpstr>
      <vt:lpstr>Test Administrator  Training Requirements</vt:lpstr>
      <vt:lpstr>Technology Coordinator  Training Requirements</vt:lpstr>
      <vt:lpstr>Resources</vt:lpstr>
      <vt:lpstr>Practice Test</vt:lpstr>
      <vt:lpstr>PowerPoint Presentation</vt:lpstr>
      <vt:lpstr>PowerPoint Presentation</vt:lpstr>
      <vt:lpstr>WIDA: Colorado Site</vt:lpstr>
      <vt:lpstr>NEXT STEPS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ACCESS administration</dc:title>
  <dc:creator>Welch, Jessica</dc:creator>
  <cp:lastModifiedBy>Welch, Jessica</cp:lastModifiedBy>
  <cp:revision>41</cp:revision>
  <dcterms:created xsi:type="dcterms:W3CDTF">2018-10-19T18:45:55Z</dcterms:created>
  <dcterms:modified xsi:type="dcterms:W3CDTF">2018-11-01T18:02:10Z</dcterms:modified>
</cp:coreProperties>
</file>