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26"/>
  </p:handoutMasterIdLst>
  <p:sldIdLst>
    <p:sldId id="266" r:id="rId2"/>
    <p:sldId id="267" r:id="rId3"/>
    <p:sldId id="268" r:id="rId4"/>
    <p:sldId id="289" r:id="rId5"/>
    <p:sldId id="290" r:id="rId6"/>
    <p:sldId id="275" r:id="rId7"/>
    <p:sldId id="269" r:id="rId8"/>
    <p:sldId id="291" r:id="rId9"/>
    <p:sldId id="271" r:id="rId10"/>
    <p:sldId id="292" r:id="rId11"/>
    <p:sldId id="272" r:id="rId12"/>
    <p:sldId id="277" r:id="rId13"/>
    <p:sldId id="276" r:id="rId14"/>
    <p:sldId id="278" r:id="rId15"/>
    <p:sldId id="280" r:id="rId16"/>
    <p:sldId id="279" r:id="rId17"/>
    <p:sldId id="281" r:id="rId18"/>
    <p:sldId id="284" r:id="rId19"/>
    <p:sldId id="293" r:id="rId20"/>
    <p:sldId id="285" r:id="rId21"/>
    <p:sldId id="286" r:id="rId22"/>
    <p:sldId id="282" r:id="rId23"/>
    <p:sldId id="287" r:id="rId24"/>
    <p:sldId id="288" r:id="rId25"/>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0" d="100"/>
          <a:sy n="110" d="100"/>
        </p:scale>
        <p:origin x="165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7B216E4-3452-4B76-A0F6-BB9ECE2323D1}" type="datetimeFigureOut">
              <a:rPr lang="en-US" smtClean="0"/>
              <a:t>8/22/2018</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5C81C2E-C6FD-4D98-8086-F54B32E14A0D}" type="slidenum">
              <a:rPr lang="en-US" smtClean="0"/>
              <a:t>‹#›</a:t>
            </a:fld>
            <a:endParaRPr lang="en-US"/>
          </a:p>
        </p:txBody>
      </p:sp>
    </p:spTree>
    <p:extLst>
      <p:ext uri="{BB962C8B-B14F-4D97-AF65-F5344CB8AC3E}">
        <p14:creationId xmlns:p14="http://schemas.microsoft.com/office/powerpoint/2010/main" val="226809310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7DC484-F487-F545-81B9-5CF894C5E8D4}" type="datetimeFigureOut">
              <a:rPr lang="en-US" smtClean="0"/>
              <a:t>8/22/2018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D987B-81B4-5244-B14E-128E7753C678}" type="slidenum">
              <a:rPr lang="en-US" smtClean="0"/>
              <a:t>‹#›</a:t>
            </a:fld>
            <a:endParaRPr lang="en-US"/>
          </a:p>
        </p:txBody>
      </p:sp>
    </p:spTree>
    <p:extLst>
      <p:ext uri="{BB962C8B-B14F-4D97-AF65-F5344CB8AC3E}">
        <p14:creationId xmlns:p14="http://schemas.microsoft.com/office/powerpoint/2010/main" val="2424714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7DC484-F487-F545-81B9-5CF894C5E8D4}" type="datetimeFigureOut">
              <a:rPr lang="en-US" smtClean="0"/>
              <a:t>8/22/2018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D987B-81B4-5244-B14E-128E7753C678}" type="slidenum">
              <a:rPr lang="en-US" smtClean="0"/>
              <a:t>‹#›</a:t>
            </a:fld>
            <a:endParaRPr lang="en-US"/>
          </a:p>
        </p:txBody>
      </p:sp>
    </p:spTree>
    <p:extLst>
      <p:ext uri="{BB962C8B-B14F-4D97-AF65-F5344CB8AC3E}">
        <p14:creationId xmlns:p14="http://schemas.microsoft.com/office/powerpoint/2010/main" val="2993543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7DC484-F487-F545-81B9-5CF894C5E8D4}" type="datetimeFigureOut">
              <a:rPr lang="en-US" smtClean="0"/>
              <a:t>8/22/2018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D987B-81B4-5244-B14E-128E7753C678}" type="slidenum">
              <a:rPr lang="en-US" smtClean="0"/>
              <a:t>‹#›</a:t>
            </a:fld>
            <a:endParaRPr lang="en-US"/>
          </a:p>
        </p:txBody>
      </p:sp>
    </p:spTree>
    <p:extLst>
      <p:ext uri="{BB962C8B-B14F-4D97-AF65-F5344CB8AC3E}">
        <p14:creationId xmlns:p14="http://schemas.microsoft.com/office/powerpoint/2010/main" val="1316909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7DC484-F487-F545-81B9-5CF894C5E8D4}" type="datetimeFigureOut">
              <a:rPr lang="en-US" smtClean="0"/>
              <a:t>8/22/2018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D987B-81B4-5244-B14E-128E7753C678}" type="slidenum">
              <a:rPr lang="en-US" smtClean="0"/>
              <a:t>‹#›</a:t>
            </a:fld>
            <a:endParaRPr lang="en-US"/>
          </a:p>
        </p:txBody>
      </p:sp>
    </p:spTree>
    <p:extLst>
      <p:ext uri="{BB962C8B-B14F-4D97-AF65-F5344CB8AC3E}">
        <p14:creationId xmlns:p14="http://schemas.microsoft.com/office/powerpoint/2010/main" val="434959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7DC484-F487-F545-81B9-5CF894C5E8D4}" type="datetimeFigureOut">
              <a:rPr lang="en-US" smtClean="0"/>
              <a:t>8/22/2018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D987B-81B4-5244-B14E-128E7753C678}" type="slidenum">
              <a:rPr lang="en-US" smtClean="0"/>
              <a:t>‹#›</a:t>
            </a:fld>
            <a:endParaRPr lang="en-US"/>
          </a:p>
        </p:txBody>
      </p:sp>
    </p:spTree>
    <p:extLst>
      <p:ext uri="{BB962C8B-B14F-4D97-AF65-F5344CB8AC3E}">
        <p14:creationId xmlns:p14="http://schemas.microsoft.com/office/powerpoint/2010/main" val="3823673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7DC484-F487-F545-81B9-5CF894C5E8D4}" type="datetimeFigureOut">
              <a:rPr lang="en-US" smtClean="0"/>
              <a:t>8/22/2018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BD987B-81B4-5244-B14E-128E7753C678}" type="slidenum">
              <a:rPr lang="en-US" smtClean="0"/>
              <a:t>‹#›</a:t>
            </a:fld>
            <a:endParaRPr lang="en-US"/>
          </a:p>
        </p:txBody>
      </p:sp>
    </p:spTree>
    <p:extLst>
      <p:ext uri="{BB962C8B-B14F-4D97-AF65-F5344CB8AC3E}">
        <p14:creationId xmlns:p14="http://schemas.microsoft.com/office/powerpoint/2010/main" val="3587100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7DC484-F487-F545-81B9-5CF894C5E8D4}" type="datetimeFigureOut">
              <a:rPr lang="en-US" smtClean="0"/>
              <a:t>8/22/2018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BD987B-81B4-5244-B14E-128E7753C678}" type="slidenum">
              <a:rPr lang="en-US" smtClean="0"/>
              <a:t>‹#›</a:t>
            </a:fld>
            <a:endParaRPr lang="en-US"/>
          </a:p>
        </p:txBody>
      </p:sp>
    </p:spTree>
    <p:extLst>
      <p:ext uri="{BB962C8B-B14F-4D97-AF65-F5344CB8AC3E}">
        <p14:creationId xmlns:p14="http://schemas.microsoft.com/office/powerpoint/2010/main" val="846775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7DC484-F487-F545-81B9-5CF894C5E8D4}" type="datetimeFigureOut">
              <a:rPr lang="en-US" smtClean="0"/>
              <a:t>8/22/2018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BD987B-81B4-5244-B14E-128E7753C678}" type="slidenum">
              <a:rPr lang="en-US" smtClean="0"/>
              <a:t>‹#›</a:t>
            </a:fld>
            <a:endParaRPr lang="en-US"/>
          </a:p>
        </p:txBody>
      </p:sp>
    </p:spTree>
    <p:extLst>
      <p:ext uri="{BB962C8B-B14F-4D97-AF65-F5344CB8AC3E}">
        <p14:creationId xmlns:p14="http://schemas.microsoft.com/office/powerpoint/2010/main" val="4064252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7DC484-F487-F545-81B9-5CF894C5E8D4}" type="datetimeFigureOut">
              <a:rPr lang="en-US" smtClean="0"/>
              <a:t>8/22/2018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BD987B-81B4-5244-B14E-128E7753C678}" type="slidenum">
              <a:rPr lang="en-US" smtClean="0"/>
              <a:t>‹#›</a:t>
            </a:fld>
            <a:endParaRPr lang="en-US"/>
          </a:p>
        </p:txBody>
      </p:sp>
    </p:spTree>
    <p:extLst>
      <p:ext uri="{BB962C8B-B14F-4D97-AF65-F5344CB8AC3E}">
        <p14:creationId xmlns:p14="http://schemas.microsoft.com/office/powerpoint/2010/main" val="706308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7DC484-F487-F545-81B9-5CF894C5E8D4}" type="datetimeFigureOut">
              <a:rPr lang="en-US" smtClean="0"/>
              <a:t>8/22/2018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BD987B-81B4-5244-B14E-128E7753C678}" type="slidenum">
              <a:rPr lang="en-US" smtClean="0"/>
              <a:t>‹#›</a:t>
            </a:fld>
            <a:endParaRPr lang="en-US"/>
          </a:p>
        </p:txBody>
      </p:sp>
    </p:spTree>
    <p:extLst>
      <p:ext uri="{BB962C8B-B14F-4D97-AF65-F5344CB8AC3E}">
        <p14:creationId xmlns:p14="http://schemas.microsoft.com/office/powerpoint/2010/main" val="2184176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7DC484-F487-F545-81B9-5CF894C5E8D4}" type="datetimeFigureOut">
              <a:rPr lang="en-US" smtClean="0"/>
              <a:t>8/22/2018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BD987B-81B4-5244-B14E-128E7753C678}" type="slidenum">
              <a:rPr lang="en-US" smtClean="0"/>
              <a:t>‹#›</a:t>
            </a:fld>
            <a:endParaRPr lang="en-US"/>
          </a:p>
        </p:txBody>
      </p:sp>
    </p:spTree>
    <p:extLst>
      <p:ext uri="{BB962C8B-B14F-4D97-AF65-F5344CB8AC3E}">
        <p14:creationId xmlns:p14="http://schemas.microsoft.com/office/powerpoint/2010/main" val="1223216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7DC484-F487-F545-81B9-5CF894C5E8D4}" type="datetimeFigureOut">
              <a:rPr lang="en-US" smtClean="0"/>
              <a:t>8/22/2018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BD987B-81B4-5244-B14E-128E7753C678}" type="slidenum">
              <a:rPr lang="en-US" smtClean="0"/>
              <a:t>‹#›</a:t>
            </a:fld>
            <a:endParaRPr lang="en-US"/>
          </a:p>
        </p:txBody>
      </p:sp>
    </p:spTree>
    <p:extLst>
      <p:ext uri="{BB962C8B-B14F-4D97-AF65-F5344CB8AC3E}">
        <p14:creationId xmlns:p14="http://schemas.microsoft.com/office/powerpoint/2010/main" val="971175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oleObject" Target="../embeddings/oleObject2.bin"/><Relationship Id="rId7" Type="http://schemas.openxmlformats.org/officeDocument/2006/relationships/package" Target="../embeddings/Microsoft_Word_Document3.docx"/><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4.emf"/><Relationship Id="rId5" Type="http://schemas.openxmlformats.org/officeDocument/2006/relationships/image" Target="../media/image2.emf"/><Relationship Id="rId10" Type="http://schemas.openxmlformats.org/officeDocument/2006/relationships/package" Target="../embeddings/Microsoft_Word_Document4.docx"/><Relationship Id="rId4" Type="http://schemas.openxmlformats.org/officeDocument/2006/relationships/package" Target="../embeddings/Microsoft_Word_Document2.docx"/><Relationship Id="rId9"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www.cde.state.co.us/cdesped/iep_proceduralguidanc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oleObject" Target="../embeddings/oleObject5.bin"/><Relationship Id="rId7" Type="http://schemas.openxmlformats.org/officeDocument/2006/relationships/oleObject" Target="../embeddings/Microsoft_Word_97_-_2003_Document1.doc"/><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5.emf"/><Relationship Id="rId4" Type="http://schemas.openxmlformats.org/officeDocument/2006/relationships/package" Target="../embeddings/Microsoft_Word_Document5.docx"/></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http://www.cde.state.co.us/cdesped/iep_proceduralguidanc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Word_Document1.docx"/></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style>
          <a:lnRef idx="1">
            <a:schemeClr val="accent4"/>
          </a:lnRef>
          <a:fillRef idx="2">
            <a:schemeClr val="accent4"/>
          </a:fillRef>
          <a:effectRef idx="1">
            <a:schemeClr val="accent4"/>
          </a:effectRef>
          <a:fontRef idx="minor">
            <a:schemeClr val="dk1"/>
          </a:fontRef>
        </p:style>
        <p:txBody>
          <a:bodyPr/>
          <a:lstStyle/>
          <a:p>
            <a:r>
              <a:rPr lang="en-US" dirty="0" smtClean="0"/>
              <a:t>New Enrollment and Transfer Students</a:t>
            </a:r>
            <a:endParaRPr lang="en-US" dirty="0"/>
          </a:p>
        </p:txBody>
      </p:sp>
      <p:sp>
        <p:nvSpPr>
          <p:cNvPr id="5" name="Subtitle 4"/>
          <p:cNvSpPr>
            <a:spLocks noGrp="1"/>
          </p:cNvSpPr>
          <p:nvPr>
            <p:ph type="subTitle" idx="1"/>
          </p:nvPr>
        </p:nvSpPr>
        <p:spPr/>
        <p:txBody>
          <a:bodyPr>
            <a:normAutofit fontScale="92500" lnSpcReduction="20000"/>
          </a:bodyPr>
          <a:lstStyle/>
          <a:p>
            <a:r>
              <a:rPr lang="en-US" sz="2800" i="1" dirty="0" smtClean="0"/>
              <a:t>Charter School Institute</a:t>
            </a:r>
          </a:p>
          <a:p>
            <a:r>
              <a:rPr lang="en-US" sz="2800" i="1" dirty="0" smtClean="0"/>
              <a:t>Boot Camp</a:t>
            </a:r>
          </a:p>
          <a:p>
            <a:r>
              <a:rPr lang="en-US" sz="2800" i="1" dirty="0" smtClean="0"/>
              <a:t>Aug.27, 2018</a:t>
            </a:r>
          </a:p>
          <a:p>
            <a:r>
              <a:rPr lang="en-US" sz="2800" i="1" dirty="0" smtClean="0"/>
              <a:t>Presented by: Donna M. Day, ES Coordinator</a:t>
            </a:r>
            <a:endParaRPr lang="en-US" sz="2800" i="1" dirty="0"/>
          </a:p>
        </p:txBody>
      </p:sp>
    </p:spTree>
    <p:extLst>
      <p:ext uri="{BB962C8B-B14F-4D97-AF65-F5344CB8AC3E}">
        <p14:creationId xmlns:p14="http://schemas.microsoft.com/office/powerpoint/2010/main" val="1768092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p:cNvGraphicFramePr>
            <a:graphicFrameLocks noChangeAspect="1"/>
          </p:cNvGraphicFramePr>
          <p:nvPr>
            <p:extLst>
              <p:ext uri="{D42A27DB-BD31-4B8C-83A1-F6EECF244321}">
                <p14:modId xmlns:p14="http://schemas.microsoft.com/office/powerpoint/2010/main" val="3012309462"/>
              </p:ext>
            </p:extLst>
          </p:nvPr>
        </p:nvGraphicFramePr>
        <p:xfrm>
          <a:off x="1143000" y="3340100"/>
          <a:ext cx="6858000" cy="177800"/>
        </p:xfrm>
        <a:graphic>
          <a:graphicData uri="http://schemas.openxmlformats.org/presentationml/2006/ole">
            <mc:AlternateContent xmlns:mc="http://schemas.openxmlformats.org/markup-compatibility/2006">
              <mc:Choice xmlns:v="urn:schemas-microsoft-com:vml" Requires="v">
                <p:oleObj spid="_x0000_s2071" name="Document" r:id="rId4" imgW="6858000" imgH="177800" progId="Word.Document.12">
                  <p:embed/>
                </p:oleObj>
              </mc:Choice>
              <mc:Fallback>
                <p:oleObj name="Document" r:id="rId4" imgW="6858000" imgH="177800" progId="Word.Document.12">
                  <p:embed/>
                  <p:pic>
                    <p:nvPicPr>
                      <p:cNvPr id="0" name=""/>
                      <p:cNvPicPr/>
                      <p:nvPr/>
                    </p:nvPicPr>
                    <p:blipFill>
                      <a:blip r:embed="rId5"/>
                      <a:stretch>
                        <a:fillRect/>
                      </a:stretch>
                    </p:blipFill>
                    <p:spPr>
                      <a:xfrm>
                        <a:off x="1143000" y="3340100"/>
                        <a:ext cx="6858000" cy="1778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945228144"/>
              </p:ext>
            </p:extLst>
          </p:nvPr>
        </p:nvGraphicFramePr>
        <p:xfrm>
          <a:off x="1143000" y="3340100"/>
          <a:ext cx="6858000" cy="177800"/>
        </p:xfrm>
        <a:graphic>
          <a:graphicData uri="http://schemas.openxmlformats.org/presentationml/2006/ole">
            <mc:AlternateContent xmlns:mc="http://schemas.openxmlformats.org/markup-compatibility/2006">
              <mc:Choice xmlns:v="urn:schemas-microsoft-com:vml" Requires="v">
                <p:oleObj spid="_x0000_s2072" name="Document" r:id="rId7" imgW="6858000" imgH="177800" progId="Word.Document.12">
                  <p:embed/>
                </p:oleObj>
              </mc:Choice>
              <mc:Fallback>
                <p:oleObj name="Document" r:id="rId7" imgW="6858000" imgH="177800" progId="Word.Document.12">
                  <p:embed/>
                  <p:pic>
                    <p:nvPicPr>
                      <p:cNvPr id="0" name=""/>
                      <p:cNvPicPr/>
                      <p:nvPr/>
                    </p:nvPicPr>
                    <p:blipFill>
                      <a:blip r:embed="rId8"/>
                      <a:stretch>
                        <a:fillRect/>
                      </a:stretch>
                    </p:blipFill>
                    <p:spPr>
                      <a:xfrm>
                        <a:off x="1143000" y="3340100"/>
                        <a:ext cx="6858000" cy="17780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442338970"/>
              </p:ext>
            </p:extLst>
          </p:nvPr>
        </p:nvGraphicFramePr>
        <p:xfrm>
          <a:off x="736306" y="736182"/>
          <a:ext cx="7694398" cy="5318919"/>
        </p:xfrm>
        <a:graphic>
          <a:graphicData uri="http://schemas.openxmlformats.org/presentationml/2006/ole">
            <mc:AlternateContent xmlns:mc="http://schemas.openxmlformats.org/markup-compatibility/2006">
              <mc:Choice xmlns:v="urn:schemas-microsoft-com:vml" Requires="v">
                <p:oleObj spid="_x0000_s2073" name="Document" r:id="rId10" imgW="9448800" imgH="5994400" progId="Word.Document.12">
                  <p:embed/>
                </p:oleObj>
              </mc:Choice>
              <mc:Fallback>
                <p:oleObj name="Document" r:id="rId10" imgW="9448800" imgH="5994400" progId="Word.Document.12">
                  <p:embed/>
                  <p:pic>
                    <p:nvPicPr>
                      <p:cNvPr id="0" name=""/>
                      <p:cNvPicPr/>
                      <p:nvPr/>
                    </p:nvPicPr>
                    <p:blipFill>
                      <a:blip r:embed="rId11"/>
                      <a:stretch>
                        <a:fillRect/>
                      </a:stretch>
                    </p:blipFill>
                    <p:spPr>
                      <a:xfrm>
                        <a:off x="736306" y="736182"/>
                        <a:ext cx="7694398" cy="5318919"/>
                      </a:xfrm>
                      <a:prstGeom prst="rect">
                        <a:avLst/>
                      </a:prstGeom>
                    </p:spPr>
                  </p:pic>
                </p:oleObj>
              </mc:Fallback>
            </mc:AlternateContent>
          </a:graphicData>
        </a:graphic>
      </p:graphicFrame>
    </p:spTree>
    <p:extLst>
      <p:ext uri="{BB962C8B-B14F-4D97-AF65-F5344CB8AC3E}">
        <p14:creationId xmlns:p14="http://schemas.microsoft.com/office/powerpoint/2010/main" val="1569571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US" dirty="0" smtClean="0"/>
              <a:t>Transfer Forms</a:t>
            </a:r>
            <a:endParaRPr lang="en-US" dirty="0"/>
          </a:p>
        </p:txBody>
      </p:sp>
      <p:sp>
        <p:nvSpPr>
          <p:cNvPr id="3" name="Content Placeholder 2"/>
          <p:cNvSpPr>
            <a:spLocks noGrp="1"/>
          </p:cNvSpPr>
          <p:nvPr>
            <p:ph idx="1"/>
          </p:nvPr>
        </p:nvSpPr>
        <p:spPr/>
        <p:txBody>
          <a:bodyPr>
            <a:normAutofit lnSpcReduction="10000"/>
          </a:bodyPr>
          <a:lstStyle/>
          <a:p>
            <a:r>
              <a:rPr lang="en-US" dirty="0" smtClean="0"/>
              <a:t>Both in-state and out of state transfer forms may be found in Alpine under SPED IEP forms, on the CDE website, or in the IEP program you are using for your school.</a:t>
            </a:r>
          </a:p>
          <a:p>
            <a:r>
              <a:rPr lang="en-US" dirty="0" smtClean="0"/>
              <a:t>The forms must be completed and the previous/current IEP and most recent evaluation with </a:t>
            </a:r>
            <a:r>
              <a:rPr lang="en-US" i="1" dirty="0" smtClean="0"/>
              <a:t>Consent for Initial Provision of Special Education Services </a:t>
            </a:r>
            <a:r>
              <a:rPr lang="en-US" dirty="0" smtClean="0"/>
              <a:t>scanned and uploaded into your IEP program.</a:t>
            </a:r>
            <a:endParaRPr lang="en-US" dirty="0"/>
          </a:p>
        </p:txBody>
      </p:sp>
    </p:spTree>
    <p:extLst>
      <p:ext uri="{BB962C8B-B14F-4D97-AF65-F5344CB8AC3E}">
        <p14:creationId xmlns:p14="http://schemas.microsoft.com/office/powerpoint/2010/main" val="1723744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 y="274638"/>
            <a:ext cx="9144001" cy="6252590"/>
          </a:xfrm>
        </p:spPr>
        <p:style>
          <a:lnRef idx="1">
            <a:schemeClr val="accent4"/>
          </a:lnRef>
          <a:fillRef idx="2">
            <a:schemeClr val="accent4"/>
          </a:fillRef>
          <a:effectRef idx="1">
            <a:schemeClr val="accent4"/>
          </a:effectRef>
          <a:fontRef idx="minor">
            <a:schemeClr val="dk1"/>
          </a:fontRef>
        </p:style>
        <p:txBody>
          <a:bodyPr/>
          <a:lstStyle/>
          <a:p>
            <a:r>
              <a:rPr lang="en-US" dirty="0" smtClean="0"/>
              <a:t>Questions?</a:t>
            </a:r>
            <a:endParaRPr lang="en-US" dirty="0"/>
          </a:p>
        </p:txBody>
      </p:sp>
    </p:spTree>
    <p:extLst>
      <p:ext uri="{BB962C8B-B14F-4D97-AF65-F5344CB8AC3E}">
        <p14:creationId xmlns:p14="http://schemas.microsoft.com/office/powerpoint/2010/main" val="556244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US" dirty="0" smtClean="0"/>
              <a:t>Additional Information</a:t>
            </a:r>
            <a:endParaRPr lang="en-US" dirty="0"/>
          </a:p>
        </p:txBody>
      </p:sp>
      <p:sp>
        <p:nvSpPr>
          <p:cNvPr id="3" name="Content Placeholder 2"/>
          <p:cNvSpPr>
            <a:spLocks noGrp="1"/>
          </p:cNvSpPr>
          <p:nvPr>
            <p:ph idx="1"/>
          </p:nvPr>
        </p:nvSpPr>
        <p:spPr/>
        <p:txBody>
          <a:bodyPr/>
          <a:lstStyle/>
          <a:p>
            <a:r>
              <a:rPr lang="en-US" i="1" dirty="0" smtClean="0"/>
              <a:t>IEP Procedural Guidance: Exceptional Student Services Unit Technical Assistance; </a:t>
            </a:r>
            <a:r>
              <a:rPr lang="en-US" dirty="0" smtClean="0"/>
              <a:t>Colorado Department of Education </a:t>
            </a:r>
          </a:p>
          <a:p>
            <a:pPr lvl="1"/>
            <a:r>
              <a:rPr lang="en-US" sz="2400" dirty="0">
                <a:hlinkClick r:id="rId2"/>
              </a:rPr>
              <a:t>http://www.cde.state.co.us/cdesped/</a:t>
            </a:r>
            <a:r>
              <a:rPr lang="en-US" sz="2400" dirty="0" smtClean="0">
                <a:hlinkClick r:id="rId2"/>
              </a:rPr>
              <a:t>iep_proceduralguidance</a:t>
            </a:r>
            <a:endParaRPr lang="en-US" sz="2400" dirty="0" smtClean="0"/>
          </a:p>
          <a:p>
            <a:r>
              <a:rPr lang="en-US" dirty="0" smtClean="0"/>
              <a:t>Regional Coordinator</a:t>
            </a:r>
          </a:p>
          <a:p>
            <a:r>
              <a:rPr lang="en-US" dirty="0" smtClean="0"/>
              <a:t>Matt Hudson, CSI Director of Special Education </a:t>
            </a:r>
            <a:endParaRPr lang="en-US" i="1" dirty="0"/>
          </a:p>
        </p:txBody>
      </p:sp>
    </p:spTree>
    <p:extLst>
      <p:ext uri="{BB962C8B-B14F-4D97-AF65-F5344CB8AC3E}">
        <p14:creationId xmlns:p14="http://schemas.microsoft.com/office/powerpoint/2010/main" val="1348058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2130425"/>
            <a:ext cx="9144000" cy="1470025"/>
          </a:xfrm>
        </p:spPr>
        <p:style>
          <a:lnRef idx="1">
            <a:schemeClr val="accent4"/>
          </a:lnRef>
          <a:fillRef idx="2">
            <a:schemeClr val="accent4"/>
          </a:fillRef>
          <a:effectRef idx="1">
            <a:schemeClr val="accent4"/>
          </a:effectRef>
          <a:fontRef idx="minor">
            <a:schemeClr val="dk1"/>
          </a:fontRef>
        </p:style>
        <p:txBody>
          <a:bodyPr/>
          <a:lstStyle/>
          <a:p>
            <a:r>
              <a:rPr lang="en-US" dirty="0" smtClean="0"/>
              <a:t>IEP Amendments</a:t>
            </a:r>
            <a:endParaRPr lang="en-US" dirty="0"/>
          </a:p>
        </p:txBody>
      </p:sp>
      <p:sp>
        <p:nvSpPr>
          <p:cNvPr id="5" name="Subtitle 4"/>
          <p:cNvSpPr>
            <a:spLocks noGrp="1"/>
          </p:cNvSpPr>
          <p:nvPr>
            <p:ph type="subTitle" idx="1"/>
          </p:nvPr>
        </p:nvSpPr>
        <p:spPr/>
        <p:txBody>
          <a:bodyPr>
            <a:normAutofit fontScale="92500" lnSpcReduction="20000"/>
          </a:bodyPr>
          <a:lstStyle/>
          <a:p>
            <a:r>
              <a:rPr lang="en-US" sz="2800" i="1" dirty="0" smtClean="0"/>
              <a:t>Colorado Charter School Institute </a:t>
            </a:r>
          </a:p>
          <a:p>
            <a:r>
              <a:rPr lang="en-US" sz="2800" i="1" dirty="0" smtClean="0"/>
              <a:t>Boot Camp</a:t>
            </a:r>
          </a:p>
          <a:p>
            <a:r>
              <a:rPr lang="en-US" sz="2800" i="1" dirty="0" smtClean="0"/>
              <a:t>Aug. 27, 2018</a:t>
            </a:r>
          </a:p>
          <a:p>
            <a:r>
              <a:rPr lang="en-US" sz="2800" i="1" dirty="0" smtClean="0"/>
              <a:t>Presented by: Donna M. Day, ES Coordinator</a:t>
            </a:r>
            <a:endParaRPr lang="en-US" sz="2800" i="1" dirty="0"/>
          </a:p>
        </p:txBody>
      </p:sp>
    </p:spTree>
    <p:extLst>
      <p:ext uri="{BB962C8B-B14F-4D97-AF65-F5344CB8AC3E}">
        <p14:creationId xmlns:p14="http://schemas.microsoft.com/office/powerpoint/2010/main" val="33853843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US" dirty="0" smtClean="0"/>
              <a:t>IEP</a:t>
            </a:r>
            <a:endParaRPr lang="en-US" dirty="0"/>
          </a:p>
        </p:txBody>
      </p:sp>
      <p:sp>
        <p:nvSpPr>
          <p:cNvPr id="3" name="Content Placeholder 2"/>
          <p:cNvSpPr>
            <a:spLocks noGrp="1"/>
          </p:cNvSpPr>
          <p:nvPr>
            <p:ph idx="1"/>
          </p:nvPr>
        </p:nvSpPr>
        <p:spPr/>
        <p:txBody>
          <a:bodyPr>
            <a:normAutofit fontScale="92500"/>
          </a:bodyPr>
          <a:lstStyle/>
          <a:p>
            <a:r>
              <a:rPr lang="en-US" dirty="0" smtClean="0"/>
              <a:t>The IEP is a legal contract that the IEP team develops with the family to ensure that a student has a free, appropriate public education in the least restrictive environment.</a:t>
            </a:r>
          </a:p>
          <a:p>
            <a:r>
              <a:rPr lang="en-US" dirty="0" smtClean="0"/>
              <a:t>An IEP cannot be changed in any manner unless a new IEP meeting is held or an amendment is developed.</a:t>
            </a:r>
          </a:p>
          <a:p>
            <a:r>
              <a:rPr lang="en-US" dirty="0" smtClean="0"/>
              <a:t>An IEP can be modified or amended at any time for </a:t>
            </a:r>
            <a:r>
              <a:rPr lang="en-US" b="1" dirty="0" smtClean="0"/>
              <a:t>non-significant changes </a:t>
            </a:r>
            <a:r>
              <a:rPr lang="en-US" dirty="0" smtClean="0"/>
              <a:t>if conditions warrant.</a:t>
            </a:r>
            <a:endParaRPr lang="en-US" dirty="0"/>
          </a:p>
        </p:txBody>
      </p:sp>
    </p:spTree>
    <p:extLst>
      <p:ext uri="{BB962C8B-B14F-4D97-AF65-F5344CB8AC3E}">
        <p14:creationId xmlns:p14="http://schemas.microsoft.com/office/powerpoint/2010/main" val="1163207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40628"/>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US" dirty="0" smtClean="0"/>
              <a:t>When Is It Appropriate </a:t>
            </a:r>
            <a:br>
              <a:rPr lang="en-US" dirty="0" smtClean="0"/>
            </a:br>
            <a:r>
              <a:rPr lang="en-US" dirty="0" smtClean="0"/>
              <a:t>to </a:t>
            </a:r>
            <a:br>
              <a:rPr lang="en-US" dirty="0" smtClean="0"/>
            </a:br>
            <a:r>
              <a:rPr lang="en-US" dirty="0" smtClean="0"/>
              <a:t>Amend an IEP?</a:t>
            </a:r>
            <a:endParaRPr lang="en-US" dirty="0"/>
          </a:p>
        </p:txBody>
      </p:sp>
      <p:sp>
        <p:nvSpPr>
          <p:cNvPr id="3" name="Content Placeholder 2"/>
          <p:cNvSpPr>
            <a:spLocks noGrp="1"/>
          </p:cNvSpPr>
          <p:nvPr>
            <p:ph idx="1"/>
          </p:nvPr>
        </p:nvSpPr>
        <p:spPr>
          <a:xfrm>
            <a:off x="457200" y="1847176"/>
            <a:ext cx="8229600" cy="4525963"/>
          </a:xfrm>
        </p:spPr>
        <p:txBody>
          <a:bodyPr>
            <a:normAutofit fontScale="77500" lnSpcReduction="20000"/>
          </a:bodyPr>
          <a:lstStyle/>
          <a:p>
            <a:r>
              <a:rPr lang="en-US" dirty="0" smtClean="0"/>
              <a:t>The IEP may be amended for a  variety of reasons, some of which may be:</a:t>
            </a:r>
          </a:p>
          <a:p>
            <a:pPr lvl="1"/>
            <a:r>
              <a:rPr lang="en-US" dirty="0" smtClean="0"/>
              <a:t>Lack of progress toward annual goals;</a:t>
            </a:r>
          </a:p>
          <a:p>
            <a:pPr lvl="1"/>
            <a:r>
              <a:rPr lang="en-US" dirty="0" smtClean="0"/>
              <a:t>New information about the child is provided to or by the parents;</a:t>
            </a:r>
          </a:p>
          <a:p>
            <a:pPr lvl="1"/>
            <a:r>
              <a:rPr lang="en-US" dirty="0" smtClean="0"/>
              <a:t>Reconsideration of decisions previously made regarding grading, promotion, and assessment;</a:t>
            </a:r>
          </a:p>
          <a:p>
            <a:pPr lvl="1"/>
            <a:r>
              <a:rPr lang="en-US" dirty="0" smtClean="0"/>
              <a:t>Need to eliminate or add curriculum modifications or accommodations;</a:t>
            </a:r>
          </a:p>
          <a:p>
            <a:pPr lvl="1"/>
            <a:r>
              <a:rPr lang="en-US" dirty="0" smtClean="0"/>
              <a:t>Revisions to a behavior intervention plan;</a:t>
            </a:r>
          </a:p>
          <a:p>
            <a:pPr lvl="1"/>
            <a:r>
              <a:rPr lang="en-US" dirty="0" smtClean="0"/>
              <a:t>The need to identify alternative strategies to meet the transition objectives if those set forth in the IEP are not being provided</a:t>
            </a:r>
          </a:p>
          <a:p>
            <a:pPr lvl="1"/>
            <a:r>
              <a:rPr lang="en-US" dirty="0" smtClean="0"/>
              <a:t>Mistakes in the IEP.</a:t>
            </a:r>
            <a:endParaRPr lang="en-US" dirty="0"/>
          </a:p>
          <a:p>
            <a:pPr marL="457200" lvl="1" indent="0">
              <a:buNone/>
            </a:pPr>
            <a:endParaRPr lang="en-US" dirty="0" smtClean="0"/>
          </a:p>
        </p:txBody>
      </p:sp>
    </p:spTree>
    <p:extLst>
      <p:ext uri="{BB962C8B-B14F-4D97-AF65-F5344CB8AC3E}">
        <p14:creationId xmlns:p14="http://schemas.microsoft.com/office/powerpoint/2010/main" val="28363376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r>
              <a:rPr lang="en-US" dirty="0" smtClean="0"/>
              <a:t>Ways an IEP May BE Amended</a:t>
            </a:r>
            <a:endParaRPr lang="en-US" dirty="0"/>
          </a:p>
        </p:txBody>
      </p:sp>
      <p:sp>
        <p:nvSpPr>
          <p:cNvPr id="3" name="Content Placeholder 2"/>
          <p:cNvSpPr>
            <a:spLocks noGrp="1"/>
          </p:cNvSpPr>
          <p:nvPr>
            <p:ph idx="1"/>
          </p:nvPr>
        </p:nvSpPr>
        <p:spPr/>
        <p:txBody>
          <a:bodyPr>
            <a:normAutofit lnSpcReduction="10000"/>
          </a:bodyPr>
          <a:lstStyle/>
          <a:p>
            <a:r>
              <a:rPr lang="en-US" dirty="0" smtClean="0"/>
              <a:t>Through the IEP meeting process </a:t>
            </a:r>
            <a:r>
              <a:rPr lang="mr-IN" dirty="0" smtClean="0"/>
              <a:t>–</a:t>
            </a:r>
            <a:r>
              <a:rPr lang="en-US" dirty="0" smtClean="0"/>
              <a:t> Procedural requirements of notice, participants and IEP content is followed as with any other IEP meeting.</a:t>
            </a:r>
          </a:p>
          <a:p>
            <a:r>
              <a:rPr lang="en-US" dirty="0" smtClean="0"/>
              <a:t>Without holding an IEP meeting if the school and the parents agree in writing. These changes are completed through an abbreviated, written document rather than rewriting the entire IEP.</a:t>
            </a:r>
          </a:p>
          <a:p>
            <a:pPr marL="0" indent="0">
              <a:buNone/>
            </a:pPr>
            <a:endParaRPr lang="en-US" dirty="0"/>
          </a:p>
        </p:txBody>
      </p:sp>
    </p:spTree>
    <p:extLst>
      <p:ext uri="{BB962C8B-B14F-4D97-AF65-F5344CB8AC3E}">
        <p14:creationId xmlns:p14="http://schemas.microsoft.com/office/powerpoint/2010/main" val="613850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US" dirty="0" smtClean="0"/>
              <a:t>Non-significant Changes in Placement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If there is a change in the amount of time that a child receives a given service, but it does not change their LRE, it is considered a “non-significant change in program/services.”</a:t>
            </a:r>
          </a:p>
          <a:p>
            <a:pPr lvl="1"/>
            <a:r>
              <a:rPr lang="en-US" dirty="0" smtClean="0"/>
              <a:t>Parental consent is not required, however Prior Written Notice must be provided to the parent.</a:t>
            </a:r>
          </a:p>
          <a:p>
            <a:pPr lvl="1"/>
            <a:r>
              <a:rPr lang="en-US" dirty="0" smtClean="0"/>
              <a:t>This decision must be made by the IEP team (full meeting) unless the parent and AU agree to change the IEP through an amendment.</a:t>
            </a:r>
          </a:p>
          <a:p>
            <a:pPr lvl="1"/>
            <a:r>
              <a:rPr lang="en-US" dirty="0" smtClean="0"/>
              <a:t>Re-evaluation is not required.</a:t>
            </a:r>
          </a:p>
          <a:p>
            <a:pPr marL="457200" lvl="1" indent="0">
              <a:buNone/>
            </a:pPr>
            <a:endParaRPr lang="en-US" dirty="0" smtClean="0"/>
          </a:p>
          <a:p>
            <a:pPr marL="457200" lvl="1" indent="0">
              <a:buNone/>
            </a:pPr>
            <a:r>
              <a:rPr lang="en-US" b="1" i="1" dirty="0" smtClean="0"/>
              <a:t>Required form:  IEP or IEP Amendment</a:t>
            </a:r>
          </a:p>
        </p:txBody>
      </p:sp>
    </p:spTree>
    <p:extLst>
      <p:ext uri="{BB962C8B-B14F-4D97-AF65-F5344CB8AC3E}">
        <p14:creationId xmlns:p14="http://schemas.microsoft.com/office/powerpoint/2010/main" val="6951737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p:cNvGraphicFramePr>
            <a:graphicFrameLocks noChangeAspect="1"/>
          </p:cNvGraphicFramePr>
          <p:nvPr>
            <p:extLst>
              <p:ext uri="{D42A27DB-BD31-4B8C-83A1-F6EECF244321}">
                <p14:modId xmlns:p14="http://schemas.microsoft.com/office/powerpoint/2010/main" val="921831646"/>
              </p:ext>
            </p:extLst>
          </p:nvPr>
        </p:nvGraphicFramePr>
        <p:xfrm>
          <a:off x="1143000" y="3340100"/>
          <a:ext cx="6858000" cy="177800"/>
        </p:xfrm>
        <a:graphic>
          <a:graphicData uri="http://schemas.openxmlformats.org/presentationml/2006/ole">
            <mc:AlternateContent xmlns:mc="http://schemas.openxmlformats.org/markup-compatibility/2006">
              <mc:Choice xmlns:v="urn:schemas-microsoft-com:vml" Requires="v">
                <p:oleObj spid="_x0000_s3086" name="Document" r:id="rId4" imgW="6858000" imgH="177800" progId="Word.Document.12">
                  <p:embed/>
                </p:oleObj>
              </mc:Choice>
              <mc:Fallback>
                <p:oleObj name="Document" r:id="rId4" imgW="6858000" imgH="177800" progId="Word.Document.12">
                  <p:embed/>
                  <p:pic>
                    <p:nvPicPr>
                      <p:cNvPr id="0" name=""/>
                      <p:cNvPicPr/>
                      <p:nvPr/>
                    </p:nvPicPr>
                    <p:blipFill>
                      <a:blip r:embed="rId5"/>
                      <a:stretch>
                        <a:fillRect/>
                      </a:stretch>
                    </p:blipFill>
                    <p:spPr>
                      <a:xfrm>
                        <a:off x="1143000" y="3340100"/>
                        <a:ext cx="6858000" cy="1778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7363719"/>
              </p:ext>
            </p:extLst>
          </p:nvPr>
        </p:nvGraphicFramePr>
        <p:xfrm>
          <a:off x="478599" y="311150"/>
          <a:ext cx="8265035" cy="6235700"/>
        </p:xfrm>
        <a:graphic>
          <a:graphicData uri="http://schemas.openxmlformats.org/presentationml/2006/ole">
            <mc:AlternateContent xmlns:mc="http://schemas.openxmlformats.org/markup-compatibility/2006">
              <mc:Choice xmlns:v="urn:schemas-microsoft-com:vml" Requires="v">
                <p:oleObj spid="_x0000_s3087" name="Document" r:id="rId7" imgW="7200900" imgH="6235700" progId="Word.Document.8">
                  <p:embed/>
                </p:oleObj>
              </mc:Choice>
              <mc:Fallback>
                <p:oleObj name="Document" r:id="rId7" imgW="7200900" imgH="6235700" progId="Word.Document.8">
                  <p:embed/>
                  <p:pic>
                    <p:nvPicPr>
                      <p:cNvPr id="0" name=""/>
                      <p:cNvPicPr/>
                      <p:nvPr/>
                    </p:nvPicPr>
                    <p:blipFill>
                      <a:blip r:embed="rId8"/>
                      <a:stretch>
                        <a:fillRect/>
                      </a:stretch>
                    </p:blipFill>
                    <p:spPr>
                      <a:xfrm>
                        <a:off x="478599" y="311150"/>
                        <a:ext cx="8265035" cy="6235700"/>
                      </a:xfrm>
                      <a:prstGeom prst="rect">
                        <a:avLst/>
                      </a:prstGeom>
                    </p:spPr>
                  </p:pic>
                </p:oleObj>
              </mc:Fallback>
            </mc:AlternateContent>
          </a:graphicData>
        </a:graphic>
      </p:graphicFrame>
    </p:spTree>
    <p:extLst>
      <p:ext uri="{BB962C8B-B14F-4D97-AF65-F5344CB8AC3E}">
        <p14:creationId xmlns:p14="http://schemas.microsoft.com/office/powerpoint/2010/main" val="820119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US" dirty="0" smtClean="0"/>
              <a:t>Who Are Transfer Students?</a:t>
            </a:r>
            <a:endParaRPr lang="en-US" dirty="0"/>
          </a:p>
        </p:txBody>
      </p:sp>
      <p:sp>
        <p:nvSpPr>
          <p:cNvPr id="3" name="Content Placeholder 2"/>
          <p:cNvSpPr>
            <a:spLocks noGrp="1"/>
          </p:cNvSpPr>
          <p:nvPr>
            <p:ph idx="1"/>
          </p:nvPr>
        </p:nvSpPr>
        <p:spPr/>
        <p:txBody>
          <a:bodyPr/>
          <a:lstStyle/>
          <a:p>
            <a:r>
              <a:rPr lang="en-US" dirty="0" smtClean="0"/>
              <a:t>Students who enroll in your school prior to the start of the school year (over the summer) are </a:t>
            </a:r>
            <a:r>
              <a:rPr lang="en-US" b="1" dirty="0" smtClean="0"/>
              <a:t>not “transfer” students according to IDEA.</a:t>
            </a:r>
            <a:endParaRPr lang="en-US" dirty="0" smtClean="0"/>
          </a:p>
          <a:p>
            <a:r>
              <a:rPr lang="en-US" dirty="0" smtClean="0"/>
              <a:t>Students who enroll in your school during the school year are </a:t>
            </a:r>
            <a:r>
              <a:rPr lang="en-US" b="1" dirty="0" smtClean="0"/>
              <a:t>transfer students</a:t>
            </a:r>
            <a:r>
              <a:rPr lang="en-US" dirty="0" smtClean="0"/>
              <a:t>.</a:t>
            </a:r>
            <a:endParaRPr lang="en-US" dirty="0"/>
          </a:p>
        </p:txBody>
      </p:sp>
    </p:spTree>
    <p:extLst>
      <p:ext uri="{BB962C8B-B14F-4D97-AF65-F5344CB8AC3E}">
        <p14:creationId xmlns:p14="http://schemas.microsoft.com/office/powerpoint/2010/main" val="10482803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US" dirty="0" smtClean="0"/>
              <a:t>Significant Changes of Placement</a:t>
            </a:r>
            <a:endParaRPr lang="en-US" dirty="0"/>
          </a:p>
        </p:txBody>
      </p:sp>
      <p:sp>
        <p:nvSpPr>
          <p:cNvPr id="3" name="Content Placeholder 2"/>
          <p:cNvSpPr>
            <a:spLocks noGrp="1"/>
          </p:cNvSpPr>
          <p:nvPr>
            <p:ph idx="1"/>
          </p:nvPr>
        </p:nvSpPr>
        <p:spPr/>
        <p:txBody>
          <a:bodyPr>
            <a:normAutofit fontScale="92500"/>
          </a:bodyPr>
          <a:lstStyle/>
          <a:p>
            <a:r>
              <a:rPr lang="en-US" dirty="0" smtClean="0"/>
              <a:t>A significant change of placement includes:</a:t>
            </a:r>
          </a:p>
          <a:p>
            <a:pPr lvl="1"/>
            <a:r>
              <a:rPr lang="en-US" dirty="0" smtClean="0"/>
              <a:t>Placement or referral to a private school or approved facility school (residential treatment), or</a:t>
            </a:r>
          </a:p>
          <a:p>
            <a:pPr lvl="1"/>
            <a:r>
              <a:rPr lang="en-US" dirty="0" smtClean="0"/>
              <a:t>The addition or termination of an instructional or related service or any change which would result in:</a:t>
            </a:r>
          </a:p>
          <a:p>
            <a:pPr lvl="2"/>
            <a:r>
              <a:rPr lang="en-US" dirty="0" smtClean="0"/>
              <a:t>The child having different opportunities to participate in non-academic and extra curricular services;</a:t>
            </a:r>
          </a:p>
          <a:p>
            <a:pPr lvl="2"/>
            <a:r>
              <a:rPr lang="en-US" dirty="0" smtClean="0"/>
              <a:t>A change in educational environment categories or LRE; or</a:t>
            </a:r>
          </a:p>
          <a:p>
            <a:pPr lvl="2"/>
            <a:r>
              <a:rPr lang="en-US" dirty="0" smtClean="0"/>
              <a:t>A transfer to or from a brick and mortar school to an online program.</a:t>
            </a:r>
          </a:p>
          <a:p>
            <a:endParaRPr lang="en-US" dirty="0"/>
          </a:p>
        </p:txBody>
      </p:sp>
    </p:spTree>
    <p:extLst>
      <p:ext uri="{BB962C8B-B14F-4D97-AF65-F5344CB8AC3E}">
        <p14:creationId xmlns:p14="http://schemas.microsoft.com/office/powerpoint/2010/main" val="15156873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US" dirty="0" smtClean="0"/>
              <a:t>Significant Change in Placement </a:t>
            </a:r>
            <a:r>
              <a:rPr lang="mr-IN" dirty="0" smtClean="0"/>
              <a:t>–</a:t>
            </a:r>
            <a:r>
              <a:rPr lang="en-US" dirty="0" smtClean="0"/>
              <a:t> Cont.</a:t>
            </a:r>
            <a:endParaRPr lang="en-US" dirty="0"/>
          </a:p>
        </p:txBody>
      </p:sp>
      <p:sp>
        <p:nvSpPr>
          <p:cNvPr id="3" name="Content Placeholder 2"/>
          <p:cNvSpPr>
            <a:spLocks noGrp="1"/>
          </p:cNvSpPr>
          <p:nvPr>
            <p:ph idx="1"/>
          </p:nvPr>
        </p:nvSpPr>
        <p:spPr/>
        <p:txBody>
          <a:bodyPr/>
          <a:lstStyle/>
          <a:p>
            <a:r>
              <a:rPr lang="en-US" dirty="0" smtClean="0"/>
              <a:t>A significant change in placement shall be made with consideration of re-evaluation, and by the full IEP team including the persons conducting the re-evaluations.</a:t>
            </a:r>
          </a:p>
          <a:p>
            <a:pPr marL="0" indent="0">
              <a:buNone/>
            </a:pPr>
            <a:r>
              <a:rPr lang="en-US" sz="2800" b="1" i="1" dirty="0" smtClean="0"/>
              <a:t>Recommended Forms: Re-evaluation and IEP </a:t>
            </a:r>
          </a:p>
          <a:p>
            <a:pPr marL="0" indent="0">
              <a:buNone/>
            </a:pPr>
            <a:endParaRPr lang="en-US" sz="2800" b="1" i="1" dirty="0"/>
          </a:p>
          <a:p>
            <a:pPr marL="0" indent="0">
              <a:buNone/>
            </a:pPr>
            <a:endParaRPr lang="en-US" sz="2800" b="1" i="1" dirty="0"/>
          </a:p>
        </p:txBody>
      </p:sp>
    </p:spTree>
    <p:extLst>
      <p:ext uri="{BB962C8B-B14F-4D97-AF65-F5344CB8AC3E}">
        <p14:creationId xmlns:p14="http://schemas.microsoft.com/office/powerpoint/2010/main" val="39360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US" dirty="0" smtClean="0"/>
              <a:t>Amendments Do Not Reset the Clock</a:t>
            </a:r>
            <a:endParaRPr lang="en-US" dirty="0"/>
          </a:p>
        </p:txBody>
      </p:sp>
      <p:sp>
        <p:nvSpPr>
          <p:cNvPr id="3" name="Content Placeholder 2"/>
          <p:cNvSpPr>
            <a:spLocks noGrp="1"/>
          </p:cNvSpPr>
          <p:nvPr>
            <p:ph idx="1"/>
          </p:nvPr>
        </p:nvSpPr>
        <p:spPr/>
        <p:txBody>
          <a:bodyPr/>
          <a:lstStyle/>
          <a:p>
            <a:r>
              <a:rPr lang="en-US" dirty="0" smtClean="0"/>
              <a:t>If the amendment is held after the annual meeting, and it does not constitute a complete IEP review (change in services or time of service), the anniversary date for the annual IEP review will remain the same.</a:t>
            </a:r>
            <a:endParaRPr lang="en-US" dirty="0"/>
          </a:p>
        </p:txBody>
      </p:sp>
    </p:spTree>
    <p:extLst>
      <p:ext uri="{BB962C8B-B14F-4D97-AF65-F5344CB8AC3E}">
        <p14:creationId xmlns:p14="http://schemas.microsoft.com/office/powerpoint/2010/main" val="17470387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9144000" cy="6305514"/>
          </a:xfrm>
        </p:spPr>
        <p:style>
          <a:lnRef idx="1">
            <a:schemeClr val="accent4"/>
          </a:lnRef>
          <a:fillRef idx="2">
            <a:schemeClr val="accent4"/>
          </a:fillRef>
          <a:effectRef idx="1">
            <a:schemeClr val="accent4"/>
          </a:effectRef>
          <a:fontRef idx="minor">
            <a:schemeClr val="dk1"/>
          </a:fontRef>
        </p:style>
        <p:txBody>
          <a:bodyPr/>
          <a:lstStyle/>
          <a:p>
            <a:r>
              <a:rPr lang="en-US" dirty="0" smtClean="0"/>
              <a:t>Questions?</a:t>
            </a:r>
            <a:endParaRPr lang="en-US" dirty="0"/>
          </a:p>
        </p:txBody>
      </p:sp>
    </p:spTree>
    <p:extLst>
      <p:ext uri="{BB962C8B-B14F-4D97-AF65-F5344CB8AC3E}">
        <p14:creationId xmlns:p14="http://schemas.microsoft.com/office/powerpoint/2010/main" val="322504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Information</a:t>
            </a:r>
            <a:endParaRPr lang="en-US" dirty="0"/>
          </a:p>
        </p:txBody>
      </p:sp>
      <p:sp>
        <p:nvSpPr>
          <p:cNvPr id="3" name="Content Placeholder 2"/>
          <p:cNvSpPr>
            <a:spLocks noGrp="1"/>
          </p:cNvSpPr>
          <p:nvPr>
            <p:ph idx="1"/>
          </p:nvPr>
        </p:nvSpPr>
        <p:spPr/>
        <p:txBody>
          <a:bodyPr/>
          <a:lstStyle/>
          <a:p>
            <a:r>
              <a:rPr lang="en-US" i="1" dirty="0"/>
              <a:t>IEP Procedural Guidance: Exceptional Student Services Unit Technical Assistance; </a:t>
            </a:r>
            <a:r>
              <a:rPr lang="en-US" dirty="0"/>
              <a:t>Colorado Department of Education </a:t>
            </a:r>
          </a:p>
          <a:p>
            <a:pPr lvl="1"/>
            <a:r>
              <a:rPr lang="en-US" sz="2400" dirty="0">
                <a:hlinkClick r:id="rId2"/>
              </a:rPr>
              <a:t>http://www.cde.state.co.us/cdesped/iep_proceduralguidance</a:t>
            </a:r>
            <a:endParaRPr lang="en-US" sz="2400" dirty="0"/>
          </a:p>
          <a:p>
            <a:r>
              <a:rPr lang="en-US" dirty="0"/>
              <a:t>Regional Coordinator</a:t>
            </a:r>
          </a:p>
          <a:p>
            <a:r>
              <a:rPr lang="en-US" dirty="0"/>
              <a:t>Matt Hudson, CSI Director of Special Education </a:t>
            </a:r>
            <a:endParaRPr lang="en-US" i="1" dirty="0"/>
          </a:p>
          <a:p>
            <a:endParaRPr lang="en-US" dirty="0"/>
          </a:p>
        </p:txBody>
      </p:sp>
    </p:spTree>
    <p:extLst>
      <p:ext uri="{BB962C8B-B14F-4D97-AF65-F5344CB8AC3E}">
        <p14:creationId xmlns:p14="http://schemas.microsoft.com/office/powerpoint/2010/main" val="378458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US" dirty="0" smtClean="0"/>
              <a:t>Summer Enrollees</a:t>
            </a:r>
            <a:endParaRPr lang="en-US" dirty="0"/>
          </a:p>
        </p:txBody>
      </p:sp>
      <p:sp>
        <p:nvSpPr>
          <p:cNvPr id="3" name="Content Placeholder 2"/>
          <p:cNvSpPr>
            <a:spLocks noGrp="1"/>
          </p:cNvSpPr>
          <p:nvPr>
            <p:ph idx="1"/>
          </p:nvPr>
        </p:nvSpPr>
        <p:spPr/>
        <p:txBody>
          <a:bodyPr/>
          <a:lstStyle/>
          <a:p>
            <a:r>
              <a:rPr lang="en-US" dirty="0" smtClean="0"/>
              <a:t>Special Education </a:t>
            </a:r>
            <a:r>
              <a:rPr lang="en-US" dirty="0"/>
              <a:t>s</a:t>
            </a:r>
            <a:r>
              <a:rPr lang="en-US" dirty="0" smtClean="0"/>
              <a:t>tudents who enroll in your school over the summer must have a current IEP in place the first day of school.</a:t>
            </a:r>
          </a:p>
          <a:p>
            <a:r>
              <a:rPr lang="en-US" dirty="0" smtClean="0"/>
              <a:t>This means that their IEP from their previous school must be accepted or you must develop a new IEP prior to the first day of school.</a:t>
            </a:r>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791506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US" dirty="0" smtClean="0"/>
              <a:t>New Student </a:t>
            </a:r>
            <a:r>
              <a:rPr lang="mr-IN" dirty="0" smtClean="0"/>
              <a:t>–</a:t>
            </a:r>
            <a:r>
              <a:rPr lang="en-US" dirty="0" smtClean="0"/>
              <a:t> Inappropriate IEP</a:t>
            </a:r>
            <a:endParaRPr lang="en-US" dirty="0"/>
          </a:p>
        </p:txBody>
      </p:sp>
      <p:sp>
        <p:nvSpPr>
          <p:cNvPr id="3" name="Content Placeholder 2"/>
          <p:cNvSpPr>
            <a:spLocks noGrp="1"/>
          </p:cNvSpPr>
          <p:nvPr>
            <p:ph idx="1"/>
          </p:nvPr>
        </p:nvSpPr>
        <p:spPr/>
        <p:txBody>
          <a:bodyPr>
            <a:normAutofit fontScale="92500"/>
          </a:bodyPr>
          <a:lstStyle/>
          <a:p>
            <a:r>
              <a:rPr lang="en-US" dirty="0" smtClean="0"/>
              <a:t>If the school team feels that the student’s current IEP is inappropriate:</a:t>
            </a:r>
          </a:p>
          <a:p>
            <a:pPr lvl="1"/>
            <a:r>
              <a:rPr lang="en-US" dirty="0" smtClean="0"/>
              <a:t>Obtain permission to assess to determine appropriate FAPE;</a:t>
            </a:r>
          </a:p>
          <a:p>
            <a:pPr lvl="1"/>
            <a:r>
              <a:rPr lang="en-US" dirty="0" smtClean="0"/>
              <a:t>Assess;</a:t>
            </a:r>
          </a:p>
          <a:p>
            <a:pPr lvl="1"/>
            <a:r>
              <a:rPr lang="en-US" dirty="0" smtClean="0"/>
              <a:t>Within </a:t>
            </a:r>
            <a:r>
              <a:rPr lang="en-US" b="1" i="1" dirty="0" smtClean="0"/>
              <a:t>30 days </a:t>
            </a:r>
            <a:r>
              <a:rPr lang="en-US" dirty="0" smtClean="0"/>
              <a:t>convene an IEP evaluation meeting to include notice of meeting, with all members present, including those who conducted assessments;</a:t>
            </a:r>
          </a:p>
          <a:p>
            <a:pPr lvl="1"/>
            <a:r>
              <a:rPr lang="en-US" dirty="0" smtClean="0"/>
              <a:t>Develop a new IEP based upon the </a:t>
            </a:r>
            <a:r>
              <a:rPr lang="en-US" b="1" i="1" dirty="0" smtClean="0"/>
              <a:t>student’s needs.</a:t>
            </a:r>
          </a:p>
          <a:p>
            <a:endParaRPr lang="en-US" dirty="0" smtClean="0"/>
          </a:p>
        </p:txBody>
      </p:sp>
    </p:spTree>
    <p:extLst>
      <p:ext uri="{BB962C8B-B14F-4D97-AF65-F5344CB8AC3E}">
        <p14:creationId xmlns:p14="http://schemas.microsoft.com/office/powerpoint/2010/main" val="2393454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US" dirty="0" smtClean="0"/>
              <a:t>In the Meantime;</a:t>
            </a:r>
            <a:endParaRPr lang="en-US" dirty="0"/>
          </a:p>
        </p:txBody>
      </p:sp>
      <p:sp>
        <p:nvSpPr>
          <p:cNvPr id="3" name="Content Placeholder 2"/>
          <p:cNvSpPr>
            <a:spLocks noGrp="1"/>
          </p:cNvSpPr>
          <p:nvPr>
            <p:ph idx="1"/>
          </p:nvPr>
        </p:nvSpPr>
        <p:spPr/>
        <p:txBody>
          <a:bodyPr/>
          <a:lstStyle/>
          <a:p>
            <a:r>
              <a:rPr lang="en-US" dirty="0" smtClean="0"/>
              <a:t>The student must be served according to the previous IEP;</a:t>
            </a:r>
          </a:p>
          <a:p>
            <a:r>
              <a:rPr lang="en-US" dirty="0" smtClean="0"/>
              <a:t>Comparable may be provided, if required;</a:t>
            </a:r>
          </a:p>
          <a:p>
            <a:r>
              <a:rPr lang="en-US" dirty="0" smtClean="0"/>
              <a:t>Parents must be provided with Prior Written Notice indicating the comparable services.</a:t>
            </a:r>
          </a:p>
          <a:p>
            <a:endParaRPr lang="en-US" dirty="0"/>
          </a:p>
          <a:p>
            <a:pPr marL="0" indent="0">
              <a:buNone/>
            </a:pPr>
            <a:r>
              <a:rPr lang="en-US" b="1" i="1" dirty="0" smtClean="0"/>
              <a:t>Remember:  The student must be served based upon their needs, not the school’s needs!</a:t>
            </a:r>
          </a:p>
          <a:p>
            <a:endParaRPr lang="en-US" b="1" i="1" dirty="0"/>
          </a:p>
        </p:txBody>
      </p:sp>
    </p:spTree>
    <p:extLst>
      <p:ext uri="{BB962C8B-B14F-4D97-AF65-F5344CB8AC3E}">
        <p14:creationId xmlns:p14="http://schemas.microsoft.com/office/powerpoint/2010/main" val="2907143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US" dirty="0" smtClean="0"/>
              <a:t>Two Types of Transfers</a:t>
            </a:r>
            <a:endParaRPr lang="en-US" dirty="0"/>
          </a:p>
        </p:txBody>
      </p:sp>
      <p:sp>
        <p:nvSpPr>
          <p:cNvPr id="3" name="Content Placeholder 2"/>
          <p:cNvSpPr>
            <a:spLocks noGrp="1"/>
          </p:cNvSpPr>
          <p:nvPr>
            <p:ph idx="1"/>
          </p:nvPr>
        </p:nvSpPr>
        <p:spPr/>
        <p:txBody>
          <a:bodyPr/>
          <a:lstStyle/>
          <a:p>
            <a:r>
              <a:rPr lang="en-US" dirty="0" smtClean="0"/>
              <a:t>In-state transfer </a:t>
            </a:r>
            <a:r>
              <a:rPr lang="mr-IN" dirty="0" smtClean="0"/>
              <a:t>–</a:t>
            </a:r>
            <a:r>
              <a:rPr lang="en-US" dirty="0" smtClean="0"/>
              <a:t> When a student with an IEP enrolls in your school from another district in the state of Colorado.</a:t>
            </a:r>
          </a:p>
          <a:p>
            <a:r>
              <a:rPr lang="en-US" dirty="0" smtClean="0"/>
              <a:t>Out of state transfer </a:t>
            </a:r>
            <a:r>
              <a:rPr lang="mr-IN" dirty="0" smtClean="0"/>
              <a:t>–</a:t>
            </a:r>
            <a:r>
              <a:rPr lang="en-US" dirty="0" smtClean="0"/>
              <a:t> When a student with an IEP enrolls in your school from a district in a state other than Colorado.</a:t>
            </a:r>
            <a:endParaRPr lang="en-US" dirty="0"/>
          </a:p>
        </p:txBody>
      </p:sp>
    </p:spTree>
    <p:extLst>
      <p:ext uri="{BB962C8B-B14F-4D97-AF65-F5344CB8AC3E}">
        <p14:creationId xmlns:p14="http://schemas.microsoft.com/office/powerpoint/2010/main" val="1359109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US" dirty="0" smtClean="0"/>
              <a:t>In-State Transfer Students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transfer meeting must be held when a student transfers into your school during the current school year.  </a:t>
            </a:r>
          </a:p>
          <a:p>
            <a:r>
              <a:rPr lang="en-US" dirty="0" smtClean="0"/>
              <a:t>When this occurs the school must immediately initiate education services and provide FAPE through special education and related services comparable to the current IEP.</a:t>
            </a:r>
          </a:p>
          <a:p>
            <a:r>
              <a:rPr lang="en-US" dirty="0" smtClean="0"/>
              <a:t>The team may adopt the current IEP, in which case an IEP meeting may not be required; or they may decide not to adopt and proceed to develop a new IEP through the IEP process.</a:t>
            </a:r>
          </a:p>
          <a:p>
            <a:pPr marL="0" indent="0">
              <a:buNone/>
            </a:pPr>
            <a:endParaRPr lang="en-US" dirty="0"/>
          </a:p>
        </p:txBody>
      </p:sp>
    </p:spTree>
    <p:extLst>
      <p:ext uri="{BB962C8B-B14F-4D97-AF65-F5344CB8AC3E}">
        <p14:creationId xmlns:p14="http://schemas.microsoft.com/office/powerpoint/2010/main" val="2048869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p:cNvGraphicFramePr>
            <a:graphicFrameLocks noChangeAspect="1"/>
          </p:cNvGraphicFramePr>
          <p:nvPr>
            <p:extLst>
              <p:ext uri="{D42A27DB-BD31-4B8C-83A1-F6EECF244321}">
                <p14:modId xmlns:p14="http://schemas.microsoft.com/office/powerpoint/2010/main" val="2179424225"/>
              </p:ext>
            </p:extLst>
          </p:nvPr>
        </p:nvGraphicFramePr>
        <p:xfrm>
          <a:off x="971003" y="796822"/>
          <a:ext cx="8172997" cy="5559424"/>
        </p:xfrm>
        <a:graphic>
          <a:graphicData uri="http://schemas.openxmlformats.org/presentationml/2006/ole">
            <mc:AlternateContent xmlns:mc="http://schemas.openxmlformats.org/markup-compatibility/2006">
              <mc:Choice xmlns:v="urn:schemas-microsoft-com:vml" Requires="v">
                <p:oleObj spid="_x0000_s1034" name="Document" r:id="rId4" imgW="10426700" imgH="5829300" progId="Word.Document.12">
                  <p:embed/>
                </p:oleObj>
              </mc:Choice>
              <mc:Fallback>
                <p:oleObj name="Document" r:id="rId4" imgW="10426700" imgH="5829300" progId="Word.Document.12">
                  <p:embed/>
                  <p:pic>
                    <p:nvPicPr>
                      <p:cNvPr id="0" name=""/>
                      <p:cNvPicPr/>
                      <p:nvPr/>
                    </p:nvPicPr>
                    <p:blipFill>
                      <a:blip r:embed="rId5"/>
                      <a:stretch>
                        <a:fillRect/>
                      </a:stretch>
                    </p:blipFill>
                    <p:spPr>
                      <a:xfrm>
                        <a:off x="971003" y="796822"/>
                        <a:ext cx="8172997" cy="5559424"/>
                      </a:xfrm>
                      <a:prstGeom prst="rect">
                        <a:avLst/>
                      </a:prstGeom>
                    </p:spPr>
                  </p:pic>
                </p:oleObj>
              </mc:Fallback>
            </mc:AlternateContent>
          </a:graphicData>
        </a:graphic>
      </p:graphicFrame>
    </p:spTree>
    <p:extLst>
      <p:ext uri="{BB962C8B-B14F-4D97-AF65-F5344CB8AC3E}">
        <p14:creationId xmlns:p14="http://schemas.microsoft.com/office/powerpoint/2010/main" val="701798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US" dirty="0" smtClean="0"/>
              <a:t>Out of State Transfers</a:t>
            </a:r>
            <a:endParaRPr lang="en-US" dirty="0"/>
          </a:p>
        </p:txBody>
      </p:sp>
      <p:sp>
        <p:nvSpPr>
          <p:cNvPr id="3" name="Content Placeholder 2"/>
          <p:cNvSpPr>
            <a:spLocks noGrp="1"/>
          </p:cNvSpPr>
          <p:nvPr>
            <p:ph idx="1"/>
          </p:nvPr>
        </p:nvSpPr>
        <p:spPr/>
        <p:txBody>
          <a:bodyPr>
            <a:normAutofit lnSpcReduction="10000"/>
          </a:bodyPr>
          <a:lstStyle/>
          <a:p>
            <a:r>
              <a:rPr lang="en-US" dirty="0" smtClean="0"/>
              <a:t>The new school must determine if a new evaluation is required to determine eligibility under the Colorado ECEA Rules.</a:t>
            </a:r>
          </a:p>
          <a:p>
            <a:r>
              <a:rPr lang="en-US" dirty="0" smtClean="0"/>
              <a:t>If a new evaluation is needed, then follow appropriate steps for initial identification.</a:t>
            </a:r>
          </a:p>
          <a:p>
            <a:r>
              <a:rPr lang="en-US" dirty="0" smtClean="0"/>
              <a:t>The school may otherwise adopt the current IEP or determine appropriate comparable services until they have had the opportunity to develop a new IEP.</a:t>
            </a:r>
            <a:endParaRPr lang="en-US" dirty="0"/>
          </a:p>
        </p:txBody>
      </p:sp>
    </p:spTree>
    <p:extLst>
      <p:ext uri="{BB962C8B-B14F-4D97-AF65-F5344CB8AC3E}">
        <p14:creationId xmlns:p14="http://schemas.microsoft.com/office/powerpoint/2010/main" val="16288525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324</TotalTime>
  <Words>1092</Words>
  <Application>Microsoft Office PowerPoint</Application>
  <PresentationFormat>On-screen Show (4:3)</PresentationFormat>
  <Paragraphs>90</Paragraphs>
  <Slides>24</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9" baseType="lpstr">
      <vt:lpstr>Arial</vt:lpstr>
      <vt:lpstr>Calibri</vt:lpstr>
      <vt:lpstr>Mangal</vt:lpstr>
      <vt:lpstr>Office Theme</vt:lpstr>
      <vt:lpstr>Document</vt:lpstr>
      <vt:lpstr>New Enrollment and Transfer Students</vt:lpstr>
      <vt:lpstr>Who Are Transfer Students?</vt:lpstr>
      <vt:lpstr>Summer Enrollees</vt:lpstr>
      <vt:lpstr>New Student – Inappropriate IEP</vt:lpstr>
      <vt:lpstr>In the Meantime;</vt:lpstr>
      <vt:lpstr>Two Types of Transfers</vt:lpstr>
      <vt:lpstr>In-State Transfer Students</vt:lpstr>
      <vt:lpstr>PowerPoint Presentation</vt:lpstr>
      <vt:lpstr>Out of State Transfers</vt:lpstr>
      <vt:lpstr>PowerPoint Presentation</vt:lpstr>
      <vt:lpstr>Transfer Forms</vt:lpstr>
      <vt:lpstr>Questions?</vt:lpstr>
      <vt:lpstr>Additional Information</vt:lpstr>
      <vt:lpstr>IEP Amendments</vt:lpstr>
      <vt:lpstr>IEP</vt:lpstr>
      <vt:lpstr>When Is It Appropriate  to  Amend an IEP?</vt:lpstr>
      <vt:lpstr>Ways an IEP May BE Amended</vt:lpstr>
      <vt:lpstr>Non-significant Changes in Placement</vt:lpstr>
      <vt:lpstr>PowerPoint Presentation</vt:lpstr>
      <vt:lpstr>Significant Changes of Placement</vt:lpstr>
      <vt:lpstr>Significant Change in Placement – Cont.</vt:lpstr>
      <vt:lpstr>Amendments Do Not Reset the Clock</vt:lpstr>
      <vt:lpstr>Questions?</vt:lpstr>
      <vt:lpstr>Additional Information</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Enrollment Procedures Guidance</dc:title>
  <dc:creator>Donna Day</dc:creator>
  <cp:lastModifiedBy>Hudson, Matt</cp:lastModifiedBy>
  <cp:revision>37</cp:revision>
  <cp:lastPrinted>2018-08-22T20:50:37Z</cp:lastPrinted>
  <dcterms:created xsi:type="dcterms:W3CDTF">2018-08-17T15:32:59Z</dcterms:created>
  <dcterms:modified xsi:type="dcterms:W3CDTF">2018-08-22T20:51:04Z</dcterms:modified>
</cp:coreProperties>
</file>